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5"/>
    <p:sldMasterId id="2147484065" r:id="rId6"/>
    <p:sldMasterId id="2147484017" r:id="rId7"/>
    <p:sldMasterId id="2147484029" r:id="rId8"/>
    <p:sldMasterId id="2147484041" r:id="rId9"/>
    <p:sldMasterId id="2147484053" r:id="rId10"/>
    <p:sldMasterId id="2147484092" r:id="rId11"/>
    <p:sldMasterId id="2147484079" r:id="rId12"/>
  </p:sldMasterIdLst>
  <p:notesMasterIdLst>
    <p:notesMasterId r:id="rId106"/>
  </p:notesMasterIdLst>
  <p:handoutMasterIdLst>
    <p:handoutMasterId r:id="rId107"/>
  </p:handoutMasterIdLst>
  <p:sldIdLst>
    <p:sldId id="256" r:id="rId13"/>
    <p:sldId id="429" r:id="rId14"/>
    <p:sldId id="426" r:id="rId15"/>
    <p:sldId id="427" r:id="rId16"/>
    <p:sldId id="428" r:id="rId17"/>
    <p:sldId id="287" r:id="rId18"/>
    <p:sldId id="412" r:id="rId19"/>
    <p:sldId id="291" r:id="rId20"/>
    <p:sldId id="299" r:id="rId21"/>
    <p:sldId id="292" r:id="rId22"/>
    <p:sldId id="408" r:id="rId23"/>
    <p:sldId id="413" r:id="rId24"/>
    <p:sldId id="414" r:id="rId25"/>
    <p:sldId id="411" r:id="rId26"/>
    <p:sldId id="314" r:id="rId27"/>
    <p:sldId id="415" r:id="rId28"/>
    <p:sldId id="416" r:id="rId29"/>
    <p:sldId id="417" r:id="rId30"/>
    <p:sldId id="398" r:id="rId31"/>
    <p:sldId id="399" r:id="rId32"/>
    <p:sldId id="343" r:id="rId33"/>
    <p:sldId id="347" r:id="rId34"/>
    <p:sldId id="394" r:id="rId35"/>
    <p:sldId id="315" r:id="rId36"/>
    <p:sldId id="400" r:id="rId37"/>
    <p:sldId id="405" r:id="rId38"/>
    <p:sldId id="352" r:id="rId39"/>
    <p:sldId id="404" r:id="rId40"/>
    <p:sldId id="403" r:id="rId41"/>
    <p:sldId id="364" r:id="rId42"/>
    <p:sldId id="365" r:id="rId43"/>
    <p:sldId id="367" r:id="rId44"/>
    <p:sldId id="371" r:id="rId45"/>
    <p:sldId id="406" r:id="rId46"/>
    <p:sldId id="372" r:id="rId47"/>
    <p:sldId id="348" r:id="rId48"/>
    <p:sldId id="325" r:id="rId49"/>
    <p:sldId id="319" r:id="rId50"/>
    <p:sldId id="320" r:id="rId51"/>
    <p:sldId id="321" r:id="rId52"/>
    <p:sldId id="322" r:id="rId53"/>
    <p:sldId id="323" r:id="rId54"/>
    <p:sldId id="324" r:id="rId55"/>
    <p:sldId id="308" r:id="rId56"/>
    <p:sldId id="327" r:id="rId57"/>
    <p:sldId id="328" r:id="rId58"/>
    <p:sldId id="316" r:id="rId59"/>
    <p:sldId id="336" r:id="rId60"/>
    <p:sldId id="329" r:id="rId61"/>
    <p:sldId id="332" r:id="rId62"/>
    <p:sldId id="333" r:id="rId63"/>
    <p:sldId id="334" r:id="rId64"/>
    <p:sldId id="335" r:id="rId65"/>
    <p:sldId id="340" r:id="rId66"/>
    <p:sldId id="317" r:id="rId67"/>
    <p:sldId id="326" r:id="rId68"/>
    <p:sldId id="379" r:id="rId69"/>
    <p:sldId id="381" r:id="rId70"/>
    <p:sldId id="382" r:id="rId71"/>
    <p:sldId id="453" r:id="rId72"/>
    <p:sldId id="454" r:id="rId73"/>
    <p:sldId id="457" r:id="rId74"/>
    <p:sldId id="455" r:id="rId75"/>
    <p:sldId id="459" r:id="rId76"/>
    <p:sldId id="456" r:id="rId77"/>
    <p:sldId id="458" r:id="rId78"/>
    <p:sldId id="418" r:id="rId79"/>
    <p:sldId id="383" r:id="rId80"/>
    <p:sldId id="421" r:id="rId81"/>
    <p:sldId id="420" r:id="rId82"/>
    <p:sldId id="423" r:id="rId83"/>
    <p:sldId id="278" r:id="rId84"/>
    <p:sldId id="422" r:id="rId85"/>
    <p:sldId id="424" r:id="rId86"/>
    <p:sldId id="425" r:id="rId87"/>
    <p:sldId id="312" r:id="rId88"/>
    <p:sldId id="282" r:id="rId89"/>
    <p:sldId id="431" r:id="rId90"/>
    <p:sldId id="433" r:id="rId91"/>
    <p:sldId id="432" r:id="rId92"/>
    <p:sldId id="438" r:id="rId93"/>
    <p:sldId id="434" r:id="rId94"/>
    <p:sldId id="435" r:id="rId95"/>
    <p:sldId id="436" r:id="rId96"/>
    <p:sldId id="441" r:id="rId97"/>
    <p:sldId id="442" r:id="rId98"/>
    <p:sldId id="443" r:id="rId99"/>
    <p:sldId id="447" r:id="rId100"/>
    <p:sldId id="445" r:id="rId101"/>
    <p:sldId id="446" r:id="rId102"/>
    <p:sldId id="448" r:id="rId103"/>
    <p:sldId id="449" r:id="rId104"/>
    <p:sldId id="450"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2">
          <p15:clr>
            <a:srgbClr val="A4A3A4"/>
          </p15:clr>
        </p15:guide>
        <p15:guide id="2" pos="32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6A00"/>
    <a:srgbClr val="0285CA"/>
    <a:srgbClr val="0B6EC5"/>
    <a:srgbClr val="A2A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41" autoAdjust="0"/>
    <p:restoredTop sz="76342"/>
  </p:normalViewPr>
  <p:slideViewPr>
    <p:cSldViewPr snapToGrid="0" snapToObjects="1" showGuides="1">
      <p:cViewPr varScale="1">
        <p:scale>
          <a:sx n="72" d="100"/>
          <a:sy n="72" d="100"/>
        </p:scale>
        <p:origin x="2104" y="192"/>
      </p:cViewPr>
      <p:guideLst>
        <p:guide orient="horz" pos="1192"/>
        <p:guide pos="325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07" Type="http://schemas.openxmlformats.org/officeDocument/2006/relationships/handoutMaster" Target="handoutMasters/handoutMaster1.xml"/><Relationship Id="rId11" Type="http://schemas.openxmlformats.org/officeDocument/2006/relationships/slideMaster" Target="slideMasters/slideMaster7.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1.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8.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presProps" Target="presProps.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notesMaster" Target="notesMasters/notesMaster1.xml"/><Relationship Id="rId10" Type="http://schemas.openxmlformats.org/officeDocument/2006/relationships/slideMaster" Target="slideMasters/slideMaster6.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viewProps" Target="viewProps.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3.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4.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80C841-A34D-0F44-B99C-434D0D484263}" type="datetimeFigureOut">
              <a:rPr lang="en-US" smtClean="0"/>
              <a:pPr/>
              <a:t>10/4/18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77D7A8-7AD1-D847-88F0-AC6D5D927949}" type="slidenum">
              <a:rPr lang="en-US" smtClean="0"/>
              <a:pPr/>
              <a:t>‹#›</a:t>
            </a:fld>
            <a:endParaRPr lang="en-US"/>
          </a:p>
        </p:txBody>
      </p:sp>
    </p:spTree>
    <p:extLst>
      <p:ext uri="{BB962C8B-B14F-4D97-AF65-F5344CB8AC3E}">
        <p14:creationId xmlns:p14="http://schemas.microsoft.com/office/powerpoint/2010/main" val="533477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5F55D3-CD27-9042-95C4-4762BDC1F504}" type="datetimeFigureOut">
              <a:rPr lang="en-US" smtClean="0"/>
              <a:pPr/>
              <a:t>10/4/18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21C36C-116C-BC4F-AAB9-02D408A4C5FD}" type="slidenum">
              <a:rPr lang="en-US" smtClean="0"/>
              <a:pPr/>
              <a:t>‹#›</a:t>
            </a:fld>
            <a:endParaRPr lang="en-US"/>
          </a:p>
        </p:txBody>
      </p:sp>
    </p:spTree>
    <p:extLst>
      <p:ext uri="{BB962C8B-B14F-4D97-AF65-F5344CB8AC3E}">
        <p14:creationId xmlns:p14="http://schemas.microsoft.com/office/powerpoint/2010/main" val="22447797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cbi.nlm.nih.gov/pubmed/26449893"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ncbi.nlm.nih.gov/entrez/eutils/elink.fcgi?dbfrom=pubmed&amp;retmode=ref&amp;cmd=prlinks&amp;id=26902128"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www.ncbi.nlm.nih.gov/pubmed/?term=Kong%20HH%5bAuthor%5d&amp;cauthor=true&amp;cauthor_uid=26902128" TargetMode="External"/><Relationship Id="rId5" Type="http://schemas.openxmlformats.org/officeDocument/2006/relationships/hyperlink" Target="https://www.ncbi.nlm.nih.gov/pubmed/?term=Kennedy%20EA%5bAuthor%5d&amp;cauthor=true&amp;cauthor_uid=26902128" TargetMode="External"/><Relationship Id="rId4" Type="http://schemas.openxmlformats.org/officeDocument/2006/relationships/hyperlink" Target="https://www.ncbi.nlm.nih.gov/pubmed/?term=Jo%20JH%5bAuthor%5d&amp;cauthor=true&amp;cauthor_uid=26902128"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11</a:t>
            </a:fld>
            <a:endParaRPr lang="en-US"/>
          </a:p>
        </p:txBody>
      </p:sp>
    </p:spTree>
    <p:extLst>
      <p:ext uri="{BB962C8B-B14F-4D97-AF65-F5344CB8AC3E}">
        <p14:creationId xmlns:p14="http://schemas.microsoft.com/office/powerpoint/2010/main" val="1529732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perspective was likely </a:t>
            </a:r>
            <a:r>
              <a:rPr lang="en-US" dirty="0" err="1"/>
              <a:t>reinforned</a:t>
            </a:r>
            <a:r>
              <a:rPr lang="en-US" dirty="0"/>
              <a:t> by traditional genomics which focused on culturing and studying individual </a:t>
            </a:r>
            <a:r>
              <a:rPr lang="en-US" dirty="0" err="1"/>
              <a:t>islates</a:t>
            </a:r>
            <a:r>
              <a:rPr lang="en-US" dirty="0"/>
              <a:t>  this completely missed the vast majority of species that cant be cultured and – Sequencing technology has </a:t>
            </a:r>
            <a:r>
              <a:rPr lang="en-US" dirty="0" err="1"/>
              <a:t>recvolutionized</a:t>
            </a:r>
            <a:r>
              <a:rPr lang="en-US" dirty="0"/>
              <a:t> our ability – instead </a:t>
            </a:r>
            <a:r>
              <a:rPr lang="en-US" dirty="0" err="1"/>
              <a:t>ofculturing</a:t>
            </a:r>
            <a:r>
              <a:rPr lang="en-US" dirty="0"/>
              <a:t> and  studying individual isolates , metagenomics has enabled us to look at entire communities of bacteria (most of </a:t>
            </a:r>
            <a:r>
              <a:rPr lang="en-US" dirty="0" err="1"/>
              <a:t>whichboth</a:t>
            </a:r>
            <a:r>
              <a:rPr lang="en-US" dirty="0"/>
              <a:t> on </a:t>
            </a:r>
            <a:r>
              <a:rPr lang="en-US" dirty="0" err="1"/>
              <a:t>heatlhy</a:t>
            </a:r>
            <a:r>
              <a:rPr lang="en-US" dirty="0"/>
              <a:t> and diseased and its clear that there are no clear bad and good apples – we’ve learned that as a community, microbes </a:t>
            </a:r>
            <a:r>
              <a:rPr lang="en-US" dirty="0" err="1"/>
              <a:t>actrually</a:t>
            </a:r>
            <a:r>
              <a:rPr lang="en-US" dirty="0"/>
              <a:t> play diverse roles</a:t>
            </a:r>
          </a:p>
          <a:p>
            <a:endParaRPr lang="en-US" dirty="0"/>
          </a:p>
          <a:p>
            <a:r>
              <a:rPr lang="en-US" dirty="0"/>
              <a:t>High throughput, cheaper, more </a:t>
            </a:r>
            <a:r>
              <a:rPr lang="en-US" dirty="0" err="1"/>
              <a:t>thoughout</a:t>
            </a:r>
            <a:r>
              <a:rPr lang="en-US" dirty="0"/>
              <a:t> accounting</a:t>
            </a:r>
          </a:p>
          <a:p>
            <a:r>
              <a:rPr lang="en-US" dirty="0" err="1"/>
              <a:t>Preiously</a:t>
            </a:r>
            <a:r>
              <a:rPr lang="en-US" dirty="0"/>
              <a:t> bottleneck  - focus on culturing pathogens from sick </a:t>
            </a:r>
            <a:r>
              <a:rPr lang="en-US" dirty="0" err="1"/>
              <a:t>patietns</a:t>
            </a:r>
            <a:r>
              <a:rPr lang="en-US" dirty="0"/>
              <a:t> -&gt; </a:t>
            </a:r>
            <a:r>
              <a:rPr lang="en-US" dirty="0" err="1"/>
              <a:t>bacteira</a:t>
            </a:r>
            <a:r>
              <a:rPr lang="en-US" dirty="0"/>
              <a:t> -&gt; disease</a:t>
            </a:r>
          </a:p>
          <a:p>
            <a:r>
              <a:rPr lang="en-US" dirty="0"/>
              <a:t>Now can quickly map all -&gt; applied to healthy and found pathogens!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13</a:t>
            </a:fld>
            <a:endParaRPr lang="en-US"/>
          </a:p>
        </p:txBody>
      </p:sp>
    </p:spTree>
    <p:extLst>
      <p:ext uri="{BB962C8B-B14F-4D97-AF65-F5344CB8AC3E}">
        <p14:creationId xmlns:p14="http://schemas.microsoft.com/office/powerpoint/2010/main" val="2118279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known this ever since the very first microscopes were built and trained on soil and water samples in the 1600s. But although we’ve been able to observe these microbial communities living in and on our body and water sources and soil and even in extreme environments as pictured in Yellowstone national park here, we are still grappling with basic questions about what microbes live where and what their roles are in maintaining the homeostasis of complex ecosystems.</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14</a:t>
            </a:fld>
            <a:endParaRPr lang="en-US"/>
          </a:p>
        </p:txBody>
      </p:sp>
    </p:spTree>
    <p:extLst>
      <p:ext uri="{BB962C8B-B14F-4D97-AF65-F5344CB8AC3E}">
        <p14:creationId xmlns:p14="http://schemas.microsoft.com/office/powerpoint/2010/main" val="195169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have shown that the microbiome is not only complex but also dynamic – with some of the key impacting factors listed here. We know that the microbiome is relatively stable, but can dramatically change after a course of antibiotics, or moving to a new country. Yet, behind every arrow here are dozens of big scientific questions waiting to be addressed.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15</a:t>
            </a:fld>
            <a:endParaRPr lang="en-US"/>
          </a:p>
        </p:txBody>
      </p:sp>
    </p:spTree>
    <p:extLst>
      <p:ext uri="{BB962C8B-B14F-4D97-AF65-F5344CB8AC3E}">
        <p14:creationId xmlns:p14="http://schemas.microsoft.com/office/powerpoint/2010/main" val="1824903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have shown that the microbiome is not only complex but also dynamic – with some of the key impacting factors listed here. We know that the microbiome is relatively stable, but can dramatically change after a course of antibiotics, or moving to a new country. Yet, behind every arrow here are dozens of big scientific questions waiting to be addressed.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16</a:t>
            </a:fld>
            <a:endParaRPr lang="en-US"/>
          </a:p>
        </p:txBody>
      </p:sp>
    </p:spTree>
    <p:extLst>
      <p:ext uri="{BB962C8B-B14F-4D97-AF65-F5344CB8AC3E}">
        <p14:creationId xmlns:p14="http://schemas.microsoft.com/office/powerpoint/2010/main" val="409353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have shown that the microbiome is not only complex but also dynamic – with some of the key impacting factors listed here. We know that the microbiome is relatively stable, but can dramatically change after a course of antibiotics, or moving to a new country. Yet, behind every arrow here are dozens of big scientific questions waiting to be addressed.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17</a:t>
            </a:fld>
            <a:endParaRPr lang="en-US"/>
          </a:p>
        </p:txBody>
      </p:sp>
    </p:spTree>
    <p:extLst>
      <p:ext uri="{BB962C8B-B14F-4D97-AF65-F5344CB8AC3E}">
        <p14:creationId xmlns:p14="http://schemas.microsoft.com/office/powerpoint/2010/main" val="617453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have shown that the microbiome is not only complex but also dynamic – with some of the key impacting factors listed here. We know that the microbiome is relatively stable, but can dramatically change after a course of antibiotics, or moving to a new country. Yet, behind every arrow here are dozens of big scientific questions waiting to be addressed.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18</a:t>
            </a:fld>
            <a:endParaRPr lang="en-US"/>
          </a:p>
        </p:txBody>
      </p:sp>
    </p:spTree>
    <p:extLst>
      <p:ext uri="{BB962C8B-B14F-4D97-AF65-F5344CB8AC3E}">
        <p14:creationId xmlns:p14="http://schemas.microsoft.com/office/powerpoint/2010/main" val="1138674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19</a:t>
            </a:fld>
            <a:endParaRPr lang="en-US"/>
          </a:p>
        </p:txBody>
      </p:sp>
    </p:spTree>
    <p:extLst>
      <p:ext uri="{BB962C8B-B14F-4D97-AF65-F5344CB8AC3E}">
        <p14:creationId xmlns:p14="http://schemas.microsoft.com/office/powerpoint/2010/main" val="3448888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20</a:t>
            </a:fld>
            <a:endParaRPr lang="en-US"/>
          </a:p>
        </p:txBody>
      </p:sp>
    </p:spTree>
    <p:extLst>
      <p:ext uri="{BB962C8B-B14F-4D97-AF65-F5344CB8AC3E}">
        <p14:creationId xmlns:p14="http://schemas.microsoft.com/office/powerpoint/2010/main" val="436828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Descriptive studies</a:t>
            </a:r>
            <a:r>
              <a:rPr lang="en-US" sz="1200" b="0" i="0" kern="1200" dirty="0">
                <a:solidFill>
                  <a:schemeClr val="tx1"/>
                </a:solidFill>
                <a:effectLst/>
                <a:latin typeface="+mn-lt"/>
                <a:ea typeface="+mn-ea"/>
                <a:cs typeface="+mn-cs"/>
              </a:rPr>
              <a:t> are observational </a:t>
            </a:r>
            <a:r>
              <a:rPr lang="en-US" sz="1200" b="1" i="0" kern="1200" dirty="0">
                <a:solidFill>
                  <a:schemeClr val="tx1"/>
                </a:solidFill>
                <a:effectLst/>
                <a:latin typeface="+mn-lt"/>
                <a:ea typeface="+mn-ea"/>
                <a:cs typeface="+mn-cs"/>
              </a:rPr>
              <a:t>studies</a:t>
            </a:r>
            <a:r>
              <a:rPr lang="en-US" sz="1200" b="0" i="0" kern="1200" dirty="0">
                <a:solidFill>
                  <a:schemeClr val="tx1"/>
                </a:solidFill>
                <a:effectLst/>
                <a:latin typeface="+mn-lt"/>
                <a:ea typeface="+mn-ea"/>
                <a:cs typeface="+mn-cs"/>
              </a:rPr>
              <a:t> which describe the patterns of disease occurrence in relation to variables such as person, place and time. They are often the first step or initial enquiry into a new topic, event, disease or condition.</a:t>
            </a:r>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21</a:t>
            </a:fld>
            <a:endParaRPr lang="en-US"/>
          </a:p>
        </p:txBody>
      </p:sp>
    </p:spTree>
    <p:extLst>
      <p:ext uri="{BB962C8B-B14F-4D97-AF65-F5344CB8AC3E}">
        <p14:creationId xmlns:p14="http://schemas.microsoft.com/office/powerpoint/2010/main" val="244016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 I just wanted to introduce myself and why I’m excited to be here today.</a:t>
            </a:r>
          </a:p>
          <a:p>
            <a:endParaRPr lang="en-US" dirty="0"/>
          </a:p>
          <a:p>
            <a:r>
              <a:rPr lang="en-US" dirty="0"/>
              <a:t>In my PhD, I was really fascinated by what’s going on in this picture – we’ve all seen plants curve towards the light and I wanted to study at the molecular level how this all works.</a:t>
            </a:r>
          </a:p>
          <a:p>
            <a:endParaRPr lang="en-US" dirty="0"/>
          </a:p>
          <a:p>
            <a:r>
              <a:rPr lang="en-US" dirty="0"/>
              <a:t> It turns out that there are photoreceptor proteins that detect light and initiate signaling cascades that cause plants to bend. </a:t>
            </a:r>
          </a:p>
          <a:p>
            <a:endParaRPr lang="en-US" dirty="0"/>
          </a:p>
          <a:p>
            <a:r>
              <a:rPr lang="en-US" dirty="0"/>
              <a:t>My advisor asked me to look at every gene for every sequenced organism and to predict new photoreceptors that have new functions….after one day of trying this manually, it was pretty clear I would have to learn to program. </a:t>
            </a:r>
          </a:p>
          <a:p>
            <a:endParaRPr lang="en-US" dirty="0"/>
          </a:p>
          <a:p>
            <a:r>
              <a:rPr lang="en-US" dirty="0"/>
              <a:t>I know exactly how you and your students feel but I also know it is totally possible to pick up these computational skills and apply them to biology. </a:t>
            </a:r>
          </a:p>
          <a:p>
            <a:endParaRPr lang="en-US" dirty="0"/>
          </a:p>
          <a:p>
            <a:r>
              <a:rPr lang="en-US" dirty="0"/>
              <a:t>It’s not a far leap from sequencing plants and fungi and bacteria to look for </a:t>
            </a:r>
            <a:r>
              <a:rPr lang="en-US" dirty="0" err="1"/>
              <a:t>photoreceptos</a:t>
            </a:r>
            <a:r>
              <a:rPr lang="en-US" dirty="0"/>
              <a:t> to wanting to sequence the microbiome, so I’ve moved to JAX, where there is high expertise in this field.</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a:t>
            </a:fld>
            <a:endParaRPr lang="en-US"/>
          </a:p>
        </p:txBody>
      </p:sp>
    </p:spTree>
    <p:extLst>
      <p:ext uri="{BB962C8B-B14F-4D97-AF65-F5344CB8AC3E}">
        <p14:creationId xmlns:p14="http://schemas.microsoft.com/office/powerpoint/2010/main" val="1967706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study</a:t>
            </a:r>
            <a:r>
              <a:rPr lang="en-US" sz="1200" b="0" i="0" kern="1200" dirty="0">
                <a:solidFill>
                  <a:schemeClr val="tx1"/>
                </a:solidFill>
                <a:effectLst/>
                <a:latin typeface="+mn-lt"/>
                <a:ea typeface="+mn-ea"/>
                <a:cs typeface="+mn-cs"/>
              </a:rPr>
              <a:t> that compares patients who have a disease or outcome of interest (</a:t>
            </a:r>
            <a:r>
              <a:rPr lang="en-US" sz="1200" b="1" i="0" kern="1200" dirty="0">
                <a:solidFill>
                  <a:schemeClr val="tx1"/>
                </a:solidFill>
                <a:effectLst/>
                <a:latin typeface="+mn-lt"/>
                <a:ea typeface="+mn-ea"/>
                <a:cs typeface="+mn-cs"/>
              </a:rPr>
              <a:t>cases</a:t>
            </a:r>
            <a:r>
              <a:rPr lang="en-US" sz="1200" b="0" i="0" kern="1200" dirty="0">
                <a:solidFill>
                  <a:schemeClr val="tx1"/>
                </a:solidFill>
                <a:effectLst/>
                <a:latin typeface="+mn-lt"/>
                <a:ea typeface="+mn-ea"/>
                <a:cs typeface="+mn-cs"/>
              </a:rPr>
              <a:t>) with patients who do not have the disease or outcome (</a:t>
            </a:r>
            <a:r>
              <a:rPr lang="en-US" sz="1200" b="1" i="0" kern="1200" dirty="0">
                <a:solidFill>
                  <a:schemeClr val="tx1"/>
                </a:solidFill>
                <a:effectLst/>
                <a:latin typeface="+mn-lt"/>
                <a:ea typeface="+mn-ea"/>
                <a:cs typeface="+mn-cs"/>
              </a:rPr>
              <a:t>controls</a:t>
            </a:r>
            <a:r>
              <a:rPr lang="en-US" sz="1200" b="0" i="0" kern="1200" dirty="0">
                <a:solidFill>
                  <a:schemeClr val="tx1"/>
                </a:solidFill>
                <a:effectLst/>
                <a:latin typeface="+mn-lt"/>
                <a:ea typeface="+mn-ea"/>
                <a:cs typeface="+mn-cs"/>
              </a:rPr>
              <a:t>), and looks back retrospectively to compare how frequently the exposure to a risk factor is present in each group to determine the relationship between the risk factor and the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22</a:t>
            </a:fld>
            <a:endParaRPr lang="en-US"/>
          </a:p>
        </p:txBody>
      </p:sp>
    </p:spTree>
    <p:extLst>
      <p:ext uri="{BB962C8B-B14F-4D97-AF65-F5344CB8AC3E}">
        <p14:creationId xmlns:p14="http://schemas.microsoft.com/office/powerpoint/2010/main" val="115941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23</a:t>
            </a:fld>
            <a:endParaRPr lang="en-US"/>
          </a:p>
        </p:txBody>
      </p:sp>
    </p:spTree>
    <p:extLst>
      <p:ext uri="{BB962C8B-B14F-4D97-AF65-F5344CB8AC3E}">
        <p14:creationId xmlns:p14="http://schemas.microsoft.com/office/powerpoint/2010/main" val="2914730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24</a:t>
            </a:fld>
            <a:endParaRPr lang="en-US"/>
          </a:p>
        </p:txBody>
      </p:sp>
    </p:spTree>
    <p:extLst>
      <p:ext uri="{BB962C8B-B14F-4D97-AF65-F5344CB8AC3E}">
        <p14:creationId xmlns:p14="http://schemas.microsoft.com/office/powerpoint/2010/main" val="3130421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25</a:t>
            </a:fld>
            <a:endParaRPr lang="en-US"/>
          </a:p>
        </p:txBody>
      </p:sp>
    </p:spTree>
    <p:extLst>
      <p:ext uri="{BB962C8B-B14F-4D97-AF65-F5344CB8AC3E}">
        <p14:creationId xmlns:p14="http://schemas.microsoft.com/office/powerpoint/2010/main" val="3330213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26</a:t>
            </a:fld>
            <a:endParaRPr lang="en-US"/>
          </a:p>
        </p:txBody>
      </p:sp>
    </p:spTree>
    <p:extLst>
      <p:ext uri="{BB962C8B-B14F-4D97-AF65-F5344CB8AC3E}">
        <p14:creationId xmlns:p14="http://schemas.microsoft.com/office/powerpoint/2010/main" val="3004437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27</a:t>
            </a:fld>
            <a:endParaRPr lang="en-US"/>
          </a:p>
        </p:txBody>
      </p:sp>
    </p:spTree>
    <p:extLst>
      <p:ext uri="{BB962C8B-B14F-4D97-AF65-F5344CB8AC3E}">
        <p14:creationId xmlns:p14="http://schemas.microsoft.com/office/powerpoint/2010/main" val="3760878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28</a:t>
            </a:fld>
            <a:endParaRPr lang="en-US"/>
          </a:p>
        </p:txBody>
      </p:sp>
    </p:spTree>
    <p:extLst>
      <p:ext uri="{BB962C8B-B14F-4D97-AF65-F5344CB8AC3E}">
        <p14:creationId xmlns:p14="http://schemas.microsoft.com/office/powerpoint/2010/main" val="1672941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29</a:t>
            </a:fld>
            <a:endParaRPr lang="en-US"/>
          </a:p>
        </p:txBody>
      </p:sp>
    </p:spTree>
    <p:extLst>
      <p:ext uri="{BB962C8B-B14F-4D97-AF65-F5344CB8AC3E}">
        <p14:creationId xmlns:p14="http://schemas.microsoft.com/office/powerpoint/2010/main" val="3674127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30</a:t>
            </a:fld>
            <a:endParaRPr lang="en-US"/>
          </a:p>
        </p:txBody>
      </p:sp>
    </p:spTree>
    <p:extLst>
      <p:ext uri="{BB962C8B-B14F-4D97-AF65-F5344CB8AC3E}">
        <p14:creationId xmlns:p14="http://schemas.microsoft.com/office/powerpoint/2010/main" val="1596477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www.stat.wisc.edu</a:t>
            </a:r>
            <a:r>
              <a:rPr lang="en-US" dirty="0"/>
              <a:t>/~st571-1/10-power-2.pdf</a:t>
            </a:r>
          </a:p>
          <a:p>
            <a:r>
              <a:rPr lang="en-US" dirty="0"/>
              <a:t>https://</a:t>
            </a:r>
            <a:r>
              <a:rPr lang="en-US" dirty="0" err="1"/>
              <a:t>www.thomasjpfan.com</a:t>
            </a:r>
            <a:r>
              <a:rPr lang="en-US" dirty="0"/>
              <a:t>/2015/08/statistical-power-of-coin-flips/</a:t>
            </a:r>
          </a:p>
          <a:p>
            <a:r>
              <a:rPr lang="en-US" dirty="0"/>
              <a:t>https://</a:t>
            </a:r>
            <a:r>
              <a:rPr lang="en-US" dirty="0" err="1"/>
              <a:t>www.vumc.org</a:t>
            </a:r>
            <a:r>
              <a:rPr lang="en-US" dirty="0"/>
              <a:t>/</a:t>
            </a:r>
            <a:r>
              <a:rPr lang="en-US" dirty="0" err="1"/>
              <a:t>cqs</a:t>
            </a:r>
            <a:r>
              <a:rPr lang="en-US" dirty="0"/>
              <a:t>/files/</a:t>
            </a:r>
            <a:r>
              <a:rPr lang="en-US" dirty="0" err="1"/>
              <a:t>cqs</a:t>
            </a:r>
            <a:r>
              <a:rPr lang="en-US" dirty="0"/>
              <a:t>/</a:t>
            </a:r>
            <a:r>
              <a:rPr lang="en-US" dirty="0" err="1"/>
              <a:t>public_files</a:t>
            </a:r>
            <a:r>
              <a:rPr lang="en-US" dirty="0"/>
              <a:t>/media/2008Mar2008Shintani.pdf</a:t>
            </a:r>
          </a:p>
          <a:p>
            <a:r>
              <a:rPr lang="en-US" dirty="0"/>
              <a:t>http://</a:t>
            </a:r>
            <a:r>
              <a:rPr lang="en-US" dirty="0" err="1"/>
              <a:t>statweb.stanford.edu</a:t>
            </a:r>
            <a:r>
              <a:rPr lang="en-US" dirty="0"/>
              <a:t>/~</a:t>
            </a:r>
            <a:r>
              <a:rPr lang="en-US" dirty="0" err="1"/>
              <a:t>susan</a:t>
            </a:r>
            <a:r>
              <a:rPr lang="en-US" dirty="0"/>
              <a:t>/courses/s141/</a:t>
            </a:r>
            <a:r>
              <a:rPr lang="en-US" dirty="0" err="1"/>
              <a:t>hopower.pdf</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31</a:t>
            </a:fld>
            <a:endParaRPr lang="en-US"/>
          </a:p>
        </p:txBody>
      </p:sp>
    </p:spTree>
    <p:extLst>
      <p:ext uri="{BB962C8B-B14F-4D97-AF65-F5344CB8AC3E}">
        <p14:creationId xmlns:p14="http://schemas.microsoft.com/office/powerpoint/2010/main" val="99795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why are you here? All week we’ve been exposing you to a number of computational skills useful for managing, computing and visualizing big data as well as some examples of biological problems that require big data approaches (e.g. RNA </a:t>
            </a:r>
            <a:r>
              <a:rPr lang="en-US" dirty="0" err="1"/>
              <a:t>seq</a:t>
            </a:r>
            <a:r>
              <a:rPr lang="en-US" dirty="0"/>
              <a:t>, </a:t>
            </a:r>
            <a:r>
              <a:rPr lang="en-US" dirty="0" err="1"/>
              <a:t>etc</a:t>
            </a:r>
            <a:r>
              <a:rPr lang="en-US" dirty="0"/>
              <a:t>). </a:t>
            </a:r>
            <a:r>
              <a:rPr lang="en-US" sz="1200" i="1" dirty="0"/>
              <a:t>Example: </a:t>
            </a:r>
            <a:r>
              <a:rPr lang="en-US" sz="1200" dirty="0"/>
              <a:t>What genes are differentially expressed in yeast under high temperature  - rather than look gene by gene with intensive wet lab methods, we can run an </a:t>
            </a:r>
            <a:r>
              <a:rPr lang="en-US" sz="1200" dirty="0" err="1"/>
              <a:t>RNAseq</a:t>
            </a:r>
            <a:r>
              <a:rPr lang="en-US" sz="1200" dirty="0"/>
              <a:t> pipeline to sort through and test thousands of genes simultaneously</a:t>
            </a:r>
          </a:p>
          <a:p>
            <a:endParaRPr lang="en-US" dirty="0"/>
          </a:p>
          <a:p>
            <a:r>
              <a:rPr lang="en-US" dirty="0"/>
              <a:t>And this is really hard! Because you need all these skills at the same time to make it though this analysis</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a:t>
            </a:fld>
            <a:endParaRPr lang="en-US"/>
          </a:p>
        </p:txBody>
      </p:sp>
    </p:spTree>
    <p:extLst>
      <p:ext uri="{BB962C8B-B14F-4D97-AF65-F5344CB8AC3E}">
        <p14:creationId xmlns:p14="http://schemas.microsoft.com/office/powerpoint/2010/main" val="2850341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www.stat.wisc.edu</a:t>
            </a:r>
            <a:r>
              <a:rPr lang="en-US" dirty="0"/>
              <a:t>/~st571-1/10-power-2.pdf</a:t>
            </a:r>
          </a:p>
          <a:p>
            <a:r>
              <a:rPr lang="en-US" dirty="0"/>
              <a:t>https://</a:t>
            </a:r>
            <a:r>
              <a:rPr lang="en-US" dirty="0" err="1"/>
              <a:t>www.thomasjpfan.com</a:t>
            </a:r>
            <a:r>
              <a:rPr lang="en-US" dirty="0"/>
              <a:t>/2015/08/statistical-power-of-coin-flips/</a:t>
            </a:r>
          </a:p>
          <a:p>
            <a:r>
              <a:rPr lang="en-US" dirty="0"/>
              <a:t>https://</a:t>
            </a:r>
            <a:r>
              <a:rPr lang="en-US" dirty="0" err="1"/>
              <a:t>www.vumc.org</a:t>
            </a:r>
            <a:r>
              <a:rPr lang="en-US" dirty="0"/>
              <a:t>/</a:t>
            </a:r>
            <a:r>
              <a:rPr lang="en-US" dirty="0" err="1"/>
              <a:t>cqs</a:t>
            </a:r>
            <a:r>
              <a:rPr lang="en-US" dirty="0"/>
              <a:t>/files/</a:t>
            </a:r>
            <a:r>
              <a:rPr lang="en-US" dirty="0" err="1"/>
              <a:t>cqs</a:t>
            </a:r>
            <a:r>
              <a:rPr lang="en-US" dirty="0"/>
              <a:t>/</a:t>
            </a:r>
            <a:r>
              <a:rPr lang="en-US" dirty="0" err="1"/>
              <a:t>public_files</a:t>
            </a:r>
            <a:r>
              <a:rPr lang="en-US" dirty="0"/>
              <a:t>/media/2008Mar2008Shintani.pdf</a:t>
            </a:r>
          </a:p>
          <a:p>
            <a:r>
              <a:rPr lang="en-US" dirty="0"/>
              <a:t>http://</a:t>
            </a:r>
            <a:r>
              <a:rPr lang="en-US" dirty="0" err="1"/>
              <a:t>statweb.stanford.edu</a:t>
            </a:r>
            <a:r>
              <a:rPr lang="en-US" dirty="0"/>
              <a:t>/~</a:t>
            </a:r>
            <a:r>
              <a:rPr lang="en-US" dirty="0" err="1"/>
              <a:t>susan</a:t>
            </a:r>
            <a:r>
              <a:rPr lang="en-US" dirty="0"/>
              <a:t>/courses/s141/</a:t>
            </a:r>
            <a:r>
              <a:rPr lang="en-US" dirty="0" err="1"/>
              <a:t>hopower.pdf</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32</a:t>
            </a:fld>
            <a:endParaRPr lang="en-US"/>
          </a:p>
        </p:txBody>
      </p:sp>
    </p:spTree>
    <p:extLst>
      <p:ext uri="{BB962C8B-B14F-4D97-AF65-F5344CB8AC3E}">
        <p14:creationId xmlns:p14="http://schemas.microsoft.com/office/powerpoint/2010/main" val="278028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www.stat.wisc.edu</a:t>
            </a:r>
            <a:r>
              <a:rPr lang="en-US" dirty="0"/>
              <a:t>/~st571-1/10-power-2.pdf</a:t>
            </a:r>
          </a:p>
          <a:p>
            <a:r>
              <a:rPr lang="en-US" dirty="0"/>
              <a:t>https://</a:t>
            </a:r>
            <a:r>
              <a:rPr lang="en-US" dirty="0" err="1"/>
              <a:t>www.thomasjpfan.com</a:t>
            </a:r>
            <a:r>
              <a:rPr lang="en-US" dirty="0"/>
              <a:t>/2015/08/statistical-power-of-coin-flips/</a:t>
            </a:r>
          </a:p>
          <a:p>
            <a:r>
              <a:rPr lang="en-US" dirty="0"/>
              <a:t>https://</a:t>
            </a:r>
            <a:r>
              <a:rPr lang="en-US" dirty="0" err="1"/>
              <a:t>www.vumc.org</a:t>
            </a:r>
            <a:r>
              <a:rPr lang="en-US" dirty="0"/>
              <a:t>/</a:t>
            </a:r>
            <a:r>
              <a:rPr lang="en-US" dirty="0" err="1"/>
              <a:t>cqs</a:t>
            </a:r>
            <a:r>
              <a:rPr lang="en-US" dirty="0"/>
              <a:t>/files/</a:t>
            </a:r>
            <a:r>
              <a:rPr lang="en-US" dirty="0" err="1"/>
              <a:t>cqs</a:t>
            </a:r>
            <a:r>
              <a:rPr lang="en-US" dirty="0"/>
              <a:t>/</a:t>
            </a:r>
            <a:r>
              <a:rPr lang="en-US" dirty="0" err="1"/>
              <a:t>public_files</a:t>
            </a:r>
            <a:r>
              <a:rPr lang="en-US" dirty="0"/>
              <a:t>/media/2008Mar2008Shintani.pdf</a:t>
            </a:r>
          </a:p>
          <a:p>
            <a:r>
              <a:rPr lang="en-US" dirty="0"/>
              <a:t>http://</a:t>
            </a:r>
            <a:r>
              <a:rPr lang="en-US" dirty="0" err="1"/>
              <a:t>statweb.stanford.edu</a:t>
            </a:r>
            <a:r>
              <a:rPr lang="en-US" dirty="0"/>
              <a:t>/~</a:t>
            </a:r>
            <a:r>
              <a:rPr lang="en-US" dirty="0" err="1"/>
              <a:t>susan</a:t>
            </a:r>
            <a:r>
              <a:rPr lang="en-US" dirty="0"/>
              <a:t>/courses/s141/</a:t>
            </a:r>
            <a:r>
              <a:rPr lang="en-US" dirty="0" err="1"/>
              <a:t>hopower.pdf</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33</a:t>
            </a:fld>
            <a:endParaRPr lang="en-US"/>
          </a:p>
        </p:txBody>
      </p:sp>
    </p:spTree>
    <p:extLst>
      <p:ext uri="{BB962C8B-B14F-4D97-AF65-F5344CB8AC3E}">
        <p14:creationId xmlns:p14="http://schemas.microsoft.com/office/powerpoint/2010/main" val="2982726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www.stat.wisc.edu</a:t>
            </a:r>
            <a:r>
              <a:rPr lang="en-US" dirty="0"/>
              <a:t>/~st571-1/10-power-2.pdf</a:t>
            </a:r>
          </a:p>
          <a:p>
            <a:r>
              <a:rPr lang="en-US" dirty="0"/>
              <a:t>https://</a:t>
            </a:r>
            <a:r>
              <a:rPr lang="en-US" dirty="0" err="1"/>
              <a:t>www.thomasjpfan.com</a:t>
            </a:r>
            <a:r>
              <a:rPr lang="en-US" dirty="0"/>
              <a:t>/2015/08/statistical-power-of-coin-flips/</a:t>
            </a:r>
          </a:p>
          <a:p>
            <a:r>
              <a:rPr lang="en-US" dirty="0"/>
              <a:t>https://</a:t>
            </a:r>
            <a:r>
              <a:rPr lang="en-US" dirty="0" err="1"/>
              <a:t>www.vumc.org</a:t>
            </a:r>
            <a:r>
              <a:rPr lang="en-US" dirty="0"/>
              <a:t>/</a:t>
            </a:r>
            <a:r>
              <a:rPr lang="en-US" dirty="0" err="1"/>
              <a:t>cqs</a:t>
            </a:r>
            <a:r>
              <a:rPr lang="en-US" dirty="0"/>
              <a:t>/files/</a:t>
            </a:r>
            <a:r>
              <a:rPr lang="en-US" dirty="0" err="1"/>
              <a:t>cqs</a:t>
            </a:r>
            <a:r>
              <a:rPr lang="en-US" dirty="0"/>
              <a:t>/</a:t>
            </a:r>
            <a:r>
              <a:rPr lang="en-US" dirty="0" err="1"/>
              <a:t>public_files</a:t>
            </a:r>
            <a:r>
              <a:rPr lang="en-US" dirty="0"/>
              <a:t>/media/2008Mar2008Shintani.pdf</a:t>
            </a:r>
          </a:p>
          <a:p>
            <a:r>
              <a:rPr lang="en-US" dirty="0"/>
              <a:t>http://</a:t>
            </a:r>
            <a:r>
              <a:rPr lang="en-US" dirty="0" err="1"/>
              <a:t>statweb.stanford.edu</a:t>
            </a:r>
            <a:r>
              <a:rPr lang="en-US" dirty="0"/>
              <a:t>/~</a:t>
            </a:r>
            <a:r>
              <a:rPr lang="en-US" dirty="0" err="1"/>
              <a:t>susan</a:t>
            </a:r>
            <a:r>
              <a:rPr lang="en-US" dirty="0"/>
              <a:t>/courses/s141/</a:t>
            </a:r>
            <a:r>
              <a:rPr lang="en-US" dirty="0" err="1"/>
              <a:t>hopower.pdf</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34</a:t>
            </a:fld>
            <a:endParaRPr lang="en-US"/>
          </a:p>
        </p:txBody>
      </p:sp>
    </p:spTree>
    <p:extLst>
      <p:ext uri="{BB962C8B-B14F-4D97-AF65-F5344CB8AC3E}">
        <p14:creationId xmlns:p14="http://schemas.microsoft.com/office/powerpoint/2010/main" val="1719690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www.stat.wisc.edu</a:t>
            </a:r>
            <a:r>
              <a:rPr lang="en-US" dirty="0"/>
              <a:t>/~st571-1/10-power-2.pdf</a:t>
            </a:r>
          </a:p>
          <a:p>
            <a:r>
              <a:rPr lang="en-US" dirty="0"/>
              <a:t>https://</a:t>
            </a:r>
            <a:r>
              <a:rPr lang="en-US" dirty="0" err="1"/>
              <a:t>www.thomasjpfan.com</a:t>
            </a:r>
            <a:r>
              <a:rPr lang="en-US" dirty="0"/>
              <a:t>/2015/08/statistical-power-of-coin-flips/</a:t>
            </a:r>
          </a:p>
          <a:p>
            <a:r>
              <a:rPr lang="en-US" dirty="0"/>
              <a:t>https://</a:t>
            </a:r>
            <a:r>
              <a:rPr lang="en-US" dirty="0" err="1"/>
              <a:t>www.vumc.org</a:t>
            </a:r>
            <a:r>
              <a:rPr lang="en-US" dirty="0"/>
              <a:t>/</a:t>
            </a:r>
            <a:r>
              <a:rPr lang="en-US" dirty="0" err="1"/>
              <a:t>cqs</a:t>
            </a:r>
            <a:r>
              <a:rPr lang="en-US" dirty="0"/>
              <a:t>/files/</a:t>
            </a:r>
            <a:r>
              <a:rPr lang="en-US" dirty="0" err="1"/>
              <a:t>cqs</a:t>
            </a:r>
            <a:r>
              <a:rPr lang="en-US" dirty="0"/>
              <a:t>/</a:t>
            </a:r>
            <a:r>
              <a:rPr lang="en-US" dirty="0" err="1"/>
              <a:t>public_files</a:t>
            </a:r>
            <a:r>
              <a:rPr lang="en-US" dirty="0"/>
              <a:t>/media/2008Mar2008Shintani.pdf</a:t>
            </a:r>
          </a:p>
          <a:p>
            <a:r>
              <a:rPr lang="en-US" dirty="0"/>
              <a:t>http://</a:t>
            </a:r>
            <a:r>
              <a:rPr lang="en-US" dirty="0" err="1"/>
              <a:t>statweb.stanford.edu</a:t>
            </a:r>
            <a:r>
              <a:rPr lang="en-US" dirty="0"/>
              <a:t>/~</a:t>
            </a:r>
            <a:r>
              <a:rPr lang="en-US" dirty="0" err="1"/>
              <a:t>susan</a:t>
            </a:r>
            <a:r>
              <a:rPr lang="en-US" dirty="0"/>
              <a:t>/courses/s141/</a:t>
            </a:r>
            <a:r>
              <a:rPr lang="en-US" dirty="0" err="1"/>
              <a:t>hopower.pdf</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35</a:t>
            </a:fld>
            <a:endParaRPr lang="en-US"/>
          </a:p>
        </p:txBody>
      </p:sp>
    </p:spTree>
    <p:extLst>
      <p:ext uri="{BB962C8B-B14F-4D97-AF65-F5344CB8AC3E}">
        <p14:creationId xmlns:p14="http://schemas.microsoft.com/office/powerpoint/2010/main" val="2386643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experimentally probe the microbiome? One of the key questions researchers want to address is – who is there? What microorganisms – especially bacteria – are present where in the human body – how are they grouped? And how do they help to promote or resist disease?</a:t>
            </a:r>
          </a:p>
          <a:p>
            <a:endParaRPr lang="en-US" dirty="0"/>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tooltip="Nutrition in clinical practice : official publication of the American Society for Parenteral and Enteral Nutrition."/>
              </a:rPr>
              <a:t>Nutr Clin Pract.</a:t>
            </a:r>
            <a:r>
              <a:rPr lang="en-US" sz="1200" b="0" i="0" kern="1200" dirty="0">
                <a:solidFill>
                  <a:schemeClr val="tx1"/>
                </a:solidFill>
                <a:effectLst/>
                <a:latin typeface="+mn-lt"/>
                <a:ea typeface="+mn-ea"/>
                <a:cs typeface="+mn-cs"/>
              </a:rPr>
              <a:t> 2015 Dec;30(6):734-46.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10.1177/0884533615609899.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2015 Oct 8. </a:t>
            </a:r>
            <a:r>
              <a:rPr lang="en-US" sz="1200" b="1" i="0" kern="1200" dirty="0">
                <a:solidFill>
                  <a:schemeClr val="tx1"/>
                </a:solidFill>
                <a:effectLst/>
                <a:latin typeface="+mn-lt"/>
                <a:ea typeface="+mn-ea"/>
                <a:cs typeface="+mn-cs"/>
              </a:rPr>
              <a:t>Gut Microbiome: What We Do and Don't Know.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labiotech.eu</a:t>
            </a:r>
            <a:r>
              <a:rPr lang="en-US" sz="1200" b="1" i="0" kern="1200" dirty="0">
                <a:solidFill>
                  <a:schemeClr val="tx1"/>
                </a:solidFill>
                <a:effectLst/>
                <a:latin typeface="+mn-lt"/>
                <a:ea typeface="+mn-ea"/>
                <a:cs typeface="+mn-cs"/>
              </a:rPr>
              <a:t>/microbiome-therapies-seres-ser009/</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36</a:t>
            </a:fld>
            <a:endParaRPr lang="en-US"/>
          </a:p>
        </p:txBody>
      </p:sp>
    </p:spTree>
    <p:extLst>
      <p:ext uri="{BB962C8B-B14F-4D97-AF65-F5344CB8AC3E}">
        <p14:creationId xmlns:p14="http://schemas.microsoft.com/office/powerpoint/2010/main" val="2444962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learn.genetics.utah.edu</a:t>
            </a:r>
            <a:r>
              <a:rPr lang="en-US" dirty="0"/>
              <a:t>/content/microbiome/intro/</a:t>
            </a:r>
          </a:p>
          <a:p>
            <a:endParaRPr lang="en-US" dirty="0"/>
          </a:p>
          <a:p>
            <a:r>
              <a:rPr lang="en-US" dirty="0"/>
              <a:t>https://</a:t>
            </a:r>
            <a:r>
              <a:rPr lang="en-US" dirty="0" err="1"/>
              <a:t>www.theatlantic.com</a:t>
            </a:r>
            <a:r>
              <a:rPr lang="en-US" dirty="0"/>
              <a:t>/technology/archive/2012/11/what-</a:t>
            </a:r>
            <a:r>
              <a:rPr lang="en-US" dirty="0" err="1"/>
              <a:t>dna</a:t>
            </a:r>
            <a:r>
              <a:rPr lang="en-US" dirty="0"/>
              <a:t>-actually-looks-like/265713/</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37</a:t>
            </a:fld>
            <a:endParaRPr lang="en-US"/>
          </a:p>
        </p:txBody>
      </p:sp>
    </p:spTree>
    <p:extLst>
      <p:ext uri="{BB962C8B-B14F-4D97-AF65-F5344CB8AC3E}">
        <p14:creationId xmlns:p14="http://schemas.microsoft.com/office/powerpoint/2010/main" val="2485559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learn.genetics.utah.edu</a:t>
            </a:r>
            <a:r>
              <a:rPr lang="en-US" dirty="0"/>
              <a:t>/content/microbiome/intro/</a:t>
            </a:r>
          </a:p>
          <a:p>
            <a:endParaRPr lang="en-US" dirty="0"/>
          </a:p>
          <a:p>
            <a:r>
              <a:rPr lang="en-US" dirty="0"/>
              <a:t>https://</a:t>
            </a:r>
            <a:r>
              <a:rPr lang="en-US" dirty="0" err="1"/>
              <a:t>www.theatlantic.com</a:t>
            </a:r>
            <a:r>
              <a:rPr lang="en-US" dirty="0"/>
              <a:t>/technology/archive/2012/11/what-</a:t>
            </a:r>
            <a:r>
              <a:rPr lang="en-US" dirty="0" err="1"/>
              <a:t>dna</a:t>
            </a:r>
            <a:r>
              <a:rPr lang="en-US" dirty="0"/>
              <a:t>-actually-looks-like/265713/</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38</a:t>
            </a:fld>
            <a:endParaRPr lang="en-US"/>
          </a:p>
        </p:txBody>
      </p:sp>
    </p:spTree>
    <p:extLst>
      <p:ext uri="{BB962C8B-B14F-4D97-AF65-F5344CB8AC3E}">
        <p14:creationId xmlns:p14="http://schemas.microsoft.com/office/powerpoint/2010/main" val="3422243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learn.genetics.utah.edu</a:t>
            </a:r>
            <a:r>
              <a:rPr lang="en-US" dirty="0"/>
              <a:t>/content/microbiome/intro/</a:t>
            </a:r>
          </a:p>
          <a:p>
            <a:endParaRPr lang="en-US" dirty="0"/>
          </a:p>
          <a:p>
            <a:r>
              <a:rPr lang="en-US" dirty="0"/>
              <a:t>https://</a:t>
            </a:r>
            <a:r>
              <a:rPr lang="en-US" dirty="0" err="1"/>
              <a:t>www.theatlantic.com</a:t>
            </a:r>
            <a:r>
              <a:rPr lang="en-US" dirty="0"/>
              <a:t>/technology/archive/2012/11/what-</a:t>
            </a:r>
            <a:r>
              <a:rPr lang="en-US" dirty="0" err="1"/>
              <a:t>dna</a:t>
            </a:r>
            <a:r>
              <a:rPr lang="en-US" dirty="0"/>
              <a:t>-actually-looks-like/265713/</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39</a:t>
            </a:fld>
            <a:endParaRPr lang="en-US"/>
          </a:p>
        </p:txBody>
      </p:sp>
    </p:spTree>
    <p:extLst>
      <p:ext uri="{BB962C8B-B14F-4D97-AF65-F5344CB8AC3E}">
        <p14:creationId xmlns:p14="http://schemas.microsoft.com/office/powerpoint/2010/main" val="4144422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learn.genetics.utah.edu</a:t>
            </a:r>
            <a:r>
              <a:rPr lang="en-US" dirty="0"/>
              <a:t>/content/microbiome/intro/</a:t>
            </a:r>
          </a:p>
          <a:p>
            <a:endParaRPr lang="en-US" dirty="0"/>
          </a:p>
          <a:p>
            <a:r>
              <a:rPr lang="en-US" dirty="0"/>
              <a:t>https://</a:t>
            </a:r>
            <a:r>
              <a:rPr lang="en-US" dirty="0" err="1"/>
              <a:t>www.theatlantic.com</a:t>
            </a:r>
            <a:r>
              <a:rPr lang="en-US" dirty="0"/>
              <a:t>/technology/archive/2012/11/what-</a:t>
            </a:r>
            <a:r>
              <a:rPr lang="en-US" dirty="0" err="1"/>
              <a:t>dna</a:t>
            </a:r>
            <a:r>
              <a:rPr lang="en-US" dirty="0"/>
              <a:t>-actually-looks-like/265713/</a:t>
            </a:r>
          </a:p>
        </p:txBody>
      </p:sp>
      <p:sp>
        <p:nvSpPr>
          <p:cNvPr id="4" name="Slide Number Placeholder 3"/>
          <p:cNvSpPr>
            <a:spLocks noGrp="1"/>
          </p:cNvSpPr>
          <p:nvPr>
            <p:ph type="sldNum" sz="quarter" idx="10"/>
          </p:nvPr>
        </p:nvSpPr>
        <p:spPr/>
        <p:txBody>
          <a:bodyPr/>
          <a:lstStyle/>
          <a:p>
            <a:fld id="{DA21C36C-116C-BC4F-AAB9-02D408A4C5FD}" type="slidenum">
              <a:rPr lang="en-US" smtClean="0"/>
              <a:pPr/>
              <a:t>40</a:t>
            </a:fld>
            <a:endParaRPr lang="en-US"/>
          </a:p>
        </p:txBody>
      </p:sp>
    </p:spTree>
    <p:extLst>
      <p:ext uri="{BB962C8B-B14F-4D97-AF65-F5344CB8AC3E}">
        <p14:creationId xmlns:p14="http://schemas.microsoft.com/office/powerpoint/2010/main" val="3379308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learn.genetics.utah.edu</a:t>
            </a:r>
            <a:r>
              <a:rPr lang="en-US" dirty="0"/>
              <a:t>/content/microbiome/intro/</a:t>
            </a:r>
          </a:p>
          <a:p>
            <a:endParaRPr lang="en-US" dirty="0"/>
          </a:p>
          <a:p>
            <a:r>
              <a:rPr lang="en-US" dirty="0"/>
              <a:t>https://</a:t>
            </a:r>
            <a:r>
              <a:rPr lang="en-US" dirty="0" err="1"/>
              <a:t>www.theatlantic.com</a:t>
            </a:r>
            <a:r>
              <a:rPr lang="en-US" dirty="0"/>
              <a:t>/technology/archive/2012/11/what-</a:t>
            </a:r>
            <a:r>
              <a:rPr lang="en-US" dirty="0" err="1"/>
              <a:t>dna</a:t>
            </a:r>
            <a:r>
              <a:rPr lang="en-US" dirty="0"/>
              <a:t>-actually-looks-like/265713/</a:t>
            </a:r>
          </a:p>
        </p:txBody>
      </p:sp>
      <p:sp>
        <p:nvSpPr>
          <p:cNvPr id="4" name="Slide Number Placeholder 3"/>
          <p:cNvSpPr>
            <a:spLocks noGrp="1"/>
          </p:cNvSpPr>
          <p:nvPr>
            <p:ph type="sldNum" sz="quarter" idx="10"/>
          </p:nvPr>
        </p:nvSpPr>
        <p:spPr/>
        <p:txBody>
          <a:bodyPr/>
          <a:lstStyle/>
          <a:p>
            <a:fld id="{DA21C36C-116C-BC4F-AAB9-02D408A4C5FD}" type="slidenum">
              <a:rPr lang="en-US" smtClean="0"/>
              <a:pPr/>
              <a:t>41</a:t>
            </a:fld>
            <a:endParaRPr lang="en-US"/>
          </a:p>
        </p:txBody>
      </p:sp>
    </p:spTree>
    <p:extLst>
      <p:ext uri="{BB962C8B-B14F-4D97-AF65-F5344CB8AC3E}">
        <p14:creationId xmlns:p14="http://schemas.microsoft.com/office/powerpoint/2010/main" val="122999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4</a:t>
            </a:fld>
            <a:endParaRPr lang="en-US"/>
          </a:p>
        </p:txBody>
      </p:sp>
    </p:spTree>
    <p:extLst>
      <p:ext uri="{BB962C8B-B14F-4D97-AF65-F5344CB8AC3E}">
        <p14:creationId xmlns:p14="http://schemas.microsoft.com/office/powerpoint/2010/main" val="2499162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learn.genetics.utah.edu</a:t>
            </a:r>
            <a:r>
              <a:rPr lang="en-US" dirty="0"/>
              <a:t>/content/microbiome/intro/</a:t>
            </a:r>
          </a:p>
          <a:p>
            <a:endParaRPr lang="en-US" dirty="0"/>
          </a:p>
          <a:p>
            <a:r>
              <a:rPr lang="en-US" dirty="0"/>
              <a:t>https://</a:t>
            </a:r>
            <a:r>
              <a:rPr lang="en-US" dirty="0" err="1"/>
              <a:t>www.theatlantic.com</a:t>
            </a:r>
            <a:r>
              <a:rPr lang="en-US" dirty="0"/>
              <a:t>/technology/archive/2012/11/what-</a:t>
            </a:r>
            <a:r>
              <a:rPr lang="en-US" dirty="0" err="1"/>
              <a:t>dna</a:t>
            </a:r>
            <a:r>
              <a:rPr lang="en-US" dirty="0"/>
              <a:t>-actually-looks-like/265713/</a:t>
            </a:r>
          </a:p>
        </p:txBody>
      </p:sp>
      <p:sp>
        <p:nvSpPr>
          <p:cNvPr id="4" name="Slide Number Placeholder 3"/>
          <p:cNvSpPr>
            <a:spLocks noGrp="1"/>
          </p:cNvSpPr>
          <p:nvPr>
            <p:ph type="sldNum" sz="quarter" idx="10"/>
          </p:nvPr>
        </p:nvSpPr>
        <p:spPr/>
        <p:txBody>
          <a:bodyPr/>
          <a:lstStyle/>
          <a:p>
            <a:fld id="{DA21C36C-116C-BC4F-AAB9-02D408A4C5FD}" type="slidenum">
              <a:rPr lang="en-US" smtClean="0"/>
              <a:pPr/>
              <a:t>42</a:t>
            </a:fld>
            <a:endParaRPr lang="en-US"/>
          </a:p>
        </p:txBody>
      </p:sp>
    </p:spTree>
    <p:extLst>
      <p:ext uri="{BB962C8B-B14F-4D97-AF65-F5344CB8AC3E}">
        <p14:creationId xmlns:p14="http://schemas.microsoft.com/office/powerpoint/2010/main" val="474476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learn.genetics.utah.edu</a:t>
            </a:r>
            <a:r>
              <a:rPr lang="en-US" dirty="0"/>
              <a:t>/content/microbiome/intro/</a:t>
            </a:r>
          </a:p>
          <a:p>
            <a:endParaRPr lang="en-US" dirty="0"/>
          </a:p>
          <a:p>
            <a:r>
              <a:rPr lang="en-US" dirty="0"/>
              <a:t>https://</a:t>
            </a:r>
            <a:r>
              <a:rPr lang="en-US" dirty="0" err="1"/>
              <a:t>www.theatlantic.com</a:t>
            </a:r>
            <a:r>
              <a:rPr lang="en-US" dirty="0"/>
              <a:t>/technology/archive/2012/11/what-</a:t>
            </a:r>
            <a:r>
              <a:rPr lang="en-US" dirty="0" err="1"/>
              <a:t>dna</a:t>
            </a:r>
            <a:r>
              <a:rPr lang="en-US" dirty="0"/>
              <a:t>-actually-looks-like/265713/</a:t>
            </a:r>
          </a:p>
        </p:txBody>
      </p:sp>
      <p:sp>
        <p:nvSpPr>
          <p:cNvPr id="4" name="Slide Number Placeholder 3"/>
          <p:cNvSpPr>
            <a:spLocks noGrp="1"/>
          </p:cNvSpPr>
          <p:nvPr>
            <p:ph type="sldNum" sz="quarter" idx="10"/>
          </p:nvPr>
        </p:nvSpPr>
        <p:spPr/>
        <p:txBody>
          <a:bodyPr/>
          <a:lstStyle/>
          <a:p>
            <a:fld id="{DA21C36C-116C-BC4F-AAB9-02D408A4C5FD}" type="slidenum">
              <a:rPr lang="en-US" smtClean="0"/>
              <a:pPr/>
              <a:t>43</a:t>
            </a:fld>
            <a:endParaRPr lang="en-US"/>
          </a:p>
        </p:txBody>
      </p:sp>
    </p:spTree>
    <p:extLst>
      <p:ext uri="{BB962C8B-B14F-4D97-AF65-F5344CB8AC3E}">
        <p14:creationId xmlns:p14="http://schemas.microsoft.com/office/powerpoint/2010/main" val="4317367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collecting (patient) metadata, Non-experimental factors can perturb communities with an effect size greater than the study itself, Biological: Antibiotic/antifungal/antiviral usage, diet, BMI, age, pregnancy, ethnicity, presence of other disease </a:t>
            </a:r>
            <a:endParaRPr lang="en-US"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Cage effects can confound mouse experimentation </a:t>
            </a:r>
            <a:endParaRPr lang="en-US"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45</a:t>
            </a:fld>
            <a:endParaRPr lang="en-US"/>
          </a:p>
        </p:txBody>
      </p:sp>
    </p:spTree>
    <p:extLst>
      <p:ext uri="{BB962C8B-B14F-4D97-AF65-F5344CB8AC3E}">
        <p14:creationId xmlns:p14="http://schemas.microsoft.com/office/powerpoint/2010/main" val="949440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journals.plos.org</a:t>
            </a:r>
            <a:r>
              <a:rPr lang="en-US" dirty="0"/>
              <a:t>/</a:t>
            </a:r>
            <a:r>
              <a:rPr lang="en-US" dirty="0" err="1"/>
              <a:t>plosone</a:t>
            </a:r>
            <a:r>
              <a:rPr lang="en-US" dirty="0"/>
              <a:t>/</a:t>
            </a:r>
            <a:r>
              <a:rPr lang="en-US" dirty="0" err="1"/>
              <a:t>article?id</a:t>
            </a:r>
            <a:r>
              <a:rPr lang="en-US" dirty="0"/>
              <a:t>=10.1371/journal.pone.0163148</a:t>
            </a:r>
          </a:p>
          <a:p>
            <a:r>
              <a:rPr lang="en-US" sz="1200" b="1" i="0" kern="1200" dirty="0">
                <a:solidFill>
                  <a:schemeClr val="tx1"/>
                </a:solidFill>
                <a:effectLst/>
                <a:latin typeface="+mn-lt"/>
                <a:ea typeface="+mn-ea"/>
                <a:cs typeface="+mn-cs"/>
              </a:rPr>
              <a:t>Evaluation of Lysis Methods for the Extraction of Bacterial DNA for Analysis of the Vaginal Microbiota</a:t>
            </a:r>
          </a:p>
          <a:p>
            <a:br>
              <a:rPr lang="en-US" sz="1200" b="0" i="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DNA extraction and purification: </a:t>
            </a:r>
            <a:r>
              <a:rPr lang="en-US" sz="1200" kern="1200" dirty="0">
                <a:solidFill>
                  <a:schemeClr val="tx1"/>
                </a:solidFill>
                <a:effectLst/>
                <a:latin typeface="+mn-lt"/>
                <a:ea typeface="+mn-ea"/>
                <a:cs typeface="+mn-cs"/>
              </a:rPr>
              <a:t>All biological specimens were first incubated in a preparation of enzymatic lysis buffer (20 </a:t>
            </a:r>
            <a:r>
              <a:rPr lang="en-US" sz="1200" kern="1200" dirty="0" err="1">
                <a:solidFill>
                  <a:schemeClr val="tx1"/>
                </a:solidFill>
                <a:effectLst/>
                <a:latin typeface="+mn-lt"/>
                <a:ea typeface="+mn-ea"/>
                <a:cs typeface="+mn-cs"/>
              </a:rPr>
              <a:t>mM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Tris</a:t>
            </a:r>
            <a:r>
              <a:rPr lang="en-US" sz="1200" kern="1200" dirty="0">
                <a:solidFill>
                  <a:schemeClr val="tx1"/>
                </a:solidFill>
                <a:effectLst/>
                <a:latin typeface="+mn-lt"/>
                <a:ea typeface="+mn-ea"/>
                <a:cs typeface="+mn-cs"/>
              </a:rPr>
              <a:t>, pH 8.0, 2 </a:t>
            </a:r>
            <a:r>
              <a:rPr lang="en-US" sz="1200" kern="1200" dirty="0" err="1">
                <a:solidFill>
                  <a:schemeClr val="tx1"/>
                </a:solidFill>
                <a:effectLst/>
                <a:latin typeface="+mn-lt"/>
                <a:ea typeface="+mn-ea"/>
                <a:cs typeface="+mn-cs"/>
              </a:rPr>
              <a:t>mM</a:t>
            </a:r>
            <a:r>
              <a:rPr lang="en-US" sz="1200" kern="1200" dirty="0">
                <a:solidFill>
                  <a:schemeClr val="tx1"/>
                </a:solidFill>
                <a:effectLst/>
                <a:latin typeface="+mn-lt"/>
                <a:ea typeface="+mn-ea"/>
                <a:cs typeface="+mn-cs"/>
              </a:rPr>
              <a:t> EDTA, 1.2% Triton X-100) and lysozyme (20 mg/mL) for 30 minutes at 37°C. The standard protocol for lysing gram-positive </a:t>
            </a:r>
            <a:endParaRPr lang="en-US" dirty="0"/>
          </a:p>
          <a:p>
            <a:r>
              <a:rPr lang="en-US" sz="1200" kern="1200" dirty="0">
                <a:solidFill>
                  <a:schemeClr val="tx1"/>
                </a:solidFill>
                <a:effectLst/>
                <a:latin typeface="+mn-lt"/>
                <a:ea typeface="+mn-ea"/>
                <a:cs typeface="+mn-cs"/>
              </a:rPr>
              <a:t>2 </a:t>
            </a:r>
            <a:endParaRPr lang="en-US" dirty="0"/>
          </a:p>
          <a:p>
            <a:r>
              <a:rPr lang="en-US" sz="1200" kern="1200" dirty="0">
                <a:solidFill>
                  <a:schemeClr val="tx1"/>
                </a:solidFill>
                <a:effectLst/>
                <a:latin typeface="+mn-lt"/>
                <a:ea typeface="+mn-ea"/>
                <a:cs typeface="+mn-cs"/>
              </a:rPr>
              <a:t>bacterial cells of the Invitrogen </a:t>
            </a:r>
            <a:r>
              <a:rPr lang="en-US" sz="1200" kern="1200" dirty="0" err="1">
                <a:solidFill>
                  <a:schemeClr val="tx1"/>
                </a:solidFill>
                <a:effectLst/>
                <a:latin typeface="+mn-lt"/>
                <a:ea typeface="+mn-ea"/>
                <a:cs typeface="+mn-cs"/>
              </a:rPr>
              <a:t>PureLink</a:t>
            </a:r>
            <a:r>
              <a:rPr lang="en-US" sz="1200" kern="1200" dirty="0">
                <a:solidFill>
                  <a:schemeClr val="tx1"/>
                </a:solidFill>
                <a:effectLst/>
                <a:latin typeface="+mn-lt"/>
                <a:ea typeface="+mn-ea"/>
                <a:cs typeface="+mn-cs"/>
              </a:rPr>
              <a:t> Genomic DNA kit (Carlsbad, CA; #K1820-02) was followed for all subsequent steps. Purified genomic DNA was </a:t>
            </a:r>
            <a:r>
              <a:rPr lang="en-US" sz="1200" kern="1200" dirty="0" err="1">
                <a:solidFill>
                  <a:schemeClr val="tx1"/>
                </a:solidFill>
                <a:effectLst/>
                <a:latin typeface="+mn-lt"/>
                <a:ea typeface="+mn-ea"/>
                <a:cs typeface="+mn-cs"/>
              </a:rPr>
              <a:t>resuspended</a:t>
            </a:r>
            <a:r>
              <a:rPr lang="en-US" sz="1200" kern="1200" dirty="0">
                <a:solidFill>
                  <a:schemeClr val="tx1"/>
                </a:solidFill>
                <a:effectLst/>
                <a:latin typeface="+mn-lt"/>
                <a:ea typeface="+mn-ea"/>
                <a:cs typeface="+mn-cs"/>
              </a:rPr>
              <a:t> in 50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l of </a:t>
            </a:r>
            <a:r>
              <a:rPr lang="en-US" sz="1200" kern="1200" dirty="0" err="1">
                <a:solidFill>
                  <a:schemeClr val="tx1"/>
                </a:solidFill>
                <a:effectLst/>
                <a:latin typeface="+mn-lt"/>
                <a:ea typeface="+mn-ea"/>
                <a:cs typeface="+mn-cs"/>
              </a:rPr>
              <a:t>PureLink</a:t>
            </a:r>
            <a:r>
              <a:rPr lang="en-US" sz="1200" kern="1200" dirty="0">
                <a:solidFill>
                  <a:schemeClr val="tx1"/>
                </a:solidFill>
                <a:effectLst/>
                <a:latin typeface="+mn-lt"/>
                <a:ea typeface="+mn-ea"/>
                <a:cs typeface="+mn-cs"/>
              </a:rPr>
              <a:t> Genomic Elution Buffer and stored at -20°C. </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www.thermofisher.com</a:t>
            </a:r>
            <a:r>
              <a:rPr lang="en-US" sz="1200" b="0" i="0" kern="1200" dirty="0">
                <a:solidFill>
                  <a:schemeClr val="tx1"/>
                </a:solidFill>
                <a:effectLst/>
                <a:latin typeface="+mn-lt"/>
                <a:ea typeface="+mn-ea"/>
                <a:cs typeface="+mn-cs"/>
              </a:rPr>
              <a:t>/order/catalog/product/K182001</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Purelink</a:t>
            </a:r>
            <a:r>
              <a:rPr lang="en-US" sz="1200" b="0" i="0" kern="1200" dirty="0">
                <a:solidFill>
                  <a:schemeClr val="tx1"/>
                </a:solidFill>
                <a:effectLst/>
                <a:latin typeface="+mn-lt"/>
                <a:ea typeface="+mn-ea"/>
                <a:cs typeface="+mn-cs"/>
              </a:rPr>
              <a:t> genomic DNA</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46</a:t>
            </a:fld>
            <a:endParaRPr lang="en-US"/>
          </a:p>
        </p:txBody>
      </p:sp>
    </p:spTree>
    <p:extLst>
      <p:ext uri="{BB962C8B-B14F-4D97-AF65-F5344CB8AC3E}">
        <p14:creationId xmlns:p14="http://schemas.microsoft.com/office/powerpoint/2010/main" val="477601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47</a:t>
            </a:fld>
            <a:endParaRPr lang="en-US"/>
          </a:p>
        </p:txBody>
      </p:sp>
    </p:spTree>
    <p:extLst>
      <p:ext uri="{BB962C8B-B14F-4D97-AF65-F5344CB8AC3E}">
        <p14:creationId xmlns:p14="http://schemas.microsoft.com/office/powerpoint/2010/main" val="3546233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48</a:t>
            </a:fld>
            <a:endParaRPr lang="en-US"/>
          </a:p>
        </p:txBody>
      </p:sp>
    </p:spTree>
    <p:extLst>
      <p:ext uri="{BB962C8B-B14F-4D97-AF65-F5344CB8AC3E}">
        <p14:creationId xmlns:p14="http://schemas.microsoft.com/office/powerpoint/2010/main" val="2607989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49</a:t>
            </a:fld>
            <a:endParaRPr lang="en-US"/>
          </a:p>
        </p:txBody>
      </p:sp>
    </p:spTree>
    <p:extLst>
      <p:ext uri="{BB962C8B-B14F-4D97-AF65-F5344CB8AC3E}">
        <p14:creationId xmlns:p14="http://schemas.microsoft.com/office/powerpoint/2010/main" val="947647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50</a:t>
            </a:fld>
            <a:endParaRPr lang="en-US"/>
          </a:p>
        </p:txBody>
      </p:sp>
    </p:spTree>
    <p:extLst>
      <p:ext uri="{BB962C8B-B14F-4D97-AF65-F5344CB8AC3E}">
        <p14:creationId xmlns:p14="http://schemas.microsoft.com/office/powerpoint/2010/main" val="2188493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51</a:t>
            </a:fld>
            <a:endParaRPr lang="en-US"/>
          </a:p>
        </p:txBody>
      </p:sp>
    </p:spTree>
    <p:extLst>
      <p:ext uri="{BB962C8B-B14F-4D97-AF65-F5344CB8AC3E}">
        <p14:creationId xmlns:p14="http://schemas.microsoft.com/office/powerpoint/2010/main" val="2805419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52</a:t>
            </a:fld>
            <a:endParaRPr lang="en-US"/>
          </a:p>
        </p:txBody>
      </p:sp>
    </p:spTree>
    <p:extLst>
      <p:ext uri="{BB962C8B-B14F-4D97-AF65-F5344CB8AC3E}">
        <p14:creationId xmlns:p14="http://schemas.microsoft.com/office/powerpoint/2010/main" val="3726248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known this ever since the very first microscopes were built and trained on soil and water samples in the 1600s. But although we’ve been able to observe these microbial communities living in and on our body and water sources and soil and even in extreme environments as pictured in Yellowstone national park here, we are still grappling with basic questions about what microbes live where and what their roles are in maintaining the homeostasis of complex ecosystems.</a:t>
            </a:r>
          </a:p>
          <a:p>
            <a:endParaRPr lang="en-US" dirty="0"/>
          </a:p>
          <a:p>
            <a:r>
              <a:rPr lang="en-US" dirty="0"/>
              <a:t>WE WILL FOCUS ON HUMAN MICROBIOME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6</a:t>
            </a:fld>
            <a:endParaRPr lang="en-US"/>
          </a:p>
        </p:txBody>
      </p:sp>
    </p:spTree>
    <p:extLst>
      <p:ext uri="{BB962C8B-B14F-4D97-AF65-F5344CB8AC3E}">
        <p14:creationId xmlns:p14="http://schemas.microsoft.com/office/powerpoint/2010/main" val="2134887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53</a:t>
            </a:fld>
            <a:endParaRPr lang="en-US"/>
          </a:p>
        </p:txBody>
      </p:sp>
    </p:spTree>
    <p:extLst>
      <p:ext uri="{BB962C8B-B14F-4D97-AF65-F5344CB8AC3E}">
        <p14:creationId xmlns:p14="http://schemas.microsoft.com/office/powerpoint/2010/main" val="609093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54</a:t>
            </a:fld>
            <a:endParaRPr lang="en-US"/>
          </a:p>
        </p:txBody>
      </p:sp>
    </p:spTree>
    <p:extLst>
      <p:ext uri="{BB962C8B-B14F-4D97-AF65-F5344CB8AC3E}">
        <p14:creationId xmlns:p14="http://schemas.microsoft.com/office/powerpoint/2010/main" val="3226484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~500 </a:t>
            </a:r>
            <a:r>
              <a:rPr lang="en-US" sz="1200" dirty="0" err="1"/>
              <a:t>bp</a:t>
            </a:r>
            <a:r>
              <a:rPr lang="en-US" sz="1200" dirty="0"/>
              <a:t> (454/</a:t>
            </a:r>
            <a:r>
              <a:rPr lang="en-US" sz="1200" dirty="0" err="1"/>
              <a:t>MiSeq</a:t>
            </a:r>
            <a:r>
              <a:rPr lang="en-US" sz="120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~250 </a:t>
            </a:r>
            <a:r>
              <a:rPr lang="en-US" sz="1200" dirty="0" err="1"/>
              <a:t>bp</a:t>
            </a:r>
            <a:r>
              <a:rPr lang="en-US" sz="1200" dirty="0"/>
              <a:t> (</a:t>
            </a:r>
            <a:r>
              <a:rPr lang="en-US" sz="1200" dirty="0" err="1"/>
              <a:t>HiSeq</a:t>
            </a:r>
            <a:r>
              <a:rPr lang="en-US" sz="120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~1500 </a:t>
            </a:r>
            <a:r>
              <a:rPr lang="en-US" sz="1200" dirty="0" err="1"/>
              <a:t>bp</a:t>
            </a:r>
            <a:r>
              <a:rPr lang="en-US" sz="1200" dirty="0"/>
              <a:t> (</a:t>
            </a:r>
            <a:r>
              <a:rPr lang="en-US" sz="1200" dirty="0" err="1"/>
              <a:t>PacBio</a:t>
            </a:r>
            <a:r>
              <a:rPr lang="en-US" sz="1200"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Figure 2. J Invest Dermatol. 2016 Mar; 136(3): e23–e27.</a:t>
            </a:r>
            <a:r>
              <a:rPr lang="en-US" sz="1200" b="0" i="0" kern="1200" dirty="0">
                <a:solidFill>
                  <a:schemeClr val="tx1"/>
                </a:solidFill>
                <a:effectLst/>
                <a:latin typeface="+mn-lt"/>
                <a:ea typeface="+mn-ea"/>
                <a:cs typeface="+mn-cs"/>
              </a:rPr>
              <a:t> Bacterial 16S ribosomal RNA gene sequencing in cutaneous research. </a:t>
            </a:r>
            <a:r>
              <a:rPr lang="en-US" sz="1200" b="0" i="0" kern="1200" dirty="0">
                <a:solidFill>
                  <a:schemeClr val="tx1"/>
                </a:solidFill>
                <a:effectLst/>
                <a:latin typeface="+mn-lt"/>
                <a:ea typeface="+mn-ea"/>
                <a:cs typeface="+mn-cs"/>
                <a:hlinkClick r:id="rId4"/>
              </a:rPr>
              <a:t>Jay-Hyun Jo</a:t>
            </a:r>
            <a:r>
              <a:rPr lang="en-US" sz="1200" b="0" i="0" kern="1200" dirty="0">
                <a:solidFill>
                  <a:schemeClr val="tx1"/>
                </a:solidFill>
                <a:effectLst/>
                <a:latin typeface="+mn-lt"/>
                <a:ea typeface="+mn-ea"/>
                <a:cs typeface="+mn-cs"/>
              </a:rPr>
              <a:t>, Postdoctoral Fellow, </a:t>
            </a:r>
            <a:r>
              <a:rPr lang="en-US" sz="1200" b="0" i="0" kern="1200" dirty="0">
                <a:solidFill>
                  <a:schemeClr val="tx1"/>
                </a:solidFill>
                <a:effectLst/>
                <a:latin typeface="+mn-lt"/>
                <a:ea typeface="+mn-ea"/>
                <a:cs typeface="+mn-cs"/>
                <a:hlinkClick r:id="rId5"/>
              </a:rPr>
              <a:t>Elizabeth A. Kennedy</a:t>
            </a:r>
            <a:r>
              <a:rPr lang="en-US" sz="1200" b="0" i="0" kern="1200" dirty="0">
                <a:solidFill>
                  <a:schemeClr val="tx1"/>
                </a:solidFill>
                <a:effectLst/>
                <a:latin typeface="+mn-lt"/>
                <a:ea typeface="+mn-ea"/>
                <a:cs typeface="+mn-cs"/>
              </a:rPr>
              <a:t>, Post-baccalaureate Fellow, and  </a:t>
            </a:r>
            <a:r>
              <a:rPr lang="en-US" sz="1200" b="0" i="0" kern="1200" dirty="0">
                <a:solidFill>
                  <a:schemeClr val="tx1"/>
                </a:solidFill>
                <a:effectLst/>
                <a:latin typeface="+mn-lt"/>
                <a:ea typeface="+mn-ea"/>
                <a:cs typeface="+mn-cs"/>
                <a:hlinkClick r:id="rId6"/>
              </a:rPr>
              <a:t>Heidi H. Kong</a:t>
            </a:r>
            <a:r>
              <a:rPr lang="en-US" sz="1200" b="0" i="0" kern="1200" dirty="0">
                <a:solidFill>
                  <a:schemeClr val="tx1"/>
                </a:solidFill>
                <a:effectLst/>
                <a:latin typeface="+mn-lt"/>
                <a:ea typeface="+mn-ea"/>
                <a:cs typeface="+mn-cs"/>
              </a:rPr>
              <a:t>, Investigator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help.bioiplug.com</a:t>
            </a:r>
            <a:r>
              <a:rPr lang="en-US" sz="1200" b="0" i="0" kern="1200" dirty="0">
                <a:solidFill>
                  <a:schemeClr val="tx1"/>
                </a:solidFill>
                <a:effectLst/>
                <a:latin typeface="+mn-lt"/>
                <a:ea typeface="+mn-ea"/>
                <a:cs typeface="+mn-cs"/>
              </a:rPr>
              <a:t>/16s-rrna-and-16s-rrna-gene/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www.illumina.com</a:t>
            </a:r>
            <a:r>
              <a:rPr lang="en-US" sz="1200" b="0" i="0" kern="1200" dirty="0">
                <a:solidFill>
                  <a:schemeClr val="tx1"/>
                </a:solidFill>
                <a:effectLst/>
                <a:latin typeface="+mn-lt"/>
                <a:ea typeface="+mn-ea"/>
                <a:cs typeface="+mn-cs"/>
              </a:rPr>
              <a:t>/documents/products/</a:t>
            </a:r>
            <a:r>
              <a:rPr lang="en-US" sz="1200" b="0" i="0" kern="1200" dirty="0" err="1">
                <a:solidFill>
                  <a:schemeClr val="tx1"/>
                </a:solidFill>
                <a:effectLst/>
                <a:latin typeface="+mn-lt"/>
                <a:ea typeface="+mn-ea"/>
                <a:cs typeface="+mn-cs"/>
              </a:rPr>
              <a:t>appnotes</a:t>
            </a:r>
            <a:r>
              <a:rPr lang="en-US" sz="1200" b="0" i="0" kern="1200" dirty="0">
                <a:solidFill>
                  <a:schemeClr val="tx1"/>
                </a:solidFill>
                <a:effectLst/>
                <a:latin typeface="+mn-lt"/>
                <a:ea typeface="+mn-ea"/>
                <a:cs typeface="+mn-cs"/>
              </a:rPr>
              <a:t>/appnote_miseq_16S.pdf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www.pacb.com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wp</a:t>
            </a:r>
            <a:r>
              <a:rPr lang="en-US" sz="1200" b="0" i="0" kern="1200" dirty="0">
                <a:solidFill>
                  <a:schemeClr val="tx1"/>
                </a:solidFill>
                <a:effectLst/>
                <a:latin typeface="+mn-lt"/>
                <a:ea typeface="+mn-ea"/>
                <a:cs typeface="+mn-cs"/>
              </a:rPr>
              <a:t>-content/uploads/Jethro-Johnson-PacBio-East-Coast-UGM-2017.pdf</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55</a:t>
            </a:fld>
            <a:endParaRPr lang="en-US"/>
          </a:p>
        </p:txBody>
      </p:sp>
    </p:spTree>
    <p:extLst>
      <p:ext uri="{BB962C8B-B14F-4D97-AF65-F5344CB8AC3E}">
        <p14:creationId xmlns:p14="http://schemas.microsoft.com/office/powerpoint/2010/main" val="37164677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1" dirty="0"/>
              <a:t>Oh et al. Genome Medicine, 2012, 4:77</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56</a:t>
            </a:fld>
            <a:endParaRPr lang="en-US"/>
          </a:p>
        </p:txBody>
      </p:sp>
    </p:spTree>
    <p:extLst>
      <p:ext uri="{BB962C8B-B14F-4D97-AF65-F5344CB8AC3E}">
        <p14:creationId xmlns:p14="http://schemas.microsoft.com/office/powerpoint/2010/main" val="38818588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1" dirty="0"/>
              <a:t>Oh et al. Genome Medicine, 2012, 4:77</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ErrorCumulative</a:t>
            </a:r>
            <a:r>
              <a:rPr lang="en-US" sz="1200" kern="1200" dirty="0">
                <a:solidFill>
                  <a:schemeClr val="tx1"/>
                </a:solidFill>
                <a:effectLst/>
                <a:latin typeface="+mn-lt"/>
                <a:ea typeface="+mn-ea"/>
                <a:cs typeface="+mn-cs"/>
              </a:rPr>
              <a:t> = (∑10-Q</a:t>
            </a:r>
            <a:r>
              <a:rPr lang="en-US" sz="1200" i="1"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/10) / L, where Q</a:t>
            </a:r>
            <a:r>
              <a:rPr lang="en-US" sz="1200" i="1"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Phred</a:t>
            </a:r>
            <a:r>
              <a:rPr lang="en-US" sz="1200" kern="1200" dirty="0">
                <a:solidFill>
                  <a:schemeClr val="tx1"/>
                </a:solidFill>
                <a:effectLst/>
                <a:latin typeface="+mn-lt"/>
                <a:ea typeface="+mn-ea"/>
                <a:cs typeface="+mn-cs"/>
              </a:rPr>
              <a:t> score at position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L = sequence length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resulting assemblies and quality data were stored in an Oracle database along with descriptive data for each sample. Sequences were further screened against the human genome, classified using the RDP classifier (</a:t>
            </a:r>
            <a:r>
              <a:rPr lang="en-US" sz="1200" i="1" kern="12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aligned using the </a:t>
            </a:r>
            <a:r>
              <a:rPr lang="en-US" sz="1200" kern="1200" dirty="0" err="1">
                <a:solidFill>
                  <a:schemeClr val="tx1"/>
                </a:solidFill>
                <a:effectLst/>
                <a:latin typeface="+mn-lt"/>
                <a:ea typeface="+mn-ea"/>
                <a:cs typeface="+mn-cs"/>
              </a:rPr>
              <a:t>Greengenes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5</a:t>
            </a:r>
            <a:r>
              <a:rPr lang="en-US" sz="1200" kern="1200" dirty="0">
                <a:solidFill>
                  <a:schemeClr val="tx1"/>
                </a:solidFill>
                <a:effectLst/>
                <a:latin typeface="+mn-lt"/>
                <a:ea typeface="+mn-ea"/>
                <a:cs typeface="+mn-cs"/>
              </a:rPr>
              <a:t>) NAST aligner (</a:t>
            </a:r>
            <a:r>
              <a:rPr lang="en-US" sz="1200" i="1" kern="1200" dirty="0">
                <a:solidFill>
                  <a:schemeClr val="tx1"/>
                </a:solidFill>
                <a:effectLst/>
                <a:latin typeface="+mn-lt"/>
                <a:ea typeface="+mn-ea"/>
                <a:cs typeface="+mn-cs"/>
              </a:rPr>
              <a:t>6</a:t>
            </a:r>
            <a:r>
              <a:rPr lang="en-US" sz="1200" kern="1200" dirty="0">
                <a:solidFill>
                  <a:schemeClr val="tx1"/>
                </a:solidFill>
                <a:effectLst/>
                <a:latin typeface="+mn-lt"/>
                <a:ea typeface="+mn-ea"/>
                <a:cs typeface="+mn-cs"/>
              </a:rPr>
              <a:t>) and chimera checked using the implementation of </a:t>
            </a:r>
            <a:r>
              <a:rPr lang="en-US" sz="1200" kern="1200" dirty="0" err="1">
                <a:solidFill>
                  <a:schemeClr val="tx1"/>
                </a:solidFill>
                <a:effectLst/>
                <a:latin typeface="+mn-lt"/>
                <a:ea typeface="+mn-ea"/>
                <a:cs typeface="+mn-cs"/>
              </a:rPr>
              <a:t>Bellerophon</a:t>
            </a:r>
            <a:r>
              <a:rPr lang="en-US" sz="1200" kern="1200" dirty="0">
                <a:solidFill>
                  <a:schemeClr val="tx1"/>
                </a:solidFill>
                <a:effectLst/>
                <a:latin typeface="+mn-lt"/>
                <a:ea typeface="+mn-ea"/>
                <a:cs typeface="+mn-cs"/>
              </a:rPr>
              <a:t> (v.3) at </a:t>
            </a:r>
            <a:r>
              <a:rPr lang="en-US" sz="1200" kern="1200" dirty="0" err="1">
                <a:solidFill>
                  <a:schemeClr val="tx1"/>
                </a:solidFill>
                <a:effectLst/>
                <a:latin typeface="+mn-lt"/>
                <a:ea typeface="+mn-ea"/>
                <a:cs typeface="+mn-cs"/>
              </a:rPr>
              <a:t>Greengenes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using default parameters. Sequences were omitted from further analysis if they had a cumulative error &gt;0.02; or matched the human genome (E-value &lt; 0.1); or were less than 1,250 base pairs long; or were flagged as putative chimeras. A total of 168,524 assemblies were generated. Of those, 1,679 were putative chimeras, 7,767 were short or were homologous to human sequence, and 32,161 were of low quality using the above standards. Sequences were assigned to taxonomy using the Ribosomal Database Project (RDP) </a:t>
            </a:r>
            <a:r>
              <a:rPr lang="en-US" sz="1200" kern="1200" dirty="0" err="1">
                <a:solidFill>
                  <a:schemeClr val="tx1"/>
                </a:solidFill>
                <a:effectLst/>
                <a:latin typeface="+mn-lt"/>
                <a:ea typeface="+mn-ea"/>
                <a:cs typeface="+mn-cs"/>
              </a:rPr>
              <a:t>naïve</a:t>
            </a:r>
            <a:r>
              <a:rPr lang="en-US" sz="1200" kern="1200" dirty="0">
                <a:solidFill>
                  <a:schemeClr val="tx1"/>
                </a:solidFill>
                <a:effectLst/>
                <a:latin typeface="+mn-lt"/>
                <a:ea typeface="+mn-ea"/>
                <a:cs typeface="+mn-cs"/>
              </a:rPr>
              <a:t> Bayesian classifier (</a:t>
            </a:r>
            <a:r>
              <a:rPr lang="en-US" sz="1200" i="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A residual group of 187 non- chimeric sequences were unclassifiable. </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57</a:t>
            </a:fld>
            <a:endParaRPr lang="en-US"/>
          </a:p>
        </p:txBody>
      </p:sp>
    </p:spTree>
    <p:extLst>
      <p:ext uri="{BB962C8B-B14F-4D97-AF65-F5344CB8AC3E}">
        <p14:creationId xmlns:p14="http://schemas.microsoft.com/office/powerpoint/2010/main" val="5701939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1" dirty="0"/>
              <a:t>Oh et al. Genome Medicine, 2012, 4:77</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ErrorCumulative</a:t>
            </a:r>
            <a:r>
              <a:rPr lang="en-US" sz="1200" kern="1200" dirty="0">
                <a:solidFill>
                  <a:schemeClr val="tx1"/>
                </a:solidFill>
                <a:effectLst/>
                <a:latin typeface="+mn-lt"/>
                <a:ea typeface="+mn-ea"/>
                <a:cs typeface="+mn-cs"/>
              </a:rPr>
              <a:t> = (∑10-Q</a:t>
            </a:r>
            <a:r>
              <a:rPr lang="en-US" sz="1200" i="1"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/10) / L, where Q</a:t>
            </a:r>
            <a:r>
              <a:rPr lang="en-US" sz="1200" i="1"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Phred</a:t>
            </a:r>
            <a:r>
              <a:rPr lang="en-US" sz="1200" kern="1200" dirty="0">
                <a:solidFill>
                  <a:schemeClr val="tx1"/>
                </a:solidFill>
                <a:effectLst/>
                <a:latin typeface="+mn-lt"/>
                <a:ea typeface="+mn-ea"/>
                <a:cs typeface="+mn-cs"/>
              </a:rPr>
              <a:t> score at position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L = sequence length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resulting assemblies and quality data were stored in an Oracle database along with descriptive data for each sample. Sequences were further screened against the human genome, classified using the RDP classifier (</a:t>
            </a:r>
            <a:r>
              <a:rPr lang="en-US" sz="1200" i="1" kern="12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aligned using the </a:t>
            </a:r>
            <a:r>
              <a:rPr lang="en-US" sz="1200" kern="1200" dirty="0" err="1">
                <a:solidFill>
                  <a:schemeClr val="tx1"/>
                </a:solidFill>
                <a:effectLst/>
                <a:latin typeface="+mn-lt"/>
                <a:ea typeface="+mn-ea"/>
                <a:cs typeface="+mn-cs"/>
              </a:rPr>
              <a:t>Greengenes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5</a:t>
            </a:r>
            <a:r>
              <a:rPr lang="en-US" sz="1200" kern="1200" dirty="0">
                <a:solidFill>
                  <a:schemeClr val="tx1"/>
                </a:solidFill>
                <a:effectLst/>
                <a:latin typeface="+mn-lt"/>
                <a:ea typeface="+mn-ea"/>
                <a:cs typeface="+mn-cs"/>
              </a:rPr>
              <a:t>) NAST aligner (</a:t>
            </a:r>
            <a:r>
              <a:rPr lang="en-US" sz="1200" i="1" kern="1200" dirty="0">
                <a:solidFill>
                  <a:schemeClr val="tx1"/>
                </a:solidFill>
                <a:effectLst/>
                <a:latin typeface="+mn-lt"/>
                <a:ea typeface="+mn-ea"/>
                <a:cs typeface="+mn-cs"/>
              </a:rPr>
              <a:t>6</a:t>
            </a:r>
            <a:r>
              <a:rPr lang="en-US" sz="1200" kern="1200" dirty="0">
                <a:solidFill>
                  <a:schemeClr val="tx1"/>
                </a:solidFill>
                <a:effectLst/>
                <a:latin typeface="+mn-lt"/>
                <a:ea typeface="+mn-ea"/>
                <a:cs typeface="+mn-cs"/>
              </a:rPr>
              <a:t>) and chimera checked using the implementation of </a:t>
            </a:r>
            <a:r>
              <a:rPr lang="en-US" sz="1200" kern="1200" dirty="0" err="1">
                <a:solidFill>
                  <a:schemeClr val="tx1"/>
                </a:solidFill>
                <a:effectLst/>
                <a:latin typeface="+mn-lt"/>
                <a:ea typeface="+mn-ea"/>
                <a:cs typeface="+mn-cs"/>
              </a:rPr>
              <a:t>Bellerophon</a:t>
            </a:r>
            <a:r>
              <a:rPr lang="en-US" sz="1200" kern="1200" dirty="0">
                <a:solidFill>
                  <a:schemeClr val="tx1"/>
                </a:solidFill>
                <a:effectLst/>
                <a:latin typeface="+mn-lt"/>
                <a:ea typeface="+mn-ea"/>
                <a:cs typeface="+mn-cs"/>
              </a:rPr>
              <a:t> (v.3) at </a:t>
            </a:r>
            <a:r>
              <a:rPr lang="en-US" sz="1200" kern="1200" dirty="0" err="1">
                <a:solidFill>
                  <a:schemeClr val="tx1"/>
                </a:solidFill>
                <a:effectLst/>
                <a:latin typeface="+mn-lt"/>
                <a:ea typeface="+mn-ea"/>
                <a:cs typeface="+mn-cs"/>
              </a:rPr>
              <a:t>Greengenes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using default parameters. Sequences were omitted from further analysis if they had a cumulative error &gt;0.02; or matched the human genome (E-value &lt; 0.1); or were less than 1,250 base pairs long; or were flagged as putative chimeras. A total of 168,524 assemblies were generated. Of those, 1,679 were putative chimeras, 7,767 were short or were homologous to human sequence, and 32,161 were of low quality using the above standards. Sequences were assigned to taxonomy using the Ribosomal Database Project (RDP) </a:t>
            </a:r>
            <a:r>
              <a:rPr lang="en-US" sz="1200" kern="1200" dirty="0" err="1">
                <a:solidFill>
                  <a:schemeClr val="tx1"/>
                </a:solidFill>
                <a:effectLst/>
                <a:latin typeface="+mn-lt"/>
                <a:ea typeface="+mn-ea"/>
                <a:cs typeface="+mn-cs"/>
              </a:rPr>
              <a:t>naïve</a:t>
            </a:r>
            <a:r>
              <a:rPr lang="en-US" sz="1200" kern="1200" dirty="0">
                <a:solidFill>
                  <a:schemeClr val="tx1"/>
                </a:solidFill>
                <a:effectLst/>
                <a:latin typeface="+mn-lt"/>
                <a:ea typeface="+mn-ea"/>
                <a:cs typeface="+mn-cs"/>
              </a:rPr>
              <a:t> Bayesian classifier (</a:t>
            </a:r>
            <a:r>
              <a:rPr lang="en-US" sz="1200" i="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A residual group of 187 non- chimeric sequences were unclassifiable. </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58</a:t>
            </a:fld>
            <a:endParaRPr lang="en-US"/>
          </a:p>
        </p:txBody>
      </p:sp>
    </p:spTree>
    <p:extLst>
      <p:ext uri="{BB962C8B-B14F-4D97-AF65-F5344CB8AC3E}">
        <p14:creationId xmlns:p14="http://schemas.microsoft.com/office/powerpoint/2010/main" val="13027279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600"/>
              </a:spcAft>
            </a:pPr>
            <a:r>
              <a:rPr lang="en-US" sz="1800" dirty="0"/>
              <a:t>Collapse related amplicons into OTUs</a:t>
            </a:r>
          </a:p>
          <a:p>
            <a:pPr lvl="1"/>
            <a:r>
              <a:rPr lang="en-US" sz="1200" dirty="0"/>
              <a:t>OTU = operational taxonomic unit</a:t>
            </a:r>
          </a:p>
          <a:p>
            <a:pPr lvl="1"/>
            <a:r>
              <a:rPr lang="en-US" sz="1200" dirty="0"/>
              <a:t>Generally assumed to mean sequences &lt;3% divergent are collapsed into a single representative</a:t>
            </a:r>
          </a:p>
          <a:p>
            <a:pPr lvl="1"/>
            <a:r>
              <a:rPr lang="en-US" sz="1200" dirty="0"/>
              <a:t>Corresponds approximately to species</a:t>
            </a:r>
          </a:p>
          <a:p>
            <a:pPr lvl="1"/>
            <a:r>
              <a:rPr lang="en-US" sz="1200" dirty="0"/>
              <a:t>Allows reference-independent comparison of taxonomic richness</a:t>
            </a:r>
          </a:p>
          <a:p>
            <a:endParaRPr lang="en-US" dirty="0"/>
          </a:p>
          <a:p>
            <a:endParaRPr lang="en-US" dirty="0"/>
          </a:p>
          <a:p>
            <a:r>
              <a:rPr lang="en-US" dirty="0"/>
              <a:t>As discussed in Section 4, sequence-based analysis assumes that taxonomic (or biologically</a:t>
            </a:r>
          </a:p>
          <a:p>
            <a:r>
              <a:rPr lang="en-US" dirty="0"/>
              <a:t>relevant?) differences between bacteria are reflected by differences in their 16S gene sequence. </a:t>
            </a:r>
          </a:p>
          <a:p>
            <a:r>
              <a:rPr lang="en-US" dirty="0"/>
              <a:t>But how much do two 16S gene sequences have to differ before they represent two distinct bacterial</a:t>
            </a:r>
          </a:p>
          <a:p>
            <a:r>
              <a:rPr lang="en-US" dirty="0"/>
              <a:t>strains, species, or even genera? There is a discussion of this issue on the USEARCH</a:t>
            </a:r>
          </a:p>
          <a:p>
            <a:r>
              <a:rPr lang="en-US" dirty="0"/>
              <a:t>[website][</a:t>
            </a:r>
            <a:r>
              <a:rPr lang="en-US" dirty="0" err="1"/>
              <a:t>usearch-definingotus</a:t>
            </a:r>
            <a:r>
              <a:rPr lang="en-US" dirty="0"/>
              <a:t>].</a:t>
            </a:r>
          </a:p>
          <a:p>
            <a:endParaRPr lang="en-US" dirty="0"/>
          </a:p>
          <a:p>
            <a:r>
              <a:rPr lang="en-US" dirty="0"/>
              <a:t>In this practical session the goal is to identify and quantify distinct bacterial species.</a:t>
            </a:r>
          </a:p>
          <a:p>
            <a:r>
              <a:rPr lang="en-US" dirty="0"/>
              <a:t>Assuming that a certain amount of 16S gene sequence variation exists within species (different</a:t>
            </a:r>
          </a:p>
          <a:p>
            <a:r>
              <a:rPr lang="en-US" dirty="0"/>
              <a:t>bacterial strains?) we will generate operational taxonomic units (OTUs) based on the assumption </a:t>
            </a:r>
          </a:p>
          <a:p>
            <a:r>
              <a:rPr lang="en-US" dirty="0"/>
              <a:t>that two sequences which are more than 97% similar belong to the same species.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59</a:t>
            </a:fld>
            <a:endParaRPr lang="en-US"/>
          </a:p>
        </p:txBody>
      </p:sp>
    </p:spTree>
    <p:extLst>
      <p:ext uri="{BB962C8B-B14F-4D97-AF65-F5344CB8AC3E}">
        <p14:creationId xmlns:p14="http://schemas.microsoft.com/office/powerpoint/2010/main" val="1954019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600"/>
              </a:spcAft>
            </a:pPr>
            <a:r>
              <a:rPr lang="en-US" sz="1800" dirty="0"/>
              <a:t>Collapse related amplicons into OTUs</a:t>
            </a:r>
          </a:p>
          <a:p>
            <a:pPr lvl="1"/>
            <a:r>
              <a:rPr lang="en-US" sz="1200" dirty="0"/>
              <a:t>OTU = operational taxonomic unit</a:t>
            </a:r>
          </a:p>
          <a:p>
            <a:pPr lvl="1"/>
            <a:r>
              <a:rPr lang="en-US" sz="1200" dirty="0"/>
              <a:t>Generally assumed to mean sequences &lt;3% divergent are collapsed into a single representative</a:t>
            </a:r>
          </a:p>
          <a:p>
            <a:pPr lvl="1"/>
            <a:r>
              <a:rPr lang="en-US" sz="1200" dirty="0"/>
              <a:t>Corresponds approximately to species</a:t>
            </a:r>
          </a:p>
          <a:p>
            <a:pPr lvl="1"/>
            <a:r>
              <a:rPr lang="en-US" sz="1200" dirty="0"/>
              <a:t>Allows reference-independent comparison of taxonomic richness</a:t>
            </a:r>
          </a:p>
          <a:p>
            <a:endParaRPr lang="en-US" dirty="0"/>
          </a:p>
          <a:p>
            <a:endParaRPr lang="en-US" dirty="0"/>
          </a:p>
          <a:p>
            <a:r>
              <a:rPr lang="en-US" dirty="0"/>
              <a:t>As discussed in Section 4, sequence-based analysis assumes that taxonomic (or biologically</a:t>
            </a:r>
          </a:p>
          <a:p>
            <a:r>
              <a:rPr lang="en-US" dirty="0"/>
              <a:t>relevant?) differences between bacteria are reflected by differences in their 16S gene sequence. </a:t>
            </a:r>
          </a:p>
          <a:p>
            <a:r>
              <a:rPr lang="en-US" dirty="0"/>
              <a:t>But how much do two 16S gene sequences have to differ before they represent two distinct bacterial</a:t>
            </a:r>
          </a:p>
          <a:p>
            <a:r>
              <a:rPr lang="en-US" dirty="0"/>
              <a:t>strains, species, or even genera? There is a discussion of this issue on the USEARCH</a:t>
            </a:r>
          </a:p>
          <a:p>
            <a:r>
              <a:rPr lang="en-US" dirty="0"/>
              <a:t>[website][</a:t>
            </a:r>
            <a:r>
              <a:rPr lang="en-US" dirty="0" err="1"/>
              <a:t>usearch-definingotus</a:t>
            </a:r>
            <a:r>
              <a:rPr lang="en-US" dirty="0"/>
              <a:t>].</a:t>
            </a:r>
          </a:p>
          <a:p>
            <a:endParaRPr lang="en-US" dirty="0"/>
          </a:p>
          <a:p>
            <a:r>
              <a:rPr lang="en-US" dirty="0"/>
              <a:t>In this practical session the goal is to identify and quantify distinct bacterial species.</a:t>
            </a:r>
          </a:p>
          <a:p>
            <a:r>
              <a:rPr lang="en-US" dirty="0"/>
              <a:t>Assuming that a certain amount of 16S gene sequence variation exists within species (different</a:t>
            </a:r>
          </a:p>
          <a:p>
            <a:r>
              <a:rPr lang="en-US" dirty="0"/>
              <a:t>bacterial strains?) we will generate operational taxonomic units (OTUs) based on the assumption </a:t>
            </a:r>
          </a:p>
          <a:p>
            <a:r>
              <a:rPr lang="en-US" dirty="0"/>
              <a:t>that two sequences which are more than 97% similar belong to the same species.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60</a:t>
            </a:fld>
            <a:endParaRPr lang="en-US"/>
          </a:p>
        </p:txBody>
      </p:sp>
    </p:spTree>
    <p:extLst>
      <p:ext uri="{BB962C8B-B14F-4D97-AF65-F5344CB8AC3E}">
        <p14:creationId xmlns:p14="http://schemas.microsoft.com/office/powerpoint/2010/main" val="3940785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600"/>
              </a:spcAft>
            </a:pPr>
            <a:r>
              <a:rPr lang="en-US" sz="1800" dirty="0"/>
              <a:t>Collapse related amplicons into OTUs</a:t>
            </a:r>
          </a:p>
          <a:p>
            <a:pPr lvl="1"/>
            <a:r>
              <a:rPr lang="en-US" sz="1200" dirty="0"/>
              <a:t>OTU = operational taxonomic unit</a:t>
            </a:r>
          </a:p>
          <a:p>
            <a:pPr lvl="1"/>
            <a:r>
              <a:rPr lang="en-US" sz="1200" dirty="0"/>
              <a:t>Generally assumed to mean sequences &lt;3% divergent are collapsed into a single representative</a:t>
            </a:r>
          </a:p>
          <a:p>
            <a:pPr lvl="1"/>
            <a:r>
              <a:rPr lang="en-US" sz="1200" dirty="0"/>
              <a:t>Corresponds approximately to species</a:t>
            </a:r>
          </a:p>
          <a:p>
            <a:pPr lvl="1"/>
            <a:r>
              <a:rPr lang="en-US" sz="1200" dirty="0"/>
              <a:t>Allows reference-independent comparison of taxonomic richness</a:t>
            </a:r>
          </a:p>
          <a:p>
            <a:endParaRPr lang="en-US" dirty="0"/>
          </a:p>
          <a:p>
            <a:endParaRPr lang="en-US" dirty="0"/>
          </a:p>
          <a:p>
            <a:r>
              <a:rPr lang="en-US" dirty="0"/>
              <a:t>As discussed in Section 4, sequence-based analysis assumes that taxonomic (or biologically</a:t>
            </a:r>
          </a:p>
          <a:p>
            <a:r>
              <a:rPr lang="en-US" dirty="0"/>
              <a:t>relevant?) differences between bacteria are reflected by differences in their 16S gene sequence. </a:t>
            </a:r>
          </a:p>
          <a:p>
            <a:r>
              <a:rPr lang="en-US" dirty="0"/>
              <a:t>But how much do two 16S gene sequences have to differ before they represent two distinct bacterial</a:t>
            </a:r>
          </a:p>
          <a:p>
            <a:r>
              <a:rPr lang="en-US" dirty="0"/>
              <a:t>strains, species, or even genera? There is a discussion of this issue on the USEARCH</a:t>
            </a:r>
          </a:p>
          <a:p>
            <a:r>
              <a:rPr lang="en-US" dirty="0"/>
              <a:t>[website][</a:t>
            </a:r>
            <a:r>
              <a:rPr lang="en-US" dirty="0" err="1"/>
              <a:t>usearch-definingotus</a:t>
            </a:r>
            <a:r>
              <a:rPr lang="en-US" dirty="0"/>
              <a:t>].</a:t>
            </a:r>
          </a:p>
          <a:p>
            <a:endParaRPr lang="en-US" dirty="0"/>
          </a:p>
          <a:p>
            <a:r>
              <a:rPr lang="en-US" dirty="0"/>
              <a:t>In this practical session the goal is to identify and quantify distinct bacterial species.</a:t>
            </a:r>
          </a:p>
          <a:p>
            <a:r>
              <a:rPr lang="en-US" dirty="0"/>
              <a:t>Assuming that a certain amount of 16S gene sequence variation exists within species (different</a:t>
            </a:r>
          </a:p>
          <a:p>
            <a:r>
              <a:rPr lang="en-US" dirty="0"/>
              <a:t>bacterial strains?) we will generate operational taxonomic units (OTUs) based on the assumption </a:t>
            </a:r>
          </a:p>
          <a:p>
            <a:r>
              <a:rPr lang="en-US" dirty="0"/>
              <a:t>that two sequences which are more than 97% similar belong to the same species.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61</a:t>
            </a:fld>
            <a:endParaRPr lang="en-US"/>
          </a:p>
        </p:txBody>
      </p:sp>
    </p:spTree>
    <p:extLst>
      <p:ext uri="{BB962C8B-B14F-4D97-AF65-F5344CB8AC3E}">
        <p14:creationId xmlns:p14="http://schemas.microsoft.com/office/powerpoint/2010/main" val="25546891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600"/>
              </a:spcAft>
            </a:pPr>
            <a:r>
              <a:rPr lang="en-US" sz="1800" dirty="0"/>
              <a:t>Collapse related amplicons into OTUs</a:t>
            </a:r>
          </a:p>
          <a:p>
            <a:pPr lvl="1"/>
            <a:r>
              <a:rPr lang="en-US" sz="1200" dirty="0"/>
              <a:t>OTU = operational taxonomic unit</a:t>
            </a:r>
          </a:p>
          <a:p>
            <a:pPr lvl="1"/>
            <a:r>
              <a:rPr lang="en-US" sz="1200" dirty="0"/>
              <a:t>Generally assumed to mean sequences &lt;3% divergent are collapsed into a single representative</a:t>
            </a:r>
          </a:p>
          <a:p>
            <a:pPr lvl="1"/>
            <a:r>
              <a:rPr lang="en-US" sz="1200" dirty="0"/>
              <a:t>Corresponds approximately to species</a:t>
            </a:r>
          </a:p>
          <a:p>
            <a:pPr lvl="1"/>
            <a:r>
              <a:rPr lang="en-US" sz="1200" dirty="0"/>
              <a:t>Allows reference-independent comparison of taxonomic richness</a:t>
            </a:r>
          </a:p>
          <a:p>
            <a:endParaRPr lang="en-US" dirty="0"/>
          </a:p>
          <a:p>
            <a:endParaRPr lang="en-US" dirty="0"/>
          </a:p>
          <a:p>
            <a:r>
              <a:rPr lang="en-US" dirty="0"/>
              <a:t>As discussed in Section 4, sequence-based analysis assumes that taxonomic (or biologically</a:t>
            </a:r>
          </a:p>
          <a:p>
            <a:r>
              <a:rPr lang="en-US" dirty="0"/>
              <a:t>relevant?) differences between bacteria are reflected by differences in their 16S gene sequence. </a:t>
            </a:r>
          </a:p>
          <a:p>
            <a:r>
              <a:rPr lang="en-US" dirty="0"/>
              <a:t>But how much do two 16S gene sequences have to differ before they represent two distinct bacterial</a:t>
            </a:r>
          </a:p>
          <a:p>
            <a:r>
              <a:rPr lang="en-US" dirty="0"/>
              <a:t>strains, species, or even genera? There is a discussion of this issue on the USEARCH</a:t>
            </a:r>
          </a:p>
          <a:p>
            <a:r>
              <a:rPr lang="en-US" dirty="0"/>
              <a:t>[website][</a:t>
            </a:r>
            <a:r>
              <a:rPr lang="en-US" dirty="0" err="1"/>
              <a:t>usearch-definingotus</a:t>
            </a:r>
            <a:r>
              <a:rPr lang="en-US" dirty="0"/>
              <a:t>].</a:t>
            </a:r>
          </a:p>
          <a:p>
            <a:endParaRPr lang="en-US" dirty="0"/>
          </a:p>
          <a:p>
            <a:r>
              <a:rPr lang="en-US" dirty="0"/>
              <a:t>In this practical session the goal is to identify and quantify distinct bacterial species.</a:t>
            </a:r>
          </a:p>
          <a:p>
            <a:r>
              <a:rPr lang="en-US" dirty="0"/>
              <a:t>Assuming that a certain amount of 16S gene sequence variation exists within species (different</a:t>
            </a:r>
          </a:p>
          <a:p>
            <a:r>
              <a:rPr lang="en-US" dirty="0"/>
              <a:t>bacterial strains?) we will generate operational taxonomic units (OTUs) based on the assumption </a:t>
            </a:r>
          </a:p>
          <a:p>
            <a:r>
              <a:rPr lang="en-US" dirty="0"/>
              <a:t>that two sequences which are more than 97% similar belong to the same species.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62</a:t>
            </a:fld>
            <a:endParaRPr lang="en-US"/>
          </a:p>
        </p:txBody>
      </p:sp>
    </p:spTree>
    <p:extLst>
      <p:ext uri="{BB962C8B-B14F-4D97-AF65-F5344CB8AC3E}">
        <p14:creationId xmlns:p14="http://schemas.microsoft.com/office/powerpoint/2010/main" val="3734512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7</a:t>
            </a:fld>
            <a:endParaRPr lang="en-US"/>
          </a:p>
        </p:txBody>
      </p:sp>
    </p:spTree>
    <p:extLst>
      <p:ext uri="{BB962C8B-B14F-4D97-AF65-F5344CB8AC3E}">
        <p14:creationId xmlns:p14="http://schemas.microsoft.com/office/powerpoint/2010/main" val="2580391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600"/>
              </a:spcAft>
            </a:pPr>
            <a:r>
              <a:rPr lang="en-US" sz="1800" dirty="0"/>
              <a:t>Collapse related amplicons into OTUs</a:t>
            </a:r>
          </a:p>
          <a:p>
            <a:pPr lvl="1"/>
            <a:r>
              <a:rPr lang="en-US" sz="1200" dirty="0"/>
              <a:t>OTU = operational taxonomic unit</a:t>
            </a:r>
          </a:p>
          <a:p>
            <a:pPr lvl="1"/>
            <a:r>
              <a:rPr lang="en-US" sz="1200" dirty="0"/>
              <a:t>Generally assumed to mean sequences &lt;3% divergent are collapsed into a single representative</a:t>
            </a:r>
          </a:p>
          <a:p>
            <a:pPr lvl="1"/>
            <a:r>
              <a:rPr lang="en-US" sz="1200" dirty="0"/>
              <a:t>Corresponds approximately to species</a:t>
            </a:r>
          </a:p>
          <a:p>
            <a:pPr lvl="1"/>
            <a:r>
              <a:rPr lang="en-US" sz="1200" dirty="0"/>
              <a:t>Allows reference-independent comparison of taxonomic richness</a:t>
            </a:r>
          </a:p>
          <a:p>
            <a:endParaRPr lang="en-US" dirty="0"/>
          </a:p>
          <a:p>
            <a:endParaRPr lang="en-US" dirty="0"/>
          </a:p>
          <a:p>
            <a:r>
              <a:rPr lang="en-US" dirty="0"/>
              <a:t>As discussed in Section 4, sequence-based analysis assumes that taxonomic (or biologically</a:t>
            </a:r>
          </a:p>
          <a:p>
            <a:r>
              <a:rPr lang="en-US" dirty="0"/>
              <a:t>relevant?) differences between bacteria are reflected by differences in their 16S gene sequence. </a:t>
            </a:r>
          </a:p>
          <a:p>
            <a:r>
              <a:rPr lang="en-US" dirty="0"/>
              <a:t>But how much do two 16S gene sequences have to differ before they represent two distinct bacterial</a:t>
            </a:r>
          </a:p>
          <a:p>
            <a:r>
              <a:rPr lang="en-US" dirty="0"/>
              <a:t>strains, species, or even genera? There is a discussion of this issue on the USEARCH</a:t>
            </a:r>
          </a:p>
          <a:p>
            <a:r>
              <a:rPr lang="en-US" dirty="0"/>
              <a:t>[website][</a:t>
            </a:r>
            <a:r>
              <a:rPr lang="en-US" dirty="0" err="1"/>
              <a:t>usearch-definingotus</a:t>
            </a:r>
            <a:r>
              <a:rPr lang="en-US" dirty="0"/>
              <a:t>].</a:t>
            </a:r>
          </a:p>
          <a:p>
            <a:endParaRPr lang="en-US" dirty="0"/>
          </a:p>
          <a:p>
            <a:r>
              <a:rPr lang="en-US" dirty="0"/>
              <a:t>In this practical session the goal is to identify and quantify distinct bacterial species.</a:t>
            </a:r>
          </a:p>
          <a:p>
            <a:r>
              <a:rPr lang="en-US" dirty="0"/>
              <a:t>Assuming that a certain amount of 16S gene sequence variation exists within species (different</a:t>
            </a:r>
          </a:p>
          <a:p>
            <a:r>
              <a:rPr lang="en-US" dirty="0"/>
              <a:t>bacterial strains?) we will generate operational taxonomic units (OTUs) based on the assumption </a:t>
            </a:r>
          </a:p>
          <a:p>
            <a:r>
              <a:rPr lang="en-US" dirty="0"/>
              <a:t>that two sequences which are more than 97% similar belong to the same species.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63</a:t>
            </a:fld>
            <a:endParaRPr lang="en-US"/>
          </a:p>
        </p:txBody>
      </p:sp>
    </p:spTree>
    <p:extLst>
      <p:ext uri="{BB962C8B-B14F-4D97-AF65-F5344CB8AC3E}">
        <p14:creationId xmlns:p14="http://schemas.microsoft.com/office/powerpoint/2010/main" val="26650867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600"/>
              </a:spcAft>
            </a:pPr>
            <a:r>
              <a:rPr lang="en-US" sz="1800" dirty="0"/>
              <a:t>Collapse related amplicons into OTUs</a:t>
            </a:r>
          </a:p>
          <a:p>
            <a:pPr lvl="1"/>
            <a:r>
              <a:rPr lang="en-US" sz="1200" dirty="0"/>
              <a:t>OTU = operational taxonomic unit</a:t>
            </a:r>
          </a:p>
          <a:p>
            <a:pPr lvl="1"/>
            <a:r>
              <a:rPr lang="en-US" sz="1200" dirty="0"/>
              <a:t>Generally assumed to mean sequences &lt;3% divergent are collapsed into a single representative</a:t>
            </a:r>
          </a:p>
          <a:p>
            <a:pPr lvl="1"/>
            <a:r>
              <a:rPr lang="en-US" sz="1200" dirty="0"/>
              <a:t>Corresponds approximately to species</a:t>
            </a:r>
          </a:p>
          <a:p>
            <a:pPr lvl="1"/>
            <a:r>
              <a:rPr lang="en-US" sz="1200" dirty="0"/>
              <a:t>Allows reference-independent comparison of taxonomic richness</a:t>
            </a:r>
          </a:p>
          <a:p>
            <a:endParaRPr lang="en-US" dirty="0"/>
          </a:p>
          <a:p>
            <a:endParaRPr lang="en-US" dirty="0"/>
          </a:p>
          <a:p>
            <a:r>
              <a:rPr lang="en-US" dirty="0"/>
              <a:t>As discussed in Section 4, sequence-based analysis assumes that taxonomic (or biologically</a:t>
            </a:r>
          </a:p>
          <a:p>
            <a:r>
              <a:rPr lang="en-US" dirty="0"/>
              <a:t>relevant?) differences between bacteria are reflected by differences in their 16S gene sequence. </a:t>
            </a:r>
          </a:p>
          <a:p>
            <a:r>
              <a:rPr lang="en-US" dirty="0"/>
              <a:t>But how much do two 16S gene sequences have to differ before they represent two distinct bacterial</a:t>
            </a:r>
          </a:p>
          <a:p>
            <a:r>
              <a:rPr lang="en-US" dirty="0"/>
              <a:t>strains, species, or even genera? There is a discussion of this issue on the USEARCH</a:t>
            </a:r>
          </a:p>
          <a:p>
            <a:r>
              <a:rPr lang="en-US" dirty="0"/>
              <a:t>[website][</a:t>
            </a:r>
            <a:r>
              <a:rPr lang="en-US" dirty="0" err="1"/>
              <a:t>usearch-definingotus</a:t>
            </a:r>
            <a:r>
              <a:rPr lang="en-US" dirty="0"/>
              <a:t>].</a:t>
            </a:r>
          </a:p>
          <a:p>
            <a:endParaRPr lang="en-US" dirty="0"/>
          </a:p>
          <a:p>
            <a:r>
              <a:rPr lang="en-US" dirty="0"/>
              <a:t>In this practical session the goal is to identify and quantify distinct bacterial species.</a:t>
            </a:r>
          </a:p>
          <a:p>
            <a:r>
              <a:rPr lang="en-US" dirty="0"/>
              <a:t>Assuming that a certain amount of 16S gene sequence variation exists within species (different</a:t>
            </a:r>
          </a:p>
          <a:p>
            <a:r>
              <a:rPr lang="en-US" dirty="0"/>
              <a:t>bacterial strains?) we will generate operational taxonomic units (OTUs) based on the assumption </a:t>
            </a:r>
          </a:p>
          <a:p>
            <a:r>
              <a:rPr lang="en-US" dirty="0"/>
              <a:t>that two sequences which are more than 97% similar belong to the same species.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64</a:t>
            </a:fld>
            <a:endParaRPr lang="en-US"/>
          </a:p>
        </p:txBody>
      </p:sp>
    </p:spTree>
    <p:extLst>
      <p:ext uri="{BB962C8B-B14F-4D97-AF65-F5344CB8AC3E}">
        <p14:creationId xmlns:p14="http://schemas.microsoft.com/office/powerpoint/2010/main" val="26810010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600"/>
              </a:spcAft>
            </a:pPr>
            <a:r>
              <a:rPr lang="en-US" sz="1800" dirty="0"/>
              <a:t>Collapse related amplicons into OTUs</a:t>
            </a:r>
          </a:p>
          <a:p>
            <a:pPr lvl="1"/>
            <a:r>
              <a:rPr lang="en-US" sz="1200" dirty="0"/>
              <a:t>OTU = operational taxonomic unit</a:t>
            </a:r>
          </a:p>
          <a:p>
            <a:pPr lvl="1"/>
            <a:r>
              <a:rPr lang="en-US" sz="1200" dirty="0"/>
              <a:t>Generally assumed to mean sequences &lt;3% divergent are collapsed into a single representative</a:t>
            </a:r>
          </a:p>
          <a:p>
            <a:pPr lvl="1"/>
            <a:r>
              <a:rPr lang="en-US" sz="1200" dirty="0"/>
              <a:t>Corresponds approximately to species</a:t>
            </a:r>
          </a:p>
          <a:p>
            <a:pPr lvl="1"/>
            <a:r>
              <a:rPr lang="en-US" sz="1200" dirty="0"/>
              <a:t>Allows reference-independent comparison of taxonomic richness</a:t>
            </a:r>
          </a:p>
          <a:p>
            <a:endParaRPr lang="en-US" dirty="0"/>
          </a:p>
          <a:p>
            <a:endParaRPr lang="en-US" dirty="0"/>
          </a:p>
          <a:p>
            <a:r>
              <a:rPr lang="en-US" dirty="0"/>
              <a:t>As discussed in Section 4, sequence-based analysis assumes that taxonomic (or biologically</a:t>
            </a:r>
          </a:p>
          <a:p>
            <a:r>
              <a:rPr lang="en-US" dirty="0"/>
              <a:t>relevant?) differences between bacteria are reflected by differences in their 16S gene sequence. </a:t>
            </a:r>
          </a:p>
          <a:p>
            <a:r>
              <a:rPr lang="en-US" dirty="0"/>
              <a:t>But how much do two 16S gene sequences have to differ before they represent two distinct bacterial</a:t>
            </a:r>
          </a:p>
          <a:p>
            <a:r>
              <a:rPr lang="en-US" dirty="0"/>
              <a:t>strains, species, or even genera? There is a discussion of this issue on the USEARCH</a:t>
            </a:r>
          </a:p>
          <a:p>
            <a:r>
              <a:rPr lang="en-US" dirty="0"/>
              <a:t>[website][</a:t>
            </a:r>
            <a:r>
              <a:rPr lang="en-US" dirty="0" err="1"/>
              <a:t>usearch-definingotus</a:t>
            </a:r>
            <a:r>
              <a:rPr lang="en-US" dirty="0"/>
              <a:t>].</a:t>
            </a:r>
          </a:p>
          <a:p>
            <a:endParaRPr lang="en-US" dirty="0"/>
          </a:p>
          <a:p>
            <a:r>
              <a:rPr lang="en-US" dirty="0"/>
              <a:t>In this practical session the goal is to identify and quantify distinct bacterial species.</a:t>
            </a:r>
          </a:p>
          <a:p>
            <a:r>
              <a:rPr lang="en-US" dirty="0"/>
              <a:t>Assuming that a certain amount of 16S gene sequence variation exists within species (different</a:t>
            </a:r>
          </a:p>
          <a:p>
            <a:r>
              <a:rPr lang="en-US" dirty="0"/>
              <a:t>bacterial strains?) we will generate operational taxonomic units (OTUs) based on the assumption </a:t>
            </a:r>
          </a:p>
          <a:p>
            <a:r>
              <a:rPr lang="en-US" dirty="0"/>
              <a:t>that two sequences which are more than 97% similar belong to the same species.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65</a:t>
            </a:fld>
            <a:endParaRPr lang="en-US"/>
          </a:p>
        </p:txBody>
      </p:sp>
    </p:spTree>
    <p:extLst>
      <p:ext uri="{BB962C8B-B14F-4D97-AF65-F5344CB8AC3E}">
        <p14:creationId xmlns:p14="http://schemas.microsoft.com/office/powerpoint/2010/main" val="27302991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600"/>
              </a:spcAft>
            </a:pPr>
            <a:r>
              <a:rPr lang="en-US" sz="1800" dirty="0"/>
              <a:t>Collapse related amplicons into OTUs</a:t>
            </a:r>
          </a:p>
          <a:p>
            <a:pPr lvl="1"/>
            <a:r>
              <a:rPr lang="en-US" sz="1200" dirty="0"/>
              <a:t>OTU = operational taxonomic unit</a:t>
            </a:r>
          </a:p>
          <a:p>
            <a:pPr lvl="1"/>
            <a:r>
              <a:rPr lang="en-US" sz="1200" dirty="0"/>
              <a:t>Generally assumed to mean sequences &lt;3% divergent are collapsed into a single representative</a:t>
            </a:r>
          </a:p>
          <a:p>
            <a:pPr lvl="1"/>
            <a:r>
              <a:rPr lang="en-US" sz="1200" dirty="0"/>
              <a:t>Corresponds approximately to species</a:t>
            </a:r>
          </a:p>
          <a:p>
            <a:pPr lvl="1"/>
            <a:r>
              <a:rPr lang="en-US" sz="1200" dirty="0"/>
              <a:t>Allows reference-independent comparison of taxonomic richness</a:t>
            </a:r>
          </a:p>
          <a:p>
            <a:endParaRPr lang="en-US" dirty="0"/>
          </a:p>
          <a:p>
            <a:endParaRPr lang="en-US" dirty="0"/>
          </a:p>
          <a:p>
            <a:r>
              <a:rPr lang="en-US" dirty="0"/>
              <a:t>As discussed in Section 4, sequence-based analysis assumes that taxonomic (or biologically</a:t>
            </a:r>
          </a:p>
          <a:p>
            <a:r>
              <a:rPr lang="en-US" dirty="0"/>
              <a:t>relevant?) differences between bacteria are reflected by differences in their 16S gene sequence. </a:t>
            </a:r>
          </a:p>
          <a:p>
            <a:r>
              <a:rPr lang="en-US" dirty="0"/>
              <a:t>But how much do two 16S gene sequences have to differ before they represent two distinct bacterial</a:t>
            </a:r>
          </a:p>
          <a:p>
            <a:r>
              <a:rPr lang="en-US" dirty="0"/>
              <a:t>strains, species, or even genera? There is a discussion of this issue on the USEARCH</a:t>
            </a:r>
          </a:p>
          <a:p>
            <a:r>
              <a:rPr lang="en-US" dirty="0"/>
              <a:t>[website][</a:t>
            </a:r>
            <a:r>
              <a:rPr lang="en-US" dirty="0" err="1"/>
              <a:t>usearch-definingotus</a:t>
            </a:r>
            <a:r>
              <a:rPr lang="en-US" dirty="0"/>
              <a:t>].</a:t>
            </a:r>
          </a:p>
          <a:p>
            <a:endParaRPr lang="en-US" dirty="0"/>
          </a:p>
          <a:p>
            <a:r>
              <a:rPr lang="en-US" dirty="0"/>
              <a:t>In this practical session the goal is to identify and quantify distinct bacterial species.</a:t>
            </a:r>
          </a:p>
          <a:p>
            <a:r>
              <a:rPr lang="en-US" dirty="0"/>
              <a:t>Assuming that a certain amount of 16S gene sequence variation exists within species (different</a:t>
            </a:r>
          </a:p>
          <a:p>
            <a:r>
              <a:rPr lang="en-US" dirty="0"/>
              <a:t>bacterial strains?) we will generate operational taxonomic units (OTUs) based on the assumption </a:t>
            </a:r>
          </a:p>
          <a:p>
            <a:r>
              <a:rPr lang="en-US" dirty="0"/>
              <a:t>that two sequences which are more than 97% similar belong to the same species.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66</a:t>
            </a:fld>
            <a:endParaRPr lang="en-US"/>
          </a:p>
        </p:txBody>
      </p:sp>
    </p:spTree>
    <p:extLst>
      <p:ext uri="{BB962C8B-B14F-4D97-AF65-F5344CB8AC3E}">
        <p14:creationId xmlns:p14="http://schemas.microsoft.com/office/powerpoint/2010/main" val="37588838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600"/>
              </a:spcAft>
            </a:pPr>
            <a:r>
              <a:rPr lang="en-US" sz="1800" dirty="0"/>
              <a:t>Collapse related amplicons into OTUs</a:t>
            </a:r>
          </a:p>
          <a:p>
            <a:pPr lvl="1"/>
            <a:r>
              <a:rPr lang="en-US" sz="1200" dirty="0"/>
              <a:t>OTU = operational taxonomic unit</a:t>
            </a:r>
          </a:p>
          <a:p>
            <a:pPr lvl="1"/>
            <a:r>
              <a:rPr lang="en-US" sz="1200" dirty="0"/>
              <a:t>Generally assumed to mean sequences &lt;3% divergent are collapsed into a single representative</a:t>
            </a:r>
          </a:p>
          <a:p>
            <a:pPr lvl="1"/>
            <a:r>
              <a:rPr lang="en-US" sz="1200" dirty="0"/>
              <a:t>Corresponds approximately to species</a:t>
            </a:r>
          </a:p>
          <a:p>
            <a:pPr lvl="1"/>
            <a:r>
              <a:rPr lang="en-US" sz="1200" dirty="0"/>
              <a:t>Allows reference-independent comparison of taxonomic richness</a:t>
            </a:r>
          </a:p>
          <a:p>
            <a:endParaRPr lang="en-US" dirty="0"/>
          </a:p>
          <a:p>
            <a:endParaRPr lang="en-US" dirty="0"/>
          </a:p>
          <a:p>
            <a:r>
              <a:rPr lang="en-US" dirty="0"/>
              <a:t>As discussed in Section 4, sequence-based analysis assumes that taxonomic (or biologically</a:t>
            </a:r>
          </a:p>
          <a:p>
            <a:r>
              <a:rPr lang="en-US" dirty="0"/>
              <a:t>relevant?) differences between bacteria are reflected by differences in their 16S gene sequence. </a:t>
            </a:r>
          </a:p>
          <a:p>
            <a:r>
              <a:rPr lang="en-US" dirty="0"/>
              <a:t>But how much do two 16S gene sequences have to differ before they represent two distinct bacterial</a:t>
            </a:r>
          </a:p>
          <a:p>
            <a:r>
              <a:rPr lang="en-US" dirty="0"/>
              <a:t>strains, species, or even genera? There is a discussion of this issue on the USEARCH</a:t>
            </a:r>
          </a:p>
          <a:p>
            <a:r>
              <a:rPr lang="en-US" dirty="0"/>
              <a:t>[website][</a:t>
            </a:r>
            <a:r>
              <a:rPr lang="en-US" dirty="0" err="1"/>
              <a:t>usearch-definingotus</a:t>
            </a:r>
            <a:r>
              <a:rPr lang="en-US" dirty="0"/>
              <a:t>].</a:t>
            </a:r>
          </a:p>
          <a:p>
            <a:endParaRPr lang="en-US" dirty="0"/>
          </a:p>
          <a:p>
            <a:r>
              <a:rPr lang="en-US" dirty="0"/>
              <a:t>In this practical session the goal is to identify and quantify distinct bacterial species.</a:t>
            </a:r>
          </a:p>
          <a:p>
            <a:r>
              <a:rPr lang="en-US" dirty="0"/>
              <a:t>Assuming that a certain amount of 16S gene sequence variation exists within species (different</a:t>
            </a:r>
          </a:p>
          <a:p>
            <a:r>
              <a:rPr lang="en-US" dirty="0"/>
              <a:t>bacterial strains?) we will generate operational taxonomic units (OTUs) based on the assumption </a:t>
            </a:r>
          </a:p>
          <a:p>
            <a:r>
              <a:rPr lang="en-US" dirty="0"/>
              <a:t>that two sequences which are more than 97% similar belong to the same species.</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67</a:t>
            </a:fld>
            <a:endParaRPr lang="en-US"/>
          </a:p>
        </p:txBody>
      </p:sp>
    </p:spTree>
    <p:extLst>
      <p:ext uri="{BB962C8B-B14F-4D97-AF65-F5344CB8AC3E}">
        <p14:creationId xmlns:p14="http://schemas.microsoft.com/office/powerpoint/2010/main" val="41438784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Oh et al:</a:t>
            </a:r>
          </a:p>
          <a:p>
            <a:endParaRPr lang="en-US" dirty="0"/>
          </a:p>
          <a:p>
            <a:pPr marL="342900" indent="-342900">
              <a:buAutoNum type="arabicParenR"/>
            </a:pPr>
            <a:r>
              <a:rPr lang="en-US" dirty="0"/>
              <a:t>Remove human genome sequences (E value &lt; 0.1)</a:t>
            </a:r>
          </a:p>
          <a:p>
            <a:pPr marL="342900" indent="-342900">
              <a:buAutoNum type="arabicParenR"/>
            </a:pPr>
            <a:r>
              <a:rPr lang="en-US" dirty="0"/>
              <a:t>Remove chimeras with UCHIME</a:t>
            </a:r>
          </a:p>
          <a:p>
            <a:pPr marL="342900" indent="-342900">
              <a:buFontTx/>
              <a:buAutoNum type="arabicParenR"/>
            </a:pPr>
            <a:r>
              <a:rPr lang="en-US" dirty="0"/>
              <a:t>Assign to taxonomy with RDP classifier</a:t>
            </a:r>
          </a:p>
          <a:p>
            <a:pPr marL="342900" indent="-342900">
              <a:buAutoNum type="arabicParenR"/>
            </a:pPr>
            <a:r>
              <a:rPr lang="en-US" dirty="0"/>
              <a:t>OTUs defined at 97% similarity and clustered with </a:t>
            </a:r>
            <a:r>
              <a:rPr lang="en-US" dirty="0" err="1"/>
              <a:t>Mothur</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68</a:t>
            </a:fld>
            <a:endParaRPr lang="en-US"/>
          </a:p>
        </p:txBody>
      </p:sp>
    </p:spTree>
    <p:extLst>
      <p:ext uri="{BB962C8B-B14F-4D97-AF65-F5344CB8AC3E}">
        <p14:creationId xmlns:p14="http://schemas.microsoft.com/office/powerpoint/2010/main" val="1698490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Oh et al:</a:t>
            </a:r>
          </a:p>
          <a:p>
            <a:endParaRPr lang="en-US" dirty="0"/>
          </a:p>
          <a:p>
            <a:pPr marL="342900" indent="-342900">
              <a:buAutoNum type="arabicParenR"/>
            </a:pPr>
            <a:r>
              <a:rPr lang="en-US" dirty="0"/>
              <a:t>Remove human genome sequences (E value &lt; 0.1)</a:t>
            </a:r>
          </a:p>
          <a:p>
            <a:pPr marL="342900" indent="-342900">
              <a:buAutoNum type="arabicParenR"/>
            </a:pPr>
            <a:r>
              <a:rPr lang="en-US" dirty="0"/>
              <a:t>Remove chimeras with UCHIME</a:t>
            </a:r>
          </a:p>
          <a:p>
            <a:pPr marL="342900" indent="-342900">
              <a:buFontTx/>
              <a:buAutoNum type="arabicParenR"/>
            </a:pPr>
            <a:r>
              <a:rPr lang="en-US" dirty="0"/>
              <a:t>Assign to taxonomy with RDP classifier</a:t>
            </a:r>
          </a:p>
          <a:p>
            <a:pPr marL="342900" indent="-342900">
              <a:buAutoNum type="arabicParenR"/>
            </a:pPr>
            <a:r>
              <a:rPr lang="en-US" dirty="0"/>
              <a:t>OTUs defined at 97% similarity and clustered with </a:t>
            </a:r>
            <a:r>
              <a:rPr lang="en-US" dirty="0" err="1"/>
              <a:t>Mothur</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69</a:t>
            </a:fld>
            <a:endParaRPr lang="en-US"/>
          </a:p>
        </p:txBody>
      </p:sp>
    </p:spTree>
    <p:extLst>
      <p:ext uri="{BB962C8B-B14F-4D97-AF65-F5344CB8AC3E}">
        <p14:creationId xmlns:p14="http://schemas.microsoft.com/office/powerpoint/2010/main" val="20812343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Oh et al:</a:t>
            </a:r>
          </a:p>
          <a:p>
            <a:endParaRPr lang="en-US" dirty="0"/>
          </a:p>
          <a:p>
            <a:pPr marL="342900" indent="-342900">
              <a:buAutoNum type="arabicParenR"/>
            </a:pPr>
            <a:r>
              <a:rPr lang="en-US" dirty="0"/>
              <a:t>Remove human genome sequences (E value &lt; 0.1)</a:t>
            </a:r>
          </a:p>
          <a:p>
            <a:pPr marL="342900" indent="-342900">
              <a:buAutoNum type="arabicParenR"/>
            </a:pPr>
            <a:r>
              <a:rPr lang="en-US" dirty="0"/>
              <a:t>Remove chimeras with UCHIME</a:t>
            </a:r>
          </a:p>
          <a:p>
            <a:pPr marL="342900" indent="-342900">
              <a:buFontTx/>
              <a:buAutoNum type="arabicParenR"/>
            </a:pPr>
            <a:r>
              <a:rPr lang="en-US" dirty="0"/>
              <a:t>Assign to taxonomy with RDP classifier</a:t>
            </a:r>
          </a:p>
          <a:p>
            <a:pPr marL="342900" indent="-342900">
              <a:buAutoNum type="arabicParenR"/>
            </a:pPr>
            <a:r>
              <a:rPr lang="en-US" dirty="0"/>
              <a:t>OTUs defined at 97% similarity and clustered with </a:t>
            </a:r>
            <a:r>
              <a:rPr lang="en-US" dirty="0" err="1"/>
              <a:t>Mothur</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70</a:t>
            </a:fld>
            <a:endParaRPr lang="en-US"/>
          </a:p>
        </p:txBody>
      </p:sp>
    </p:spTree>
    <p:extLst>
      <p:ext uri="{BB962C8B-B14F-4D97-AF65-F5344CB8AC3E}">
        <p14:creationId xmlns:p14="http://schemas.microsoft.com/office/powerpoint/2010/main" val="21292686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Oh et al:</a:t>
            </a:r>
          </a:p>
          <a:p>
            <a:endParaRPr lang="en-US" dirty="0"/>
          </a:p>
          <a:p>
            <a:pPr marL="342900" indent="-342900">
              <a:buAutoNum type="arabicParenR"/>
            </a:pPr>
            <a:r>
              <a:rPr lang="en-US" dirty="0"/>
              <a:t>Remove human genome sequences (E value &lt; 0.1)</a:t>
            </a:r>
          </a:p>
          <a:p>
            <a:pPr marL="342900" indent="-342900">
              <a:buAutoNum type="arabicParenR"/>
            </a:pPr>
            <a:r>
              <a:rPr lang="en-US" dirty="0"/>
              <a:t>Remove chimeras with UCHIME</a:t>
            </a:r>
          </a:p>
          <a:p>
            <a:pPr marL="342900" indent="-342900">
              <a:buFontTx/>
              <a:buAutoNum type="arabicParenR"/>
            </a:pPr>
            <a:r>
              <a:rPr lang="en-US" dirty="0"/>
              <a:t>Assign to taxonomy with RDP classifier</a:t>
            </a:r>
          </a:p>
          <a:p>
            <a:pPr marL="342900" indent="-342900">
              <a:buAutoNum type="arabicParenR"/>
            </a:pPr>
            <a:r>
              <a:rPr lang="en-US" dirty="0"/>
              <a:t>OTUs defined at 97% similarity and clustered with </a:t>
            </a:r>
            <a:r>
              <a:rPr lang="en-US" dirty="0" err="1"/>
              <a:t>Mothur</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71</a:t>
            </a:fld>
            <a:endParaRPr lang="en-US"/>
          </a:p>
        </p:txBody>
      </p:sp>
    </p:spTree>
    <p:extLst>
      <p:ext uri="{BB962C8B-B14F-4D97-AF65-F5344CB8AC3E}">
        <p14:creationId xmlns:p14="http://schemas.microsoft.com/office/powerpoint/2010/main" val="9393442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learn.genetics.utah.edu</a:t>
            </a:r>
            <a:r>
              <a:rPr lang="en-US" dirty="0"/>
              <a:t>/content/microbiome/intro/</a:t>
            </a:r>
          </a:p>
          <a:p>
            <a:r>
              <a:rPr lang="en-US" dirty="0"/>
              <a:t>https://</a:t>
            </a:r>
            <a:r>
              <a:rPr lang="en-US" dirty="0" err="1"/>
              <a:t>www.theatlantic.com</a:t>
            </a:r>
            <a:r>
              <a:rPr lang="en-US" dirty="0"/>
              <a:t>/technology/archive/2012/11/what-</a:t>
            </a:r>
            <a:r>
              <a:rPr lang="en-US" dirty="0" err="1"/>
              <a:t>dna</a:t>
            </a:r>
            <a:r>
              <a:rPr lang="en-US" dirty="0"/>
              <a:t>-actually-looks-like/265713/</a:t>
            </a:r>
          </a:p>
        </p:txBody>
      </p:sp>
      <p:sp>
        <p:nvSpPr>
          <p:cNvPr id="4" name="Slide Number Placeholder 3"/>
          <p:cNvSpPr>
            <a:spLocks noGrp="1"/>
          </p:cNvSpPr>
          <p:nvPr>
            <p:ph type="sldNum" sz="quarter" idx="10"/>
          </p:nvPr>
        </p:nvSpPr>
        <p:spPr/>
        <p:txBody>
          <a:bodyPr/>
          <a:lstStyle/>
          <a:p>
            <a:fld id="{DA21C36C-116C-BC4F-AAB9-02D408A4C5FD}" type="slidenum">
              <a:rPr lang="en-US" smtClean="0"/>
              <a:pPr/>
              <a:t>79</a:t>
            </a:fld>
            <a:endParaRPr lang="en-US"/>
          </a:p>
        </p:txBody>
      </p:sp>
    </p:spTree>
    <p:extLst>
      <p:ext uri="{BB962C8B-B14F-4D97-AF65-F5344CB8AC3E}">
        <p14:creationId xmlns:p14="http://schemas.microsoft.com/office/powerpoint/2010/main" val="1279531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about our own literal fingerprints – what makes them useful especially for criminal investigations is that we all have a fingerprint, so it is a metric that can be universally applied, AND interestingly, we all have unique fingerprints, so we can systemically distinguish ourselves. What would the genetic equivalent be? </a:t>
            </a:r>
          </a:p>
        </p:txBody>
      </p:sp>
      <p:sp>
        <p:nvSpPr>
          <p:cNvPr id="4" name="Slide Number Placeholder 3"/>
          <p:cNvSpPr>
            <a:spLocks noGrp="1"/>
          </p:cNvSpPr>
          <p:nvPr>
            <p:ph type="sldNum" sz="quarter" idx="10"/>
          </p:nvPr>
        </p:nvSpPr>
        <p:spPr/>
        <p:txBody>
          <a:bodyPr/>
          <a:lstStyle/>
          <a:p>
            <a:fld id="{DA21C36C-116C-BC4F-AAB9-02D408A4C5FD}" type="slidenum">
              <a:rPr lang="en-US" smtClean="0"/>
              <a:pPr/>
              <a:t>8</a:t>
            </a:fld>
            <a:endParaRPr lang="en-US"/>
          </a:p>
        </p:txBody>
      </p:sp>
    </p:spTree>
    <p:extLst>
      <p:ext uri="{BB962C8B-B14F-4D97-AF65-F5344CB8AC3E}">
        <p14:creationId xmlns:p14="http://schemas.microsoft.com/office/powerpoint/2010/main" val="15658341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a:t>Tab to complete</a:t>
            </a:r>
          </a:p>
          <a:p>
            <a:r>
              <a:rPr lang="en-US" dirty="0"/>
              <a:t>Have everyone watch me first and THEN try on machine</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84</a:t>
            </a:fld>
            <a:endParaRPr lang="en-US"/>
          </a:p>
        </p:txBody>
      </p:sp>
    </p:spTree>
    <p:extLst>
      <p:ext uri="{BB962C8B-B14F-4D97-AF65-F5344CB8AC3E}">
        <p14:creationId xmlns:p14="http://schemas.microsoft.com/office/powerpoint/2010/main" val="3983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85</a:t>
            </a:fld>
            <a:endParaRPr lang="en-US"/>
          </a:p>
        </p:txBody>
      </p:sp>
    </p:spTree>
    <p:extLst>
      <p:ext uri="{BB962C8B-B14F-4D97-AF65-F5344CB8AC3E}">
        <p14:creationId xmlns:p14="http://schemas.microsoft.com/office/powerpoint/2010/main" val="3747569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86</a:t>
            </a:fld>
            <a:endParaRPr lang="en-US"/>
          </a:p>
        </p:txBody>
      </p:sp>
    </p:spTree>
    <p:extLst>
      <p:ext uri="{BB962C8B-B14F-4D97-AF65-F5344CB8AC3E}">
        <p14:creationId xmlns:p14="http://schemas.microsoft.com/office/powerpoint/2010/main" val="32579687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87</a:t>
            </a:fld>
            <a:endParaRPr lang="en-US"/>
          </a:p>
        </p:txBody>
      </p:sp>
    </p:spTree>
    <p:extLst>
      <p:ext uri="{BB962C8B-B14F-4D97-AF65-F5344CB8AC3E}">
        <p14:creationId xmlns:p14="http://schemas.microsoft.com/office/powerpoint/2010/main" val="4959922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88</a:t>
            </a:fld>
            <a:endParaRPr lang="en-US"/>
          </a:p>
        </p:txBody>
      </p:sp>
    </p:spTree>
    <p:extLst>
      <p:ext uri="{BB962C8B-B14F-4D97-AF65-F5344CB8AC3E}">
        <p14:creationId xmlns:p14="http://schemas.microsoft.com/office/powerpoint/2010/main" val="431906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89</a:t>
            </a:fld>
            <a:endParaRPr lang="en-US"/>
          </a:p>
        </p:txBody>
      </p:sp>
    </p:spTree>
    <p:extLst>
      <p:ext uri="{BB962C8B-B14F-4D97-AF65-F5344CB8AC3E}">
        <p14:creationId xmlns:p14="http://schemas.microsoft.com/office/powerpoint/2010/main" val="18869881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90</a:t>
            </a:fld>
            <a:endParaRPr lang="en-US"/>
          </a:p>
        </p:txBody>
      </p:sp>
    </p:spTree>
    <p:extLst>
      <p:ext uri="{BB962C8B-B14F-4D97-AF65-F5344CB8AC3E}">
        <p14:creationId xmlns:p14="http://schemas.microsoft.com/office/powerpoint/2010/main" val="3899579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91</a:t>
            </a:fld>
            <a:endParaRPr lang="en-US"/>
          </a:p>
        </p:txBody>
      </p:sp>
    </p:spTree>
    <p:extLst>
      <p:ext uri="{BB962C8B-B14F-4D97-AF65-F5344CB8AC3E}">
        <p14:creationId xmlns:p14="http://schemas.microsoft.com/office/powerpoint/2010/main" val="194404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think about genes that are nearly universally present, one might think about the ribosome – which going back to cell biology, is the cellular machinery responsible for translating messenger RNA into polypeptide chains that comprise proteins. Since ribosomes are essential for survival, they are nearly universally present across microbes, - in biology we call that “highly conserved”</a:t>
            </a:r>
          </a:p>
        </p:txBody>
      </p:sp>
      <p:sp>
        <p:nvSpPr>
          <p:cNvPr id="4" name="Slide Number Placeholder 3"/>
          <p:cNvSpPr>
            <a:spLocks noGrp="1"/>
          </p:cNvSpPr>
          <p:nvPr>
            <p:ph type="sldNum" sz="quarter" idx="10"/>
          </p:nvPr>
        </p:nvSpPr>
        <p:spPr/>
        <p:txBody>
          <a:bodyPr/>
          <a:lstStyle/>
          <a:p>
            <a:fld id="{DA21C36C-116C-BC4F-AAB9-02D408A4C5FD}" type="slidenum">
              <a:rPr lang="en-US" smtClean="0"/>
              <a:pPr/>
              <a:t>9</a:t>
            </a:fld>
            <a:endParaRPr lang="en-US"/>
          </a:p>
        </p:txBody>
      </p:sp>
    </p:spTree>
    <p:extLst>
      <p:ext uri="{BB962C8B-B14F-4D97-AF65-F5344CB8AC3E}">
        <p14:creationId xmlns:p14="http://schemas.microsoft.com/office/powerpoint/2010/main" val="3201419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fingerprint to be useful, it also has to be unique. Interestingly, if we zoom in on the structure of the ribosome we can see that it is comprised of two discrete subunits, each of which is a mix of ribosomal RNA and protein. Among the RNAs is the 16s RNA, which as a ribosomal structural component is highly conserved, and yet, contains hypervariable regions that differ such that different species have different characteristic 16s sequences. We can actually use the differences</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10</a:t>
            </a:fld>
            <a:endParaRPr lang="en-US"/>
          </a:p>
        </p:txBody>
      </p:sp>
    </p:spTree>
    <p:extLst>
      <p:ext uri="{BB962C8B-B14F-4D97-AF65-F5344CB8AC3E}">
        <p14:creationId xmlns:p14="http://schemas.microsoft.com/office/powerpoint/2010/main" val="3780051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68580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90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79766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0"/>
            <a:ext cx="9144000" cy="6858001"/>
          </a:xfrm>
          <a:prstGeom prst="rect">
            <a:avLst/>
          </a:prstGeom>
        </p:spPr>
      </p:pic>
      <p:sp>
        <p:nvSpPr>
          <p:cNvPr id="9" name="Rectangle 8"/>
          <p:cNvSpPr/>
          <p:nvPr/>
        </p:nvSpPr>
        <p:spPr>
          <a:xfrm>
            <a:off x="457200" y="0"/>
            <a:ext cx="1348013"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086427" y="1030653"/>
            <a:ext cx="6812644" cy="2569798"/>
          </a:xfrm>
        </p:spPr>
        <p:txBody>
          <a:bodyPr/>
          <a:lstStyle>
            <a:lvl1pPr>
              <a:defRPr sz="4400">
                <a:solidFill>
                  <a:schemeClr val="accent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086427" y="3886200"/>
            <a:ext cx="3528787" cy="1752600"/>
          </a:xfrm>
        </p:spPr>
        <p:txBody>
          <a:bodyPr>
            <a:normAutofit/>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0" y="0"/>
            <a:ext cx="457200" cy="6858000"/>
          </a:xfrm>
          <a:prstGeom prst="rect">
            <a:avLst/>
          </a:prstGeom>
          <a:solidFill>
            <a:schemeClr val="accent2">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752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2"/>
          </p:nvPr>
        </p:nvSpPr>
        <p:spPr>
          <a:xfrm>
            <a:off x="451586" y="1600200"/>
            <a:ext cx="837565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797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51585" y="1600200"/>
            <a:ext cx="4090438" cy="484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4736062" y="1600200"/>
            <a:ext cx="4090438" cy="4849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086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451586" y="1600201"/>
            <a:ext cx="8374914" cy="4314370"/>
          </a:xfrm>
        </p:spPr>
        <p:txBody>
          <a:bodyPr/>
          <a:lstStyle/>
          <a:p>
            <a:r>
              <a:rPr lang="en-US" dirty="0"/>
              <a:t>Drag picture to placeholder or click icon to add</a:t>
            </a:r>
          </a:p>
        </p:txBody>
      </p:sp>
      <p:sp>
        <p:nvSpPr>
          <p:cNvPr id="4" name="Text Placeholder 3"/>
          <p:cNvSpPr>
            <a:spLocks noGrp="1"/>
          </p:cNvSpPr>
          <p:nvPr>
            <p:ph type="body" sz="quarter" idx="11"/>
          </p:nvPr>
        </p:nvSpPr>
        <p:spPr>
          <a:xfrm>
            <a:off x="461055" y="6061303"/>
            <a:ext cx="4129088" cy="444500"/>
          </a:xfrm>
        </p:spPr>
        <p:txBody>
          <a:bodyPr/>
          <a:lstStyle>
            <a:lvl1pPr marL="0" indent="0">
              <a:buFont typeface="Arial"/>
              <a:buNone/>
              <a:defRPr sz="14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4086819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Tree>
    <p:extLst>
      <p:ext uri="{BB962C8B-B14F-4D97-AF65-F5344CB8AC3E}">
        <p14:creationId xmlns:p14="http://schemas.microsoft.com/office/powerpoint/2010/main" val="4203211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Blue - Divider">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805212" y="0"/>
            <a:ext cx="7338787"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177142" y="1030653"/>
            <a:ext cx="6667501"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77142" y="3886200"/>
            <a:ext cx="3528787"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457200" y="0"/>
            <a:ext cx="1411514" cy="6858000"/>
          </a:xfrm>
          <a:prstGeom prst="rect">
            <a:avLst/>
          </a:prstGeom>
          <a:solidFill>
            <a:schemeClr val="accent2">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313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6858000"/>
          </a:xfrm>
          <a:prstGeom prst="rect">
            <a:avLst/>
          </a:prstGeom>
          <a:solidFill>
            <a:schemeClr val="accent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057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6858000"/>
          </a:xfrm>
          <a:prstGeom prst="rect">
            <a:avLst/>
          </a:prstGeom>
          <a:solidFill>
            <a:schemeClr val="accent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2"/>
          </p:nvPr>
        </p:nvSpPr>
        <p:spPr>
          <a:xfrm>
            <a:off x="941442" y="1600200"/>
            <a:ext cx="7885057"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582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chemeClr val="accent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325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68580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442" y="1600200"/>
            <a:ext cx="7885057"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80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chemeClr val="accent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794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6858000"/>
          </a:xfrm>
          <a:prstGeom prst="rect">
            <a:avLst/>
          </a:prstGeom>
          <a:solidFill>
            <a:schemeClr val="accent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238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chemeClr val="accent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89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52400" y="0"/>
            <a:ext cx="304800" cy="6858000"/>
          </a:xfrm>
          <a:prstGeom prst="rect">
            <a:avLst/>
          </a:prstGeom>
          <a:solidFill>
            <a:schemeClr val="accent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369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0"/>
            <a:ext cx="8686800" cy="6857999"/>
          </a:xfrm>
        </p:spPr>
        <p:txBody>
          <a:bodyPr/>
          <a:lstStyle/>
          <a:p>
            <a:r>
              <a:rPr lang="en-US"/>
              <a:t>Drag picture to placeholder or click icon to add</a:t>
            </a:r>
          </a:p>
        </p:txBody>
      </p:sp>
      <p:sp>
        <p:nvSpPr>
          <p:cNvPr id="7" name="Rectangle 6"/>
          <p:cNvSpPr/>
          <p:nvPr userDrawn="1"/>
        </p:nvSpPr>
        <p:spPr>
          <a:xfrm>
            <a:off x="0" y="0"/>
            <a:ext cx="152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chemeClr val="accent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74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6858000"/>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4768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86968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6858000"/>
          </a:xfrm>
          <a:prstGeom prst="rect">
            <a:avLst/>
          </a:prstGeom>
          <a:solidFill>
            <a:schemeClr val="accent6">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175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6858000"/>
          </a:xfrm>
          <a:prstGeom prst="rect">
            <a:avLst/>
          </a:prstGeom>
          <a:solidFill>
            <a:schemeClr val="accent6">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0689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chemeClr val="accent6">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9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126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chemeClr val="accent6">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842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6858000"/>
          </a:xfrm>
          <a:prstGeom prst="rect">
            <a:avLst/>
          </a:prstGeom>
          <a:solidFill>
            <a:schemeClr val="accent6">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4183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chemeClr val="accent6">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7663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52400" y="0"/>
            <a:ext cx="304800" cy="6858000"/>
          </a:xfrm>
          <a:prstGeom prst="rect">
            <a:avLst/>
          </a:prstGeom>
          <a:solidFill>
            <a:schemeClr val="accent6">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698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0"/>
            <a:ext cx="8686800" cy="6857999"/>
          </a:xfrm>
        </p:spPr>
        <p:txBody>
          <a:bodyPr/>
          <a:lstStyle/>
          <a:p>
            <a:r>
              <a:rPr lang="en-US"/>
              <a:t>Drag picture to placeholder or click icon to add</a:t>
            </a:r>
          </a:p>
        </p:txBody>
      </p:sp>
      <p:sp>
        <p:nvSpPr>
          <p:cNvPr id="7" name="Rectangle 6"/>
          <p:cNvSpPr/>
          <p:nvPr userDrawn="1"/>
        </p:nvSpPr>
        <p:spPr>
          <a:xfrm>
            <a:off x="0" y="0"/>
            <a:ext cx="1524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chemeClr val="accent6">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741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6858000"/>
          </a:xfrm>
          <a:prstGeom prst="rect">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1542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3436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535214" cy="6858000"/>
          </a:xfrm>
          <a:prstGeom prst="rect">
            <a:avLst/>
          </a:prstGeom>
          <a:solidFill>
            <a:srgbClr val="2C2A2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7034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6858000"/>
          </a:xfrm>
          <a:prstGeom prst="rect">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5112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52400" y="0"/>
            <a:ext cx="304800" cy="6858000"/>
          </a:xfrm>
          <a:prstGeom prst="rect">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80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609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9" name="Rectangle 8"/>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52400" y="0"/>
            <a:ext cx="304800" cy="6858000"/>
          </a:xfrm>
          <a:prstGeom prst="rect">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7518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145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8521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0" name="Rectangle 9"/>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52400" y="0"/>
            <a:ext cx="304800" cy="6858000"/>
          </a:xfrm>
          <a:prstGeom prst="rect">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741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a:solidFill>
            <a:srgbClr val="FFFFFF"/>
          </a:solidFill>
        </p:spPr>
        <p:txBody>
          <a:bodyPr/>
          <a:lstStyle/>
          <a:p>
            <a:r>
              <a:rPr lang="en-US" dirty="0"/>
              <a:t>Drag picture to placeholder or click icon to add</a:t>
            </a:r>
          </a:p>
        </p:txBody>
      </p:sp>
      <p:sp>
        <p:nvSpPr>
          <p:cNvPr id="5" name="Rectangle 4"/>
          <p:cNvSpPr/>
          <p:nvPr userDrawn="1"/>
        </p:nvSpPr>
        <p:spPr>
          <a:xfrm>
            <a:off x="0" y="0"/>
            <a:ext cx="1524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5941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199" y="0"/>
            <a:ext cx="3271157" cy="6858000"/>
          </a:xfrm>
          <a:prstGeom prst="rect">
            <a:avLst/>
          </a:prstGeom>
          <a:solidFill>
            <a:srgbClr val="2C2A2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213622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126982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6858000"/>
          </a:xfrm>
          <a:prstGeom prst="rect">
            <a:avLst/>
          </a:prstGeom>
          <a:solidFill>
            <a:srgbClr val="8A1B61">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5417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6858000"/>
          </a:xfrm>
          <a:prstGeom prst="rect">
            <a:avLst/>
          </a:prstGeom>
          <a:solidFill>
            <a:schemeClr val="accent5">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9778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chemeClr val="accent5">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124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21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6858000"/>
          </a:xfrm>
          <a:prstGeom prst="rect">
            <a:avLst/>
          </a:prstGeom>
          <a:solidFill>
            <a:schemeClr val="accent5">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4302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6858000"/>
          </a:xfrm>
          <a:prstGeom prst="rect">
            <a:avLst/>
          </a:prstGeom>
          <a:solidFill>
            <a:schemeClr val="accent5">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6236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chemeClr val="accent5">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6764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3" name="Content Placeholder 2"/>
          <p:cNvSpPr>
            <a:spLocks noGrp="1"/>
          </p:cNvSpPr>
          <p:nvPr>
            <p:ph sz="quarter" idx="12"/>
          </p:nvPr>
        </p:nvSpPr>
        <p:spPr>
          <a:xfrm>
            <a:off x="5626100" y="914400"/>
            <a:ext cx="3200400" cy="51736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52400" y="0"/>
            <a:ext cx="304800" cy="6858000"/>
          </a:xfrm>
          <a:prstGeom prst="rect">
            <a:avLst/>
          </a:prstGeom>
          <a:solidFill>
            <a:schemeClr val="accent5">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6072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a:solidFill>
            <a:srgbClr val="FFFFFF"/>
          </a:solidFill>
        </p:spPr>
        <p:txBody>
          <a:bodyPr/>
          <a:lstStyle/>
          <a:p>
            <a:r>
              <a:rPr lang="en-US" dirty="0"/>
              <a:t>Drag picture to placeholder or click icon to add</a:t>
            </a:r>
          </a:p>
        </p:txBody>
      </p:sp>
      <p:sp>
        <p:nvSpPr>
          <p:cNvPr id="6" name="Rectangle 5"/>
          <p:cNvSpPr/>
          <p:nvPr userDrawn="1"/>
        </p:nvSpPr>
        <p:spPr>
          <a:xfrm>
            <a:off x="0" y="0"/>
            <a:ext cx="1524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6858000"/>
          </a:xfrm>
          <a:prstGeom prst="rect">
            <a:avLst/>
          </a:prstGeom>
          <a:solidFill>
            <a:schemeClr val="accent5">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857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199" y="0"/>
            <a:ext cx="3195053" cy="6858000"/>
          </a:xfrm>
          <a:prstGeom prst="rect">
            <a:avLst/>
          </a:prstGeom>
          <a:solidFill>
            <a:srgbClr val="8A1B61">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91749"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876986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p:spPr>
        <p:txBody>
          <a:bodyPr/>
          <a:lstStyle/>
          <a:p>
            <a:r>
              <a:rPr lang="en-US"/>
              <a:t>Drag picture to placeholder or click icon to add</a:t>
            </a:r>
          </a:p>
        </p:txBody>
      </p:sp>
      <p:sp>
        <p:nvSpPr>
          <p:cNvPr id="9" name="Rectangle 8"/>
          <p:cNvSpPr/>
          <p:nvPr/>
        </p:nvSpPr>
        <p:spPr>
          <a:xfrm>
            <a:off x="3657600" y="0"/>
            <a:ext cx="5486400" cy="68580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272574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Rectangle 7"/>
          <p:cNvSpPr/>
          <p:nvPr userDrawn="1"/>
        </p:nvSpPr>
        <p:spPr>
          <a:xfrm>
            <a:off x="0" y="-1"/>
            <a:ext cx="498124" cy="6858000"/>
          </a:xfrm>
          <a:prstGeom prst="rect">
            <a:avLst/>
          </a:prstGeom>
          <a:solidFill>
            <a:srgbClr val="2C2A2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745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7" name="Content Placeholder 6"/>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2896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47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641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13547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6932917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29" y="6023428"/>
            <a:ext cx="8454571" cy="8345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6417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2437" y="0"/>
            <a:ext cx="4992062"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lvl1pPr>
              <a:defRPr>
                <a:solidFill>
                  <a:srgbClr val="FFFFFF"/>
                </a:solidFill>
              </a:defRPr>
            </a:lvl1pPr>
          </a:lstStyle>
          <a:p>
            <a:r>
              <a:rPr lang="en-US" dirty="0"/>
              <a:t>Drag picture to placeholder or click icon to add</a:t>
            </a:r>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solidFill>
                  <a:schemeClr val="bg1"/>
                </a:solidFill>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solidFill>
                  <a:schemeClr val="bg1"/>
                </a:solidFill>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solidFill>
                  <a:schemeClr val="bg1"/>
                </a:solidFill>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solidFill>
                  <a:schemeClr val="bg1"/>
                </a:solidFill>
              </a:defRPr>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Fourth level</a:t>
            </a:r>
          </a:p>
        </p:txBody>
      </p:sp>
    </p:spTree>
    <p:extLst>
      <p:ext uri="{BB962C8B-B14F-4D97-AF65-F5344CB8AC3E}">
        <p14:creationId xmlns:p14="http://schemas.microsoft.com/office/powerpoint/2010/main" val="8870028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a:solidFill>
            <a:schemeClr val="tx1"/>
          </a:solidFill>
          <a:ln>
            <a:noFill/>
          </a:ln>
        </p:spPr>
        <p:txBody>
          <a:bodyPr/>
          <a:lstStyle>
            <a:lvl1pPr>
              <a:defRPr>
                <a:solidFill>
                  <a:srgbClr val="FFFFFF"/>
                </a:solidFill>
              </a:defRPr>
            </a:lvl1pPr>
          </a:lstStyle>
          <a:p>
            <a:r>
              <a:rPr lang="en-US" dirty="0"/>
              <a:t>Drag picture to placeholder or click icon to add</a:t>
            </a:r>
          </a:p>
        </p:txBody>
      </p:sp>
    </p:spTree>
    <p:extLst>
      <p:ext uri="{BB962C8B-B14F-4D97-AF65-F5344CB8AC3E}">
        <p14:creationId xmlns:p14="http://schemas.microsoft.com/office/powerpoint/2010/main" val="2356836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199" y="0"/>
            <a:ext cx="3271157" cy="6858000"/>
          </a:xfrm>
          <a:prstGeom prst="rect">
            <a:avLst/>
          </a:prstGeom>
          <a:solidFill>
            <a:srgbClr val="2C2A2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921608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a:solidFill>
            <a:schemeClr val="tx1"/>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68580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783377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0" y="-1"/>
            <a:ext cx="9144000" cy="6858001"/>
          </a:xfrm>
          <a:prstGeom prst="rect">
            <a:avLst/>
          </a:prstGeom>
        </p:spPr>
      </p:pic>
      <p:sp>
        <p:nvSpPr>
          <p:cNvPr id="9" name="Rectangle 8"/>
          <p:cNvSpPr/>
          <p:nvPr/>
        </p:nvSpPr>
        <p:spPr>
          <a:xfrm>
            <a:off x="457200" y="0"/>
            <a:ext cx="549174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1030653"/>
            <a:ext cx="5038226" cy="2569798"/>
          </a:xfrm>
        </p:spPr>
        <p:txBody>
          <a:bodyPr/>
          <a:lstStyle>
            <a:lvl1pPr>
              <a:defRPr sz="44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68580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2766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Content Placeholder 3"/>
          <p:cNvSpPr>
            <a:spLocks noGrp="1"/>
          </p:cNvSpPr>
          <p:nvPr>
            <p:ph sz="quarter" idx="12"/>
          </p:nvPr>
        </p:nvSpPr>
        <p:spPr>
          <a:xfrm>
            <a:off x="941388" y="1600200"/>
            <a:ext cx="7885112"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1475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600200"/>
            <a:ext cx="38182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3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52400" y="0"/>
            <a:ext cx="304800" cy="68580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1103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600201"/>
            <a:ext cx="7315200" cy="36576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2" y="5399088"/>
            <a:ext cx="3535363" cy="444500"/>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61702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35639532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29" y="6023428"/>
            <a:ext cx="8454571" cy="83457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525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443493" y="0"/>
            <a:ext cx="4992062"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0"/>
            <a:ext cx="5029200" cy="6857999"/>
          </a:xfrm>
          <a:noFill/>
        </p:spPr>
        <p:txBody>
          <a:bodyPr/>
          <a:lstStyle>
            <a:lvl1pPr>
              <a:defRPr>
                <a:solidFill>
                  <a:schemeClr val="bg1"/>
                </a:solidFill>
              </a:defRPr>
            </a:lvl1pPr>
          </a:lstStyle>
          <a:p>
            <a:r>
              <a:rPr lang="en-US" dirty="0"/>
              <a:t>Drag picture to placeholder or click icon to add</a:t>
            </a:r>
          </a:p>
        </p:txBody>
      </p:sp>
      <p:sp>
        <p:nvSpPr>
          <p:cNvPr id="12" name="Content Placeholder 2"/>
          <p:cNvSpPr>
            <a:spLocks noGrp="1"/>
          </p:cNvSpPr>
          <p:nvPr>
            <p:ph sz="half" idx="11"/>
          </p:nvPr>
        </p:nvSpPr>
        <p:spPr>
          <a:xfrm>
            <a:off x="5626100" y="914400"/>
            <a:ext cx="32004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solidFill>
                  <a:schemeClr val="bg1"/>
                </a:solidFill>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solidFill>
                  <a:schemeClr val="bg1"/>
                </a:solidFill>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solidFill>
                  <a:schemeClr val="bg1"/>
                </a:solidFill>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solidFill>
                  <a:schemeClr val="bg1"/>
                </a:solidFill>
              </a:defRPr>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Fourth level</a:t>
            </a:r>
          </a:p>
        </p:txBody>
      </p:sp>
    </p:spTree>
    <p:extLst>
      <p:ext uri="{BB962C8B-B14F-4D97-AF65-F5344CB8AC3E}">
        <p14:creationId xmlns:p14="http://schemas.microsoft.com/office/powerpoint/2010/main" val="23124942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0"/>
            <a:ext cx="8686800" cy="6857999"/>
          </a:xfrm>
          <a:solidFill>
            <a:srgbClr val="002D72"/>
          </a:solidFill>
        </p:spPr>
        <p:txBody>
          <a:bodyPr/>
          <a:lstStyle>
            <a:lvl1pPr>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8030495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68580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781563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6858000"/>
          </a:xfrm>
          <a:solidFill>
            <a:srgbClr val="002D72"/>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8446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0"/>
            <a:ext cx="8686800" cy="6857999"/>
          </a:xfrm>
        </p:spPr>
        <p:txBody>
          <a:bodyPr/>
          <a:lstStyle/>
          <a:p>
            <a:r>
              <a:rPr lang="en-US"/>
              <a:t>Drag picture to placeholder or click icon to add</a:t>
            </a:r>
          </a:p>
        </p:txBody>
      </p:sp>
      <p:sp>
        <p:nvSpPr>
          <p:cNvPr id="7" name="Rectangle 6"/>
          <p:cNvSpPr/>
          <p:nvPr userDrawn="1"/>
        </p:nvSpPr>
        <p:spPr>
          <a:xfrm>
            <a:off x="0" y="0"/>
            <a:ext cx="1524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68580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63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68580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2" y="0"/>
            <a:ext cx="5488573"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1030653"/>
            <a:ext cx="5038226" cy="2569798"/>
          </a:xfrm>
        </p:spPr>
        <p:txBody>
          <a:bodyPr/>
          <a:lstStyle>
            <a:lvl1pPr>
              <a:defRPr sz="44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3886200"/>
            <a:ext cx="5038226"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472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image" Target="../media/image4.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2.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4.xml"/><Relationship Id="rId5" Type="http://schemas.openxmlformats.org/officeDocument/2006/relationships/slideLayout" Target="../slideLayouts/slideLayout31.xml"/><Relationship Id="rId15" Type="http://schemas.openxmlformats.org/officeDocument/2006/relationships/image" Target="../media/image4.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5.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2.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6.xml"/><Relationship Id="rId5" Type="http://schemas.openxmlformats.org/officeDocument/2006/relationships/slideLayout" Target="../slideLayouts/slideLayout51.xml"/><Relationship Id="rId15" Type="http://schemas.openxmlformats.org/officeDocument/2006/relationships/image" Target="../media/image4.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8.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image" Target="../media/image7.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theme" Target="../theme/theme7.xml"/><Relationship Id="rId5" Type="http://schemas.openxmlformats.org/officeDocument/2006/relationships/slideLayout" Target="../slideLayouts/slideLayout61.xml"/><Relationship Id="rId15" Type="http://schemas.openxmlformats.org/officeDocument/2006/relationships/image" Target="../media/image4.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0.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7.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8.xml"/><Relationship Id="rId5" Type="http://schemas.openxmlformats.org/officeDocument/2006/relationships/slideLayout" Target="../slideLayouts/slideLayout71.xml"/><Relationship Id="rId15" Type="http://schemas.openxmlformats.org/officeDocument/2006/relationships/image" Target="../media/image4.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839299" y="6407150"/>
            <a:ext cx="2081853" cy="152405"/>
          </a:xfrm>
          <a:prstGeom prst="rect">
            <a:avLst/>
          </a:prstGeom>
        </p:spPr>
      </p:pic>
      <p:pic>
        <p:nvPicPr>
          <p:cNvPr id="9" name="Picture 8" descr="bugs-01.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4184582316"/>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2" r:id="rId5"/>
    <p:sldLayoutId id="2147484074" r:id="rId6"/>
    <p:sldLayoutId id="2147484013" r:id="rId7"/>
    <p:sldLayoutId id="2147484014" r:id="rId8"/>
    <p:sldLayoutId id="2147484015" r:id="rId9"/>
    <p:sldLayoutId id="2147484016"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1586" y="274638"/>
            <a:ext cx="8374914"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1586" y="1600200"/>
            <a:ext cx="8374914" cy="4840514"/>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68780799"/>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2" r:id="rId5"/>
    <p:sldLayoutId id="2147484073" r:id="rId6"/>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8"/>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9"/>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839299" y="6407150"/>
            <a:ext cx="2081853" cy="152405"/>
          </a:xfrm>
          <a:prstGeom prst="rect">
            <a:avLst/>
          </a:prstGeom>
        </p:spPr>
      </p:pic>
      <p:pic>
        <p:nvPicPr>
          <p:cNvPr id="11" name="Picture 10" descr="bugs-01.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2195062834"/>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4" r:id="rId5"/>
    <p:sldLayoutId id="2147484075" r:id="rId6"/>
    <p:sldLayoutId id="2147484025" r:id="rId7"/>
    <p:sldLayoutId id="2147484026" r:id="rId8"/>
    <p:sldLayoutId id="2147484027" r:id="rId9"/>
    <p:sldLayoutId id="2147484028"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839299" y="6407150"/>
            <a:ext cx="2081853" cy="152405"/>
          </a:xfrm>
          <a:prstGeom prst="rect">
            <a:avLst/>
          </a:prstGeom>
        </p:spPr>
      </p:pic>
      <p:pic>
        <p:nvPicPr>
          <p:cNvPr id="11" name="Picture 10" descr="bugs-01.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4132041840"/>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6" r:id="rId5"/>
    <p:sldLayoutId id="2147484076" r:id="rId6"/>
    <p:sldLayoutId id="2147484037" r:id="rId7"/>
    <p:sldLayoutId id="2147484038" r:id="rId8"/>
    <p:sldLayoutId id="2147484039" r:id="rId9"/>
    <p:sldLayoutId id="2147484040"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839299" y="6407150"/>
            <a:ext cx="2081853" cy="152405"/>
          </a:xfrm>
          <a:prstGeom prst="rect">
            <a:avLst/>
          </a:prstGeom>
        </p:spPr>
      </p:pic>
      <p:pic>
        <p:nvPicPr>
          <p:cNvPr id="11" name="Picture 10" descr="bugs-01.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2888432355"/>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8" r:id="rId5"/>
    <p:sldLayoutId id="2147484077" r:id="rId6"/>
    <p:sldLayoutId id="2147484049" r:id="rId7"/>
    <p:sldLayoutId id="2147484050" r:id="rId8"/>
    <p:sldLayoutId id="2147484051" r:id="rId9"/>
    <p:sldLayoutId id="2147484052"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839299" y="6407150"/>
            <a:ext cx="2081853" cy="152405"/>
          </a:xfrm>
          <a:prstGeom prst="rect">
            <a:avLst/>
          </a:prstGeom>
        </p:spPr>
      </p:pic>
      <p:pic>
        <p:nvPicPr>
          <p:cNvPr id="9" name="Picture 8" descr="bugs-01.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672806" y="6168807"/>
            <a:ext cx="960056" cy="572376"/>
          </a:xfrm>
          <a:prstGeom prst="rect">
            <a:avLst/>
          </a:prstGeom>
        </p:spPr>
      </p:pic>
    </p:spTree>
    <p:extLst>
      <p:ext uri="{BB962C8B-B14F-4D97-AF65-F5344CB8AC3E}">
        <p14:creationId xmlns:p14="http://schemas.microsoft.com/office/powerpoint/2010/main" val="3451920003"/>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60" r:id="rId5"/>
    <p:sldLayoutId id="2147484078" r:id="rId6"/>
    <p:sldLayoutId id="2147484061" r:id="rId7"/>
    <p:sldLayoutId id="2147484062" r:id="rId8"/>
    <p:sldLayoutId id="2147484063" r:id="rId9"/>
    <p:sldLayoutId id="2147484064" r:id="rId10"/>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4572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userDrawn="1"/>
        </p:nvSpPr>
        <p:spPr>
          <a:xfrm>
            <a:off x="0" y="-1"/>
            <a:ext cx="498124" cy="6858000"/>
          </a:xfrm>
          <a:prstGeom prst="rect">
            <a:avLst/>
          </a:prstGeom>
          <a:solidFill>
            <a:srgbClr val="2C2A2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FooterText_white.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839299" y="6407150"/>
            <a:ext cx="2081853" cy="152405"/>
          </a:xfrm>
          <a:prstGeom prst="rect">
            <a:avLst/>
          </a:prstGeom>
        </p:spPr>
      </p:pic>
      <p:pic>
        <p:nvPicPr>
          <p:cNvPr id="23" name="Picture 22" descr="bugs-02.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676656" y="6172200"/>
            <a:ext cx="960152" cy="571519"/>
          </a:xfrm>
          <a:prstGeom prst="rect">
            <a:avLst/>
          </a:prstGeom>
        </p:spPr>
      </p:pic>
    </p:spTree>
    <p:extLst>
      <p:ext uri="{BB962C8B-B14F-4D97-AF65-F5344CB8AC3E}">
        <p14:creationId xmlns:p14="http://schemas.microsoft.com/office/powerpoint/2010/main" val="71988965"/>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9" r:id="rId5"/>
    <p:sldLayoutId id="2147484100" r:id="rId6"/>
    <p:sldLayoutId id="2147484101" r:id="rId7"/>
    <p:sldLayoutId id="2147484102" r:id="rId8"/>
    <p:sldLayoutId id="2147484103" r:id="rId9"/>
    <p:sldLayoutId id="2147484104"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4572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3" y="274638"/>
            <a:ext cx="7885057" cy="114300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3" y="1600200"/>
            <a:ext cx="7885057" cy="4525963"/>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7999016" y="6588522"/>
            <a:ext cx="538956"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6280150"/>
            <a:ext cx="2133600" cy="365125"/>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7999016" y="6588522"/>
            <a:ext cx="538956"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userDrawn="1"/>
        </p:nvSpPr>
        <p:spPr>
          <a:xfrm>
            <a:off x="0" y="-1"/>
            <a:ext cx="457200" cy="6858000"/>
          </a:xfrm>
          <a:prstGeom prst="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FooterText_white.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839299" y="6407150"/>
            <a:ext cx="2081853" cy="152405"/>
          </a:xfrm>
          <a:prstGeom prst="rect">
            <a:avLst/>
          </a:prstGeom>
        </p:spPr>
      </p:pic>
      <p:pic>
        <p:nvPicPr>
          <p:cNvPr id="4" name="Picture 3" descr="bugs-03.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676656" y="6172200"/>
            <a:ext cx="960152" cy="571519"/>
          </a:xfrm>
          <a:prstGeom prst="rect">
            <a:avLst/>
          </a:prstGeom>
        </p:spPr>
      </p:pic>
    </p:spTree>
    <p:extLst>
      <p:ext uri="{BB962C8B-B14F-4D97-AF65-F5344CB8AC3E}">
        <p14:creationId xmlns:p14="http://schemas.microsoft.com/office/powerpoint/2010/main" val="2607708877"/>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6" r:id="rId5"/>
    <p:sldLayoutId id="2147484087" r:id="rId6"/>
    <p:sldLayoutId id="2147484088" r:id="rId7"/>
    <p:sldLayoutId id="2147484089" r:id="rId8"/>
    <p:sldLayoutId id="2147484090" r:id="rId9"/>
    <p:sldLayoutId id="2147484091"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6.(nul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nul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3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8.tiff"/><Relationship Id="rId7"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30.png"/><Relationship Id="rId10" Type="http://schemas.microsoft.com/office/2007/relationships/hdphoto" Target="../media/hdphoto5.wdp"/><Relationship Id="rId4" Type="http://schemas.openxmlformats.org/officeDocument/2006/relationships/image" Target="../media/image29.tiff"/><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8.tiff"/><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30.png"/><Relationship Id="rId10" Type="http://schemas.microsoft.com/office/2007/relationships/hdphoto" Target="../media/hdphoto8.wdp"/><Relationship Id="rId4" Type="http://schemas.openxmlformats.org/officeDocument/2006/relationships/image" Target="../media/image29.tiff"/><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8.tiff"/><Relationship Id="rId7"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microsoft.com/office/2007/relationships/hdphoto" Target="../media/hdphoto9.wdp"/><Relationship Id="rId5" Type="http://schemas.openxmlformats.org/officeDocument/2006/relationships/image" Target="../media/image30.png"/><Relationship Id="rId10" Type="http://schemas.microsoft.com/office/2007/relationships/hdphoto" Target="../media/hdphoto11.wdp"/><Relationship Id="rId4" Type="http://schemas.openxmlformats.org/officeDocument/2006/relationships/image" Target="../media/image29.tiff"/><Relationship Id="rId9" Type="http://schemas.openxmlformats.org/officeDocument/2006/relationships/image" Target="../media/image32.png"/></Relationships>
</file>

<file path=ppt/slides/_rels/slide41.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28.tiff"/><Relationship Id="rId7"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microsoft.com/office/2007/relationships/hdphoto" Target="../media/hdphoto12.wdp"/><Relationship Id="rId5" Type="http://schemas.openxmlformats.org/officeDocument/2006/relationships/image" Target="../media/image30.png"/><Relationship Id="rId10" Type="http://schemas.microsoft.com/office/2007/relationships/hdphoto" Target="../media/hdphoto14.wdp"/><Relationship Id="rId4" Type="http://schemas.openxmlformats.org/officeDocument/2006/relationships/image" Target="../media/image29.tiff"/><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28.tiff"/><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microsoft.com/office/2007/relationships/hdphoto" Target="../media/hdphoto15.wdp"/><Relationship Id="rId5" Type="http://schemas.openxmlformats.org/officeDocument/2006/relationships/image" Target="../media/image30.png"/><Relationship Id="rId10" Type="http://schemas.microsoft.com/office/2007/relationships/hdphoto" Target="../media/hdphoto17.wdp"/><Relationship Id="rId4" Type="http://schemas.openxmlformats.org/officeDocument/2006/relationships/image" Target="../media/image29.tiff"/><Relationship Id="rId9" Type="http://schemas.openxmlformats.org/officeDocument/2006/relationships/image" Target="../media/image32.png"/></Relationships>
</file>

<file path=ppt/slides/_rels/slide43.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28.tiff"/><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microsoft.com/office/2007/relationships/hdphoto" Target="../media/hdphoto18.wdp"/><Relationship Id="rId5" Type="http://schemas.openxmlformats.org/officeDocument/2006/relationships/image" Target="../media/image30.png"/><Relationship Id="rId10" Type="http://schemas.microsoft.com/office/2007/relationships/hdphoto" Target="../media/hdphoto20.wdp"/><Relationship Id="rId4" Type="http://schemas.openxmlformats.org/officeDocument/2006/relationships/image" Target="../media/image29.tiff"/><Relationship Id="rId9"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22.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57.xml.rels><?xml version="1.0" encoding="UTF-8" standalone="yes"?>
<Relationships xmlns="http://schemas.openxmlformats.org/package/2006/relationships"><Relationship Id="rId3" Type="http://schemas.openxmlformats.org/officeDocument/2006/relationships/image" Target="../media/image38.(nul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nul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3.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40.tiff"/><Relationship Id="rId7" Type="http://schemas.openxmlformats.org/officeDocument/2006/relationships/image" Target="../media/image44.tif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61.xml.rels><?xml version="1.0" encoding="UTF-8" standalone="yes"?>
<Relationships xmlns="http://schemas.openxmlformats.org/package/2006/relationships"><Relationship Id="rId8" Type="http://schemas.openxmlformats.org/officeDocument/2006/relationships/image" Target="../media/image49.tiff"/><Relationship Id="rId13" Type="http://schemas.openxmlformats.org/officeDocument/2006/relationships/image" Target="../media/image54.tiff"/><Relationship Id="rId3" Type="http://schemas.openxmlformats.org/officeDocument/2006/relationships/image" Target="../media/image46.tiff"/><Relationship Id="rId7" Type="http://schemas.openxmlformats.org/officeDocument/2006/relationships/image" Target="../media/image48.tiff"/><Relationship Id="rId12" Type="http://schemas.openxmlformats.org/officeDocument/2006/relationships/image" Target="../media/image53.tif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7.tiff"/><Relationship Id="rId11" Type="http://schemas.openxmlformats.org/officeDocument/2006/relationships/image" Target="../media/image52.tiff"/><Relationship Id="rId5" Type="http://schemas.openxmlformats.org/officeDocument/2006/relationships/image" Target="../media/image42.tiff"/><Relationship Id="rId10" Type="http://schemas.openxmlformats.org/officeDocument/2006/relationships/image" Target="../media/image51.tiff"/><Relationship Id="rId4" Type="http://schemas.openxmlformats.org/officeDocument/2006/relationships/image" Target="../media/image41.tiff"/><Relationship Id="rId9" Type="http://schemas.openxmlformats.org/officeDocument/2006/relationships/image" Target="../media/image50.tiff"/></Relationships>
</file>

<file path=ppt/slides/_rels/slide62.xml.rels><?xml version="1.0" encoding="UTF-8" standalone="yes"?>
<Relationships xmlns="http://schemas.openxmlformats.org/package/2006/relationships"><Relationship Id="rId8" Type="http://schemas.openxmlformats.org/officeDocument/2006/relationships/image" Target="../media/image49.tiff"/><Relationship Id="rId13" Type="http://schemas.openxmlformats.org/officeDocument/2006/relationships/image" Target="../media/image54.tiff"/><Relationship Id="rId3" Type="http://schemas.openxmlformats.org/officeDocument/2006/relationships/image" Target="../media/image46.tiff"/><Relationship Id="rId7" Type="http://schemas.openxmlformats.org/officeDocument/2006/relationships/image" Target="../media/image48.tiff"/><Relationship Id="rId12" Type="http://schemas.openxmlformats.org/officeDocument/2006/relationships/image" Target="../media/image53.tif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7.tiff"/><Relationship Id="rId11" Type="http://schemas.openxmlformats.org/officeDocument/2006/relationships/image" Target="../media/image52.tiff"/><Relationship Id="rId5" Type="http://schemas.openxmlformats.org/officeDocument/2006/relationships/image" Target="../media/image42.tiff"/><Relationship Id="rId10" Type="http://schemas.openxmlformats.org/officeDocument/2006/relationships/image" Target="../media/image51.tiff"/><Relationship Id="rId4" Type="http://schemas.openxmlformats.org/officeDocument/2006/relationships/image" Target="../media/image41.tiff"/><Relationship Id="rId9" Type="http://schemas.openxmlformats.org/officeDocument/2006/relationships/image" Target="../media/image50.tiff"/></Relationships>
</file>

<file path=ppt/slides/_rels/slide63.xml.rels><?xml version="1.0" encoding="UTF-8" standalone="yes"?>
<Relationships xmlns="http://schemas.openxmlformats.org/package/2006/relationships"><Relationship Id="rId8" Type="http://schemas.openxmlformats.org/officeDocument/2006/relationships/image" Target="../media/image50.tiff"/><Relationship Id="rId13" Type="http://schemas.openxmlformats.org/officeDocument/2006/relationships/image" Target="../media/image55.tiff"/><Relationship Id="rId18" Type="http://schemas.openxmlformats.org/officeDocument/2006/relationships/image" Target="../media/image46.tiff"/><Relationship Id="rId3" Type="http://schemas.openxmlformats.org/officeDocument/2006/relationships/image" Target="../media/image41.tiff"/><Relationship Id="rId7" Type="http://schemas.openxmlformats.org/officeDocument/2006/relationships/image" Target="../media/image49.tiff"/><Relationship Id="rId12" Type="http://schemas.openxmlformats.org/officeDocument/2006/relationships/image" Target="../media/image54.tiff"/><Relationship Id="rId17" Type="http://schemas.openxmlformats.org/officeDocument/2006/relationships/image" Target="../media/image59.tiff"/><Relationship Id="rId2" Type="http://schemas.openxmlformats.org/officeDocument/2006/relationships/notesSlide" Target="../notesSlides/notesSlide60.xml"/><Relationship Id="rId16" Type="http://schemas.openxmlformats.org/officeDocument/2006/relationships/image" Target="../media/image58.tiff"/><Relationship Id="rId1" Type="http://schemas.openxmlformats.org/officeDocument/2006/relationships/slideLayout" Target="../slideLayouts/slideLayout2.xml"/><Relationship Id="rId6" Type="http://schemas.openxmlformats.org/officeDocument/2006/relationships/image" Target="../media/image48.tiff"/><Relationship Id="rId11" Type="http://schemas.openxmlformats.org/officeDocument/2006/relationships/image" Target="../media/image53.tiff"/><Relationship Id="rId5" Type="http://schemas.openxmlformats.org/officeDocument/2006/relationships/image" Target="../media/image47.tiff"/><Relationship Id="rId15" Type="http://schemas.openxmlformats.org/officeDocument/2006/relationships/image" Target="../media/image57.tiff"/><Relationship Id="rId10" Type="http://schemas.openxmlformats.org/officeDocument/2006/relationships/image" Target="../media/image52.tiff"/><Relationship Id="rId4" Type="http://schemas.openxmlformats.org/officeDocument/2006/relationships/image" Target="../media/image42.tiff"/><Relationship Id="rId9" Type="http://schemas.openxmlformats.org/officeDocument/2006/relationships/image" Target="../media/image51.tiff"/><Relationship Id="rId14" Type="http://schemas.openxmlformats.org/officeDocument/2006/relationships/image" Target="../media/image56.tiff"/></Relationships>
</file>

<file path=ppt/slides/_rels/slide64.xml.rels><?xml version="1.0" encoding="UTF-8" standalone="yes"?>
<Relationships xmlns="http://schemas.openxmlformats.org/package/2006/relationships"><Relationship Id="rId8" Type="http://schemas.openxmlformats.org/officeDocument/2006/relationships/image" Target="../media/image49.tiff"/><Relationship Id="rId13" Type="http://schemas.openxmlformats.org/officeDocument/2006/relationships/image" Target="../media/image54.tiff"/><Relationship Id="rId18" Type="http://schemas.openxmlformats.org/officeDocument/2006/relationships/image" Target="../media/image63.tiff"/><Relationship Id="rId3" Type="http://schemas.openxmlformats.org/officeDocument/2006/relationships/image" Target="../media/image46.tiff"/><Relationship Id="rId7" Type="http://schemas.openxmlformats.org/officeDocument/2006/relationships/image" Target="../media/image48.tiff"/><Relationship Id="rId12" Type="http://schemas.openxmlformats.org/officeDocument/2006/relationships/image" Target="../media/image53.tiff"/><Relationship Id="rId17" Type="http://schemas.openxmlformats.org/officeDocument/2006/relationships/image" Target="../media/image62.tiff"/><Relationship Id="rId2" Type="http://schemas.openxmlformats.org/officeDocument/2006/relationships/notesSlide" Target="../notesSlides/notesSlide61.xml"/><Relationship Id="rId16" Type="http://schemas.openxmlformats.org/officeDocument/2006/relationships/image" Target="../media/image61.tiff"/><Relationship Id="rId1" Type="http://schemas.openxmlformats.org/officeDocument/2006/relationships/slideLayout" Target="../slideLayouts/slideLayout2.xml"/><Relationship Id="rId6" Type="http://schemas.openxmlformats.org/officeDocument/2006/relationships/image" Target="../media/image47.tiff"/><Relationship Id="rId11" Type="http://schemas.openxmlformats.org/officeDocument/2006/relationships/image" Target="../media/image52.tiff"/><Relationship Id="rId5" Type="http://schemas.openxmlformats.org/officeDocument/2006/relationships/image" Target="../media/image42.tiff"/><Relationship Id="rId15" Type="http://schemas.openxmlformats.org/officeDocument/2006/relationships/image" Target="../media/image59.tiff"/><Relationship Id="rId10" Type="http://schemas.openxmlformats.org/officeDocument/2006/relationships/image" Target="../media/image51.tiff"/><Relationship Id="rId4" Type="http://schemas.openxmlformats.org/officeDocument/2006/relationships/image" Target="../media/image41.tiff"/><Relationship Id="rId9" Type="http://schemas.openxmlformats.org/officeDocument/2006/relationships/image" Target="../media/image50.tiff"/><Relationship Id="rId14" Type="http://schemas.openxmlformats.org/officeDocument/2006/relationships/image" Target="../media/image60.tiff"/></Relationships>
</file>

<file path=ppt/slides/_rels/slide65.xml.rels><?xml version="1.0" encoding="UTF-8" standalone="yes"?>
<Relationships xmlns="http://schemas.openxmlformats.org/package/2006/relationships"><Relationship Id="rId8" Type="http://schemas.openxmlformats.org/officeDocument/2006/relationships/image" Target="../media/image49.tiff"/><Relationship Id="rId13" Type="http://schemas.openxmlformats.org/officeDocument/2006/relationships/image" Target="../media/image54.tiff"/><Relationship Id="rId18" Type="http://schemas.openxmlformats.org/officeDocument/2006/relationships/image" Target="../media/image68.tiff"/><Relationship Id="rId3" Type="http://schemas.openxmlformats.org/officeDocument/2006/relationships/image" Target="../media/image46.tiff"/><Relationship Id="rId7" Type="http://schemas.openxmlformats.org/officeDocument/2006/relationships/image" Target="../media/image48.tiff"/><Relationship Id="rId12" Type="http://schemas.openxmlformats.org/officeDocument/2006/relationships/image" Target="../media/image53.tiff"/><Relationship Id="rId17" Type="http://schemas.openxmlformats.org/officeDocument/2006/relationships/image" Target="../media/image67.tiff"/><Relationship Id="rId2" Type="http://schemas.openxmlformats.org/officeDocument/2006/relationships/notesSlide" Target="../notesSlides/notesSlide62.xml"/><Relationship Id="rId16" Type="http://schemas.openxmlformats.org/officeDocument/2006/relationships/image" Target="../media/image66.tiff"/><Relationship Id="rId20" Type="http://schemas.openxmlformats.org/officeDocument/2006/relationships/image" Target="../media/image70.tiff"/><Relationship Id="rId1" Type="http://schemas.openxmlformats.org/officeDocument/2006/relationships/slideLayout" Target="../slideLayouts/slideLayout2.xml"/><Relationship Id="rId6" Type="http://schemas.openxmlformats.org/officeDocument/2006/relationships/image" Target="../media/image47.tiff"/><Relationship Id="rId11" Type="http://schemas.openxmlformats.org/officeDocument/2006/relationships/image" Target="../media/image52.tiff"/><Relationship Id="rId5" Type="http://schemas.openxmlformats.org/officeDocument/2006/relationships/image" Target="../media/image42.tiff"/><Relationship Id="rId15" Type="http://schemas.openxmlformats.org/officeDocument/2006/relationships/image" Target="../media/image65.tiff"/><Relationship Id="rId10" Type="http://schemas.openxmlformats.org/officeDocument/2006/relationships/image" Target="../media/image51.tiff"/><Relationship Id="rId19" Type="http://schemas.openxmlformats.org/officeDocument/2006/relationships/image" Target="../media/image69.tiff"/><Relationship Id="rId4" Type="http://schemas.openxmlformats.org/officeDocument/2006/relationships/image" Target="../media/image41.tiff"/><Relationship Id="rId9" Type="http://schemas.openxmlformats.org/officeDocument/2006/relationships/image" Target="../media/image50.tiff"/><Relationship Id="rId14" Type="http://schemas.openxmlformats.org/officeDocument/2006/relationships/image" Target="../media/image64.tiff"/></Relationships>
</file>

<file path=ppt/slides/_rels/slide66.xml.rels><?xml version="1.0" encoding="UTF-8" standalone="yes"?>
<Relationships xmlns="http://schemas.openxmlformats.org/package/2006/relationships"><Relationship Id="rId8" Type="http://schemas.openxmlformats.org/officeDocument/2006/relationships/image" Target="../media/image49.tiff"/><Relationship Id="rId13" Type="http://schemas.openxmlformats.org/officeDocument/2006/relationships/image" Target="../media/image54.tiff"/><Relationship Id="rId18" Type="http://schemas.openxmlformats.org/officeDocument/2006/relationships/image" Target="../media/image68.tiff"/><Relationship Id="rId3" Type="http://schemas.openxmlformats.org/officeDocument/2006/relationships/image" Target="../media/image46.tiff"/><Relationship Id="rId7" Type="http://schemas.openxmlformats.org/officeDocument/2006/relationships/image" Target="../media/image48.tiff"/><Relationship Id="rId12" Type="http://schemas.openxmlformats.org/officeDocument/2006/relationships/image" Target="../media/image53.tiff"/><Relationship Id="rId17" Type="http://schemas.openxmlformats.org/officeDocument/2006/relationships/image" Target="../media/image67.tiff"/><Relationship Id="rId2" Type="http://schemas.openxmlformats.org/officeDocument/2006/relationships/notesSlide" Target="../notesSlides/notesSlide63.xml"/><Relationship Id="rId16" Type="http://schemas.openxmlformats.org/officeDocument/2006/relationships/image" Target="../media/image66.tiff"/><Relationship Id="rId20" Type="http://schemas.openxmlformats.org/officeDocument/2006/relationships/image" Target="../media/image70.tiff"/><Relationship Id="rId1" Type="http://schemas.openxmlformats.org/officeDocument/2006/relationships/slideLayout" Target="../slideLayouts/slideLayout2.xml"/><Relationship Id="rId6" Type="http://schemas.openxmlformats.org/officeDocument/2006/relationships/image" Target="../media/image47.tiff"/><Relationship Id="rId11" Type="http://schemas.openxmlformats.org/officeDocument/2006/relationships/image" Target="../media/image52.tiff"/><Relationship Id="rId5" Type="http://schemas.openxmlformats.org/officeDocument/2006/relationships/image" Target="../media/image42.tiff"/><Relationship Id="rId15" Type="http://schemas.openxmlformats.org/officeDocument/2006/relationships/image" Target="../media/image65.tiff"/><Relationship Id="rId10" Type="http://schemas.openxmlformats.org/officeDocument/2006/relationships/image" Target="../media/image51.tiff"/><Relationship Id="rId19" Type="http://schemas.openxmlformats.org/officeDocument/2006/relationships/image" Target="../media/image69.tiff"/><Relationship Id="rId4" Type="http://schemas.openxmlformats.org/officeDocument/2006/relationships/image" Target="../media/image41.tiff"/><Relationship Id="rId9" Type="http://schemas.openxmlformats.org/officeDocument/2006/relationships/image" Target="../media/image50.tiff"/><Relationship Id="rId14" Type="http://schemas.openxmlformats.org/officeDocument/2006/relationships/image" Target="../media/image64.tif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2.gif"/></Relationships>
</file>

<file path=ppt/slides/_rels/slide7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28.tiff"/><Relationship Id="rId7"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microsoft.com/office/2007/relationships/hdphoto" Target="../media/hdphoto23.wdp"/><Relationship Id="rId5" Type="http://schemas.openxmlformats.org/officeDocument/2006/relationships/image" Target="../media/image30.png"/><Relationship Id="rId10" Type="http://schemas.microsoft.com/office/2007/relationships/hdphoto" Target="../media/hdphoto25.wdp"/><Relationship Id="rId4" Type="http://schemas.openxmlformats.org/officeDocument/2006/relationships/image" Target="../media/image29.tiff"/><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Introduction to sequencing microbiota</a:t>
            </a:r>
            <a:endParaRPr lang="en-US" sz="4000" dirty="0"/>
          </a:p>
        </p:txBody>
      </p:sp>
      <p:sp>
        <p:nvSpPr>
          <p:cNvPr id="8" name="Subtitle 7"/>
          <p:cNvSpPr>
            <a:spLocks noGrp="1"/>
          </p:cNvSpPr>
          <p:nvPr>
            <p:ph type="subTitle" idx="1"/>
          </p:nvPr>
        </p:nvSpPr>
        <p:spPr/>
        <p:txBody>
          <a:bodyPr/>
          <a:lstStyle/>
          <a:p>
            <a:r>
              <a:rPr lang="en-US" dirty="0"/>
              <a:t>Spencer </a:t>
            </a:r>
            <a:r>
              <a:rPr lang="en-US" dirty="0" err="1"/>
              <a:t>Glantz</a:t>
            </a:r>
            <a:r>
              <a:rPr lang="en-US" dirty="0"/>
              <a:t>, Ph.D.</a:t>
            </a:r>
          </a:p>
          <a:p>
            <a:r>
              <a:rPr lang="en-US" dirty="0"/>
              <a:t>Postdoctoral Associate, Oh Lab</a:t>
            </a:r>
          </a:p>
          <a:p>
            <a:r>
              <a:rPr lang="en-US" dirty="0" err="1"/>
              <a:t>spencer.glantz@jax.org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171E95-ED71-F343-85CD-7DF98F555903}"/>
              </a:ext>
            </a:extLst>
          </p:cNvPr>
          <p:cNvPicPr>
            <a:picLocks noChangeAspect="1"/>
          </p:cNvPicPr>
          <p:nvPr/>
        </p:nvPicPr>
        <p:blipFill>
          <a:blip r:embed="rId3"/>
          <a:stretch>
            <a:fillRect/>
          </a:stretch>
        </p:blipFill>
        <p:spPr>
          <a:xfrm>
            <a:off x="5241103" y="1721643"/>
            <a:ext cx="3657600" cy="1917700"/>
          </a:xfrm>
          <a:prstGeom prst="rect">
            <a:avLst/>
          </a:prstGeom>
        </p:spPr>
      </p:pic>
      <p:sp>
        <p:nvSpPr>
          <p:cNvPr id="15" name="Title 24">
            <a:extLst>
              <a:ext uri="{FF2B5EF4-FFF2-40B4-BE49-F238E27FC236}">
                <a16:creationId xmlns:a16="http://schemas.microsoft.com/office/drawing/2014/main" id="{1A994D8D-B11A-4243-9EBC-EE61DBD99555}"/>
              </a:ext>
            </a:extLst>
          </p:cNvPr>
          <p:cNvSpPr>
            <a:spLocks noGrp="1"/>
          </p:cNvSpPr>
          <p:nvPr>
            <p:ph type="title"/>
          </p:nvPr>
        </p:nvSpPr>
        <p:spPr>
          <a:xfrm>
            <a:off x="696146" y="267757"/>
            <a:ext cx="8202557" cy="1143000"/>
          </a:xfrm>
        </p:spPr>
        <p:txBody>
          <a:bodyPr/>
          <a:lstStyle/>
          <a:p>
            <a:r>
              <a:rPr lang="en-US" dirty="0"/>
              <a:t>The 16S ribosomal RNA as a microbial fingerprint</a:t>
            </a:r>
          </a:p>
        </p:txBody>
      </p:sp>
      <p:sp>
        <p:nvSpPr>
          <p:cNvPr id="16" name="Content Placeholder 26">
            <a:extLst>
              <a:ext uri="{FF2B5EF4-FFF2-40B4-BE49-F238E27FC236}">
                <a16:creationId xmlns:a16="http://schemas.microsoft.com/office/drawing/2014/main" id="{74546C5C-4C32-1246-A834-08FEFF722952}"/>
              </a:ext>
            </a:extLst>
          </p:cNvPr>
          <p:cNvSpPr txBox="1">
            <a:spLocks/>
          </p:cNvSpPr>
          <p:nvPr/>
        </p:nvSpPr>
        <p:spPr>
          <a:xfrm>
            <a:off x="687041" y="2067255"/>
            <a:ext cx="4589813" cy="4525963"/>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Fingerprints are </a:t>
            </a:r>
            <a:r>
              <a:rPr lang="en-US" i="1" dirty="0"/>
              <a:t>both</a:t>
            </a:r>
            <a:r>
              <a:rPr lang="en-US" dirty="0"/>
              <a:t> </a:t>
            </a:r>
            <a:r>
              <a:rPr lang="en-US" b="1" dirty="0"/>
              <a:t>universally present </a:t>
            </a:r>
            <a:r>
              <a:rPr lang="en-US" dirty="0"/>
              <a:t>on all people </a:t>
            </a:r>
            <a:r>
              <a:rPr lang="en-US" i="1" dirty="0"/>
              <a:t>and </a:t>
            </a:r>
            <a:r>
              <a:rPr lang="en-US" b="1" dirty="0"/>
              <a:t>unique</a:t>
            </a:r>
          </a:p>
          <a:p>
            <a:pPr marL="0" indent="0">
              <a:buNone/>
            </a:pPr>
            <a:endParaRPr lang="en-US" b="1" dirty="0"/>
          </a:p>
          <a:p>
            <a:r>
              <a:rPr lang="en-US" dirty="0"/>
              <a:t>Specifically, the </a:t>
            </a:r>
            <a:r>
              <a:rPr lang="en-US" b="1" dirty="0"/>
              <a:t>16S </a:t>
            </a:r>
            <a:r>
              <a:rPr lang="en-US" b="1" dirty="0" err="1"/>
              <a:t>rRNA</a:t>
            </a:r>
            <a:r>
              <a:rPr lang="en-US" b="1" dirty="0"/>
              <a:t> </a:t>
            </a:r>
            <a:r>
              <a:rPr lang="en-US" dirty="0"/>
              <a:t>component of the ribosome is highly </a:t>
            </a:r>
            <a:r>
              <a:rPr lang="en-US" b="1" dirty="0"/>
              <a:t>conserved</a:t>
            </a:r>
            <a:r>
              <a:rPr lang="en-US" dirty="0"/>
              <a:t> among bacteria/archaea, yet contains </a:t>
            </a:r>
            <a:r>
              <a:rPr lang="en-US" b="1" dirty="0"/>
              <a:t>hypervariable</a:t>
            </a:r>
            <a:r>
              <a:rPr lang="en-US" dirty="0"/>
              <a:t> regions</a:t>
            </a:r>
          </a:p>
        </p:txBody>
      </p:sp>
      <p:grpSp>
        <p:nvGrpSpPr>
          <p:cNvPr id="5" name="Group 4">
            <a:extLst>
              <a:ext uri="{FF2B5EF4-FFF2-40B4-BE49-F238E27FC236}">
                <a16:creationId xmlns:a16="http://schemas.microsoft.com/office/drawing/2014/main" id="{76C7A183-9724-774B-82CD-ABF6761215B4}"/>
              </a:ext>
            </a:extLst>
          </p:cNvPr>
          <p:cNvGrpSpPr/>
          <p:nvPr/>
        </p:nvGrpSpPr>
        <p:grpSpPr>
          <a:xfrm>
            <a:off x="5628953" y="4018684"/>
            <a:ext cx="2998692" cy="1626024"/>
            <a:chOff x="5628953" y="4197586"/>
            <a:chExt cx="2998692" cy="1626024"/>
          </a:xfrm>
        </p:grpSpPr>
        <p:grpSp>
          <p:nvGrpSpPr>
            <p:cNvPr id="34" name="Group 33">
              <a:extLst>
                <a:ext uri="{FF2B5EF4-FFF2-40B4-BE49-F238E27FC236}">
                  <a16:creationId xmlns:a16="http://schemas.microsoft.com/office/drawing/2014/main" id="{29839FBA-C969-224B-860E-6538D1FF43C5}"/>
                </a:ext>
              </a:extLst>
            </p:cNvPr>
            <p:cNvGrpSpPr/>
            <p:nvPr/>
          </p:nvGrpSpPr>
          <p:grpSpPr>
            <a:xfrm>
              <a:off x="7066277" y="4197586"/>
              <a:ext cx="1561368" cy="1490451"/>
              <a:chOff x="5843918" y="3950229"/>
              <a:chExt cx="2002909" cy="1911937"/>
            </a:xfrm>
          </p:grpSpPr>
          <p:grpSp>
            <p:nvGrpSpPr>
              <p:cNvPr id="28" name="Group 27">
                <a:extLst>
                  <a:ext uri="{FF2B5EF4-FFF2-40B4-BE49-F238E27FC236}">
                    <a16:creationId xmlns:a16="http://schemas.microsoft.com/office/drawing/2014/main" id="{AC53D495-354E-4D40-A334-4186B77B5F9C}"/>
                  </a:ext>
                </a:extLst>
              </p:cNvPr>
              <p:cNvGrpSpPr/>
              <p:nvPr/>
            </p:nvGrpSpPr>
            <p:grpSpPr>
              <a:xfrm>
                <a:off x="5843918" y="3950229"/>
                <a:ext cx="2002909" cy="1911937"/>
                <a:chOff x="4801928" y="3310894"/>
                <a:chExt cx="3219575" cy="3073343"/>
              </a:xfrm>
            </p:grpSpPr>
            <p:sp>
              <p:nvSpPr>
                <p:cNvPr id="27" name="Freeform 26">
                  <a:extLst>
                    <a:ext uri="{FF2B5EF4-FFF2-40B4-BE49-F238E27FC236}">
                      <a16:creationId xmlns:a16="http://schemas.microsoft.com/office/drawing/2014/main" id="{8B439E46-0440-1442-AEE0-3D156CA01751}"/>
                    </a:ext>
                  </a:extLst>
                </p:cNvPr>
                <p:cNvSpPr/>
                <p:nvPr/>
              </p:nvSpPr>
              <p:spPr>
                <a:xfrm>
                  <a:off x="4801928" y="5252034"/>
                  <a:ext cx="3219575" cy="1132203"/>
                </a:xfrm>
                <a:custGeom>
                  <a:avLst/>
                  <a:gdLst>
                    <a:gd name="connsiteX0" fmla="*/ 2634287 w 3110627"/>
                    <a:gd name="connsiteY0" fmla="*/ 137724 h 1132202"/>
                    <a:gd name="connsiteX1" fmla="*/ 2097839 w 3110627"/>
                    <a:gd name="connsiteY1" fmla="*/ 101148 h 1132202"/>
                    <a:gd name="connsiteX2" fmla="*/ 1646735 w 3110627"/>
                    <a:gd name="connsiteY2" fmla="*/ 52380 h 1132202"/>
                    <a:gd name="connsiteX3" fmla="*/ 1183439 w 3110627"/>
                    <a:gd name="connsiteY3" fmla="*/ 3612 h 1132202"/>
                    <a:gd name="connsiteX4" fmla="*/ 1012751 w 3110627"/>
                    <a:gd name="connsiteY4" fmla="*/ 3612 h 1132202"/>
                    <a:gd name="connsiteX5" fmla="*/ 854255 w 3110627"/>
                    <a:gd name="connsiteY5" fmla="*/ 3612 h 1132202"/>
                    <a:gd name="connsiteX6" fmla="*/ 817679 w 3110627"/>
                    <a:gd name="connsiteY6" fmla="*/ 76764 h 1132202"/>
                    <a:gd name="connsiteX7" fmla="*/ 878639 w 3110627"/>
                    <a:gd name="connsiteY7" fmla="*/ 223068 h 1132202"/>
                    <a:gd name="connsiteX8" fmla="*/ 586031 w 3110627"/>
                    <a:gd name="connsiteY8" fmla="*/ 174300 h 1132202"/>
                    <a:gd name="connsiteX9" fmla="*/ 342191 w 3110627"/>
                    <a:gd name="connsiteY9" fmla="*/ 223068 h 1132202"/>
                    <a:gd name="connsiteX10" fmla="*/ 110543 w 3110627"/>
                    <a:gd name="connsiteY10" fmla="*/ 357180 h 1132202"/>
                    <a:gd name="connsiteX11" fmla="*/ 815 w 3110627"/>
                    <a:gd name="connsiteY11" fmla="*/ 637596 h 1132202"/>
                    <a:gd name="connsiteX12" fmla="*/ 73967 w 3110627"/>
                    <a:gd name="connsiteY12" fmla="*/ 954588 h 1132202"/>
                    <a:gd name="connsiteX13" fmla="*/ 305615 w 3110627"/>
                    <a:gd name="connsiteY13" fmla="*/ 1088700 h 1132202"/>
                    <a:gd name="connsiteX14" fmla="*/ 610415 w 3110627"/>
                    <a:gd name="connsiteY14" fmla="*/ 1076508 h 1132202"/>
                    <a:gd name="connsiteX15" fmla="*/ 1012751 w 3110627"/>
                    <a:gd name="connsiteY15" fmla="*/ 954588 h 1132202"/>
                    <a:gd name="connsiteX16" fmla="*/ 1280975 w 3110627"/>
                    <a:gd name="connsiteY16" fmla="*/ 820476 h 1132202"/>
                    <a:gd name="connsiteX17" fmla="*/ 1573583 w 3110627"/>
                    <a:gd name="connsiteY17" fmla="*/ 893628 h 1132202"/>
                    <a:gd name="connsiteX18" fmla="*/ 1939343 w 3110627"/>
                    <a:gd name="connsiteY18" fmla="*/ 978972 h 1132202"/>
                    <a:gd name="connsiteX19" fmla="*/ 2244143 w 3110627"/>
                    <a:gd name="connsiteY19" fmla="*/ 1113084 h 1132202"/>
                    <a:gd name="connsiteX20" fmla="*/ 2634287 w 3110627"/>
                    <a:gd name="connsiteY20" fmla="*/ 1113084 h 1132202"/>
                    <a:gd name="connsiteX21" fmla="*/ 2987855 w 3110627"/>
                    <a:gd name="connsiteY21" fmla="*/ 942396 h 1132202"/>
                    <a:gd name="connsiteX22" fmla="*/ 3109775 w 3110627"/>
                    <a:gd name="connsiteY22" fmla="*/ 601020 h 1132202"/>
                    <a:gd name="connsiteX23" fmla="*/ 3024431 w 3110627"/>
                    <a:gd name="connsiteY23" fmla="*/ 357180 h 1132202"/>
                    <a:gd name="connsiteX24" fmla="*/ 2719631 w 3110627"/>
                    <a:gd name="connsiteY24" fmla="*/ 174300 h 1132202"/>
                    <a:gd name="connsiteX25" fmla="*/ 2634287 w 3110627"/>
                    <a:gd name="connsiteY25" fmla="*/ 137724 h 11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10627" h="1132202">
                      <a:moveTo>
                        <a:pt x="2634287" y="137724"/>
                      </a:moveTo>
                      <a:cubicBezTo>
                        <a:pt x="2530655" y="125532"/>
                        <a:pt x="2262431" y="115372"/>
                        <a:pt x="2097839" y="101148"/>
                      </a:cubicBezTo>
                      <a:cubicBezTo>
                        <a:pt x="1933247" y="86924"/>
                        <a:pt x="1646735" y="52380"/>
                        <a:pt x="1646735" y="52380"/>
                      </a:cubicBezTo>
                      <a:lnTo>
                        <a:pt x="1183439" y="3612"/>
                      </a:lnTo>
                      <a:cubicBezTo>
                        <a:pt x="1077775" y="-4516"/>
                        <a:pt x="1012751" y="3612"/>
                        <a:pt x="1012751" y="3612"/>
                      </a:cubicBezTo>
                      <a:lnTo>
                        <a:pt x="854255" y="3612"/>
                      </a:lnTo>
                      <a:cubicBezTo>
                        <a:pt x="821743" y="15804"/>
                        <a:pt x="813615" y="40188"/>
                        <a:pt x="817679" y="76764"/>
                      </a:cubicBezTo>
                      <a:cubicBezTo>
                        <a:pt x="821743" y="113340"/>
                        <a:pt x="917247" y="206812"/>
                        <a:pt x="878639" y="223068"/>
                      </a:cubicBezTo>
                      <a:cubicBezTo>
                        <a:pt x="840031" y="239324"/>
                        <a:pt x="675439" y="174300"/>
                        <a:pt x="586031" y="174300"/>
                      </a:cubicBezTo>
                      <a:cubicBezTo>
                        <a:pt x="496623" y="174300"/>
                        <a:pt x="421439" y="192588"/>
                        <a:pt x="342191" y="223068"/>
                      </a:cubicBezTo>
                      <a:cubicBezTo>
                        <a:pt x="262943" y="253548"/>
                        <a:pt x="167439" y="288092"/>
                        <a:pt x="110543" y="357180"/>
                      </a:cubicBezTo>
                      <a:cubicBezTo>
                        <a:pt x="53647" y="426268"/>
                        <a:pt x="6911" y="538028"/>
                        <a:pt x="815" y="637596"/>
                      </a:cubicBezTo>
                      <a:cubicBezTo>
                        <a:pt x="-5281" y="737164"/>
                        <a:pt x="23167" y="879404"/>
                        <a:pt x="73967" y="954588"/>
                      </a:cubicBezTo>
                      <a:cubicBezTo>
                        <a:pt x="124767" y="1029772"/>
                        <a:pt x="216207" y="1068380"/>
                        <a:pt x="305615" y="1088700"/>
                      </a:cubicBezTo>
                      <a:cubicBezTo>
                        <a:pt x="395023" y="1109020"/>
                        <a:pt x="492559" y="1098860"/>
                        <a:pt x="610415" y="1076508"/>
                      </a:cubicBezTo>
                      <a:cubicBezTo>
                        <a:pt x="728271" y="1054156"/>
                        <a:pt x="900991" y="997260"/>
                        <a:pt x="1012751" y="954588"/>
                      </a:cubicBezTo>
                      <a:cubicBezTo>
                        <a:pt x="1124511" y="911916"/>
                        <a:pt x="1187503" y="830636"/>
                        <a:pt x="1280975" y="820476"/>
                      </a:cubicBezTo>
                      <a:cubicBezTo>
                        <a:pt x="1374447" y="810316"/>
                        <a:pt x="1573583" y="893628"/>
                        <a:pt x="1573583" y="893628"/>
                      </a:cubicBezTo>
                      <a:cubicBezTo>
                        <a:pt x="1683311" y="920044"/>
                        <a:pt x="1827583" y="942396"/>
                        <a:pt x="1939343" y="978972"/>
                      </a:cubicBezTo>
                      <a:cubicBezTo>
                        <a:pt x="2051103" y="1015548"/>
                        <a:pt x="2128319" y="1090732"/>
                        <a:pt x="2244143" y="1113084"/>
                      </a:cubicBezTo>
                      <a:cubicBezTo>
                        <a:pt x="2359967" y="1135436"/>
                        <a:pt x="2510335" y="1141532"/>
                        <a:pt x="2634287" y="1113084"/>
                      </a:cubicBezTo>
                      <a:cubicBezTo>
                        <a:pt x="2758239" y="1084636"/>
                        <a:pt x="2908607" y="1027740"/>
                        <a:pt x="2987855" y="942396"/>
                      </a:cubicBezTo>
                      <a:cubicBezTo>
                        <a:pt x="3067103" y="857052"/>
                        <a:pt x="3103679" y="698556"/>
                        <a:pt x="3109775" y="601020"/>
                      </a:cubicBezTo>
                      <a:cubicBezTo>
                        <a:pt x="3115871" y="503484"/>
                        <a:pt x="3089455" y="428300"/>
                        <a:pt x="3024431" y="357180"/>
                      </a:cubicBezTo>
                      <a:cubicBezTo>
                        <a:pt x="2959407" y="286060"/>
                        <a:pt x="2788719" y="210876"/>
                        <a:pt x="2719631" y="174300"/>
                      </a:cubicBezTo>
                      <a:cubicBezTo>
                        <a:pt x="2650543" y="137724"/>
                        <a:pt x="2737919" y="149916"/>
                        <a:pt x="2634287" y="137724"/>
                      </a:cubicBezTo>
                      <a:close/>
                    </a:path>
                  </a:pathLst>
                </a:cu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 name="Freeform 25">
                  <a:extLst>
                    <a:ext uri="{FF2B5EF4-FFF2-40B4-BE49-F238E27FC236}">
                      <a16:creationId xmlns:a16="http://schemas.microsoft.com/office/drawing/2014/main" id="{A658E254-6BEC-2340-A409-661F15FF7888}"/>
                    </a:ext>
                  </a:extLst>
                </p:cNvPr>
                <p:cNvSpPr/>
                <p:nvPr/>
              </p:nvSpPr>
              <p:spPr>
                <a:xfrm>
                  <a:off x="4801928" y="3310894"/>
                  <a:ext cx="3180366" cy="2182368"/>
                </a:xfrm>
                <a:custGeom>
                  <a:avLst/>
                  <a:gdLst>
                    <a:gd name="connsiteX0" fmla="*/ 22176 w 3180366"/>
                    <a:gd name="connsiteY0" fmla="*/ 1560576 h 2182368"/>
                    <a:gd name="connsiteX1" fmla="*/ 229440 w 3180366"/>
                    <a:gd name="connsiteY1" fmla="*/ 1011936 h 2182368"/>
                    <a:gd name="connsiteX2" fmla="*/ 583008 w 3180366"/>
                    <a:gd name="connsiteY2" fmla="*/ 560832 h 2182368"/>
                    <a:gd name="connsiteX3" fmla="*/ 997536 w 3180366"/>
                    <a:gd name="connsiteY3" fmla="*/ 256032 h 2182368"/>
                    <a:gd name="connsiteX4" fmla="*/ 1460832 w 3180366"/>
                    <a:gd name="connsiteY4" fmla="*/ 73152 h 2182368"/>
                    <a:gd name="connsiteX5" fmla="*/ 1887552 w 3180366"/>
                    <a:gd name="connsiteY5" fmla="*/ 0 h 2182368"/>
                    <a:gd name="connsiteX6" fmla="*/ 2387424 w 3180366"/>
                    <a:gd name="connsiteY6" fmla="*/ 73152 h 2182368"/>
                    <a:gd name="connsiteX7" fmla="*/ 2789760 w 3180366"/>
                    <a:gd name="connsiteY7" fmla="*/ 329184 h 2182368"/>
                    <a:gd name="connsiteX8" fmla="*/ 3057984 w 3180366"/>
                    <a:gd name="connsiteY8" fmla="*/ 768096 h 2182368"/>
                    <a:gd name="connsiteX9" fmla="*/ 3155520 w 3180366"/>
                    <a:gd name="connsiteY9" fmla="*/ 1170432 h 2182368"/>
                    <a:gd name="connsiteX10" fmla="*/ 3167712 w 3180366"/>
                    <a:gd name="connsiteY10" fmla="*/ 1633728 h 2182368"/>
                    <a:gd name="connsiteX11" fmla="*/ 2997024 w 3180366"/>
                    <a:gd name="connsiteY11" fmla="*/ 1987296 h 2182368"/>
                    <a:gd name="connsiteX12" fmla="*/ 2619072 w 3180366"/>
                    <a:gd name="connsiteY12" fmla="*/ 2011680 h 2182368"/>
                    <a:gd name="connsiteX13" fmla="*/ 2533728 w 3180366"/>
                    <a:gd name="connsiteY13" fmla="*/ 1987296 h 2182368"/>
                    <a:gd name="connsiteX14" fmla="*/ 2375232 w 3180366"/>
                    <a:gd name="connsiteY14" fmla="*/ 2097024 h 2182368"/>
                    <a:gd name="connsiteX15" fmla="*/ 1899744 w 3180366"/>
                    <a:gd name="connsiteY15" fmla="*/ 2133600 h 2182368"/>
                    <a:gd name="connsiteX16" fmla="*/ 1485216 w 3180366"/>
                    <a:gd name="connsiteY16" fmla="*/ 1975104 h 2182368"/>
                    <a:gd name="connsiteX17" fmla="*/ 1229184 w 3180366"/>
                    <a:gd name="connsiteY17" fmla="*/ 1865376 h 2182368"/>
                    <a:gd name="connsiteX18" fmla="*/ 912192 w 3180366"/>
                    <a:gd name="connsiteY18" fmla="*/ 1853184 h 2182368"/>
                    <a:gd name="connsiteX19" fmla="*/ 668352 w 3180366"/>
                    <a:gd name="connsiteY19" fmla="*/ 2072640 h 2182368"/>
                    <a:gd name="connsiteX20" fmla="*/ 314784 w 3180366"/>
                    <a:gd name="connsiteY20" fmla="*/ 2182368 h 2182368"/>
                    <a:gd name="connsiteX21" fmla="*/ 58752 w 3180366"/>
                    <a:gd name="connsiteY21" fmla="*/ 2072640 h 2182368"/>
                    <a:gd name="connsiteX22" fmla="*/ 9984 w 3180366"/>
                    <a:gd name="connsiteY22" fmla="*/ 1828800 h 2182368"/>
                    <a:gd name="connsiteX23" fmla="*/ 22176 w 3180366"/>
                    <a:gd name="connsiteY23" fmla="*/ 1560576 h 218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0366" h="2182368">
                      <a:moveTo>
                        <a:pt x="22176" y="1560576"/>
                      </a:moveTo>
                      <a:cubicBezTo>
                        <a:pt x="58752" y="1424432"/>
                        <a:pt x="135968" y="1178560"/>
                        <a:pt x="229440" y="1011936"/>
                      </a:cubicBezTo>
                      <a:cubicBezTo>
                        <a:pt x="322912" y="845312"/>
                        <a:pt x="454992" y="686816"/>
                        <a:pt x="583008" y="560832"/>
                      </a:cubicBezTo>
                      <a:cubicBezTo>
                        <a:pt x="711024" y="434848"/>
                        <a:pt x="851232" y="337312"/>
                        <a:pt x="997536" y="256032"/>
                      </a:cubicBezTo>
                      <a:cubicBezTo>
                        <a:pt x="1143840" y="174752"/>
                        <a:pt x="1312496" y="115824"/>
                        <a:pt x="1460832" y="73152"/>
                      </a:cubicBezTo>
                      <a:cubicBezTo>
                        <a:pt x="1609168" y="30480"/>
                        <a:pt x="1733120" y="0"/>
                        <a:pt x="1887552" y="0"/>
                      </a:cubicBezTo>
                      <a:cubicBezTo>
                        <a:pt x="2041984" y="0"/>
                        <a:pt x="2237056" y="18288"/>
                        <a:pt x="2387424" y="73152"/>
                      </a:cubicBezTo>
                      <a:cubicBezTo>
                        <a:pt x="2537792" y="128016"/>
                        <a:pt x="2678000" y="213360"/>
                        <a:pt x="2789760" y="329184"/>
                      </a:cubicBezTo>
                      <a:cubicBezTo>
                        <a:pt x="2901520" y="445008"/>
                        <a:pt x="2997024" y="627888"/>
                        <a:pt x="3057984" y="768096"/>
                      </a:cubicBezTo>
                      <a:cubicBezTo>
                        <a:pt x="3118944" y="908304"/>
                        <a:pt x="3137232" y="1026160"/>
                        <a:pt x="3155520" y="1170432"/>
                      </a:cubicBezTo>
                      <a:cubicBezTo>
                        <a:pt x="3173808" y="1314704"/>
                        <a:pt x="3194128" y="1497584"/>
                        <a:pt x="3167712" y="1633728"/>
                      </a:cubicBezTo>
                      <a:cubicBezTo>
                        <a:pt x="3141296" y="1769872"/>
                        <a:pt x="3088464" y="1924304"/>
                        <a:pt x="2997024" y="1987296"/>
                      </a:cubicBezTo>
                      <a:cubicBezTo>
                        <a:pt x="2905584" y="2050288"/>
                        <a:pt x="2619072" y="2011680"/>
                        <a:pt x="2619072" y="2011680"/>
                      </a:cubicBezTo>
                      <a:cubicBezTo>
                        <a:pt x="2541856" y="2011680"/>
                        <a:pt x="2574368" y="1973072"/>
                        <a:pt x="2533728" y="1987296"/>
                      </a:cubicBezTo>
                      <a:cubicBezTo>
                        <a:pt x="2493088" y="2001520"/>
                        <a:pt x="2480896" y="2072640"/>
                        <a:pt x="2375232" y="2097024"/>
                      </a:cubicBezTo>
                      <a:cubicBezTo>
                        <a:pt x="2269568" y="2121408"/>
                        <a:pt x="2048080" y="2153920"/>
                        <a:pt x="1899744" y="2133600"/>
                      </a:cubicBezTo>
                      <a:cubicBezTo>
                        <a:pt x="1751408" y="2113280"/>
                        <a:pt x="1596976" y="2019808"/>
                        <a:pt x="1485216" y="1975104"/>
                      </a:cubicBezTo>
                      <a:cubicBezTo>
                        <a:pt x="1373456" y="1930400"/>
                        <a:pt x="1324688" y="1885696"/>
                        <a:pt x="1229184" y="1865376"/>
                      </a:cubicBezTo>
                      <a:cubicBezTo>
                        <a:pt x="1133680" y="1845056"/>
                        <a:pt x="1005664" y="1818640"/>
                        <a:pt x="912192" y="1853184"/>
                      </a:cubicBezTo>
                      <a:cubicBezTo>
                        <a:pt x="818720" y="1887728"/>
                        <a:pt x="767920" y="2017776"/>
                        <a:pt x="668352" y="2072640"/>
                      </a:cubicBezTo>
                      <a:cubicBezTo>
                        <a:pt x="568784" y="2127504"/>
                        <a:pt x="416384" y="2182368"/>
                        <a:pt x="314784" y="2182368"/>
                      </a:cubicBezTo>
                      <a:cubicBezTo>
                        <a:pt x="213184" y="2182368"/>
                        <a:pt x="109552" y="2131568"/>
                        <a:pt x="58752" y="2072640"/>
                      </a:cubicBezTo>
                      <a:cubicBezTo>
                        <a:pt x="7952" y="2013712"/>
                        <a:pt x="16080" y="1916176"/>
                        <a:pt x="9984" y="1828800"/>
                      </a:cubicBezTo>
                      <a:cubicBezTo>
                        <a:pt x="3888" y="1741424"/>
                        <a:pt x="-14400" y="1696720"/>
                        <a:pt x="22176" y="1560576"/>
                      </a:cubicBezTo>
                      <a:close/>
                    </a:path>
                  </a:pathLst>
                </a:cu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0" name="Freeform 29">
                <a:extLst>
                  <a:ext uri="{FF2B5EF4-FFF2-40B4-BE49-F238E27FC236}">
                    <a16:creationId xmlns:a16="http://schemas.microsoft.com/office/drawing/2014/main" id="{220D85A7-3EBC-DC4E-8CA3-7FBAA2B24B46}"/>
                  </a:ext>
                </a:extLst>
              </p:cNvPr>
              <p:cNvSpPr/>
              <p:nvPr/>
            </p:nvSpPr>
            <p:spPr>
              <a:xfrm>
                <a:off x="6189692" y="4448013"/>
                <a:ext cx="1129925" cy="662841"/>
              </a:xfrm>
              <a:custGeom>
                <a:avLst/>
                <a:gdLst>
                  <a:gd name="connsiteX0" fmla="*/ 327345 w 931779"/>
                  <a:gd name="connsiteY0" fmla="*/ 542441 h 546604"/>
                  <a:gd name="connsiteX1" fmla="*/ 110369 w 931779"/>
                  <a:gd name="connsiteY1" fmla="*/ 534692 h 546604"/>
                  <a:gd name="connsiteX2" fmla="*/ 9630 w 931779"/>
                  <a:gd name="connsiteY2" fmla="*/ 441702 h 546604"/>
                  <a:gd name="connsiteX3" fmla="*/ 25128 w 931779"/>
                  <a:gd name="connsiteY3" fmla="*/ 302217 h 546604"/>
                  <a:gd name="connsiteX4" fmla="*/ 195610 w 931779"/>
                  <a:gd name="connsiteY4" fmla="*/ 193729 h 546604"/>
                  <a:gd name="connsiteX5" fmla="*/ 490077 w 931779"/>
                  <a:gd name="connsiteY5" fmla="*/ 209228 h 546604"/>
                  <a:gd name="connsiteX6" fmla="*/ 931779 w 931779"/>
                  <a:gd name="connsiteY6" fmla="*/ 0 h 54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779" h="546604">
                    <a:moveTo>
                      <a:pt x="327345" y="542441"/>
                    </a:moveTo>
                    <a:cubicBezTo>
                      <a:pt x="245333" y="546961"/>
                      <a:pt x="163321" y="551482"/>
                      <a:pt x="110369" y="534692"/>
                    </a:cubicBezTo>
                    <a:cubicBezTo>
                      <a:pt x="57417" y="517902"/>
                      <a:pt x="23837" y="480448"/>
                      <a:pt x="9630" y="441702"/>
                    </a:cubicBezTo>
                    <a:cubicBezTo>
                      <a:pt x="-4577" y="402956"/>
                      <a:pt x="-5869" y="343546"/>
                      <a:pt x="25128" y="302217"/>
                    </a:cubicBezTo>
                    <a:cubicBezTo>
                      <a:pt x="56125" y="260888"/>
                      <a:pt x="118119" y="209227"/>
                      <a:pt x="195610" y="193729"/>
                    </a:cubicBezTo>
                    <a:cubicBezTo>
                      <a:pt x="273101" y="178231"/>
                      <a:pt x="367382" y="241516"/>
                      <a:pt x="490077" y="209228"/>
                    </a:cubicBezTo>
                    <a:cubicBezTo>
                      <a:pt x="612772" y="176940"/>
                      <a:pt x="772275" y="88470"/>
                      <a:pt x="931779" y="0"/>
                    </a:cubicBezTo>
                  </a:path>
                </a:pathLst>
              </a:custGeom>
              <a:ln w="22225" cap="rnd">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31">
                <a:extLst>
                  <a:ext uri="{FF2B5EF4-FFF2-40B4-BE49-F238E27FC236}">
                    <a16:creationId xmlns:a16="http://schemas.microsoft.com/office/drawing/2014/main" id="{BB5C8851-B6F3-0C43-B9BA-15489F9A9FD3}"/>
                  </a:ext>
                </a:extLst>
              </p:cNvPr>
              <p:cNvSpPr/>
              <p:nvPr/>
            </p:nvSpPr>
            <p:spPr>
              <a:xfrm>
                <a:off x="6343394" y="5656714"/>
                <a:ext cx="389542" cy="47009"/>
              </a:xfrm>
              <a:custGeom>
                <a:avLst/>
                <a:gdLst>
                  <a:gd name="connsiteX0" fmla="*/ 389542 w 389542"/>
                  <a:gd name="connsiteY0" fmla="*/ 22406 h 47009"/>
                  <a:gd name="connsiteX1" fmla="*/ 270629 w 389542"/>
                  <a:gd name="connsiteY1" fmla="*/ 1904 h 47009"/>
                  <a:gd name="connsiteX2" fmla="*/ 102511 w 389542"/>
                  <a:gd name="connsiteY2" fmla="*/ 6004 h 47009"/>
                  <a:gd name="connsiteX3" fmla="*/ 0 w 389542"/>
                  <a:gd name="connsiteY3" fmla="*/ 47009 h 47009"/>
                </a:gdLst>
                <a:ahLst/>
                <a:cxnLst>
                  <a:cxn ang="0">
                    <a:pos x="connsiteX0" y="connsiteY0"/>
                  </a:cxn>
                  <a:cxn ang="0">
                    <a:pos x="connsiteX1" y="connsiteY1"/>
                  </a:cxn>
                  <a:cxn ang="0">
                    <a:pos x="connsiteX2" y="connsiteY2"/>
                  </a:cxn>
                  <a:cxn ang="0">
                    <a:pos x="connsiteX3" y="connsiteY3"/>
                  </a:cxn>
                </a:cxnLst>
                <a:rect l="l" t="t" r="r" b="b"/>
                <a:pathLst>
                  <a:path w="389542" h="47009">
                    <a:moveTo>
                      <a:pt x="389542" y="22406"/>
                    </a:moveTo>
                    <a:cubicBezTo>
                      <a:pt x="354005" y="13522"/>
                      <a:pt x="318468" y="4638"/>
                      <a:pt x="270629" y="1904"/>
                    </a:cubicBezTo>
                    <a:cubicBezTo>
                      <a:pt x="222790" y="-830"/>
                      <a:pt x="147616" y="-1513"/>
                      <a:pt x="102511" y="6004"/>
                    </a:cubicBezTo>
                    <a:cubicBezTo>
                      <a:pt x="57406" y="13521"/>
                      <a:pt x="28703" y="30265"/>
                      <a:pt x="0" y="47009"/>
                    </a:cubicBezTo>
                  </a:path>
                </a:pathLst>
              </a:custGeom>
              <a:noFill/>
              <a:ln w="22225" cap="rnd">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C74F014F-D044-E04F-BF5E-327B78AF7950}"/>
                  </a:ext>
                </a:extLst>
              </p:cNvPr>
              <p:cNvSpPr/>
              <p:nvPr/>
            </p:nvSpPr>
            <p:spPr>
              <a:xfrm>
                <a:off x="6347494" y="5269077"/>
                <a:ext cx="479568" cy="45719"/>
              </a:xfrm>
              <a:custGeom>
                <a:avLst/>
                <a:gdLst>
                  <a:gd name="connsiteX0" fmla="*/ 0 w 410045"/>
                  <a:gd name="connsiteY0" fmla="*/ 0 h 32039"/>
                  <a:gd name="connsiteX1" fmla="*/ 65607 w 410045"/>
                  <a:gd name="connsiteY1" fmla="*/ 28703 h 32039"/>
                  <a:gd name="connsiteX2" fmla="*/ 200922 w 410045"/>
                  <a:gd name="connsiteY2" fmla="*/ 28703 h 32039"/>
                  <a:gd name="connsiteX3" fmla="*/ 319835 w 410045"/>
                  <a:gd name="connsiteY3" fmla="*/ 4100 h 32039"/>
                  <a:gd name="connsiteX4" fmla="*/ 410045 w 410045"/>
                  <a:gd name="connsiteY4" fmla="*/ 12301 h 3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045" h="32039">
                    <a:moveTo>
                      <a:pt x="0" y="0"/>
                    </a:moveTo>
                    <a:cubicBezTo>
                      <a:pt x="16060" y="11959"/>
                      <a:pt x="32120" y="23919"/>
                      <a:pt x="65607" y="28703"/>
                    </a:cubicBezTo>
                    <a:cubicBezTo>
                      <a:pt x="99094" y="33487"/>
                      <a:pt x="158551" y="32804"/>
                      <a:pt x="200922" y="28703"/>
                    </a:cubicBezTo>
                    <a:cubicBezTo>
                      <a:pt x="243293" y="24602"/>
                      <a:pt x="284981" y="6834"/>
                      <a:pt x="319835" y="4100"/>
                    </a:cubicBezTo>
                    <a:cubicBezTo>
                      <a:pt x="354689" y="1366"/>
                      <a:pt x="382367" y="6833"/>
                      <a:pt x="410045" y="12301"/>
                    </a:cubicBezTo>
                  </a:path>
                </a:pathLst>
              </a:custGeom>
              <a:noFill/>
              <a:ln w="22225" cap="rnd">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79F7CD0F-178F-574C-AC4F-C3CA56A02633}"/>
                </a:ext>
              </a:extLst>
            </p:cNvPr>
            <p:cNvSpPr txBox="1"/>
            <p:nvPr/>
          </p:nvSpPr>
          <p:spPr>
            <a:xfrm>
              <a:off x="7915615" y="4647097"/>
              <a:ext cx="681597" cy="461665"/>
            </a:xfrm>
            <a:prstGeom prst="rect">
              <a:avLst/>
            </a:prstGeom>
            <a:noFill/>
          </p:spPr>
          <p:txBody>
            <a:bodyPr wrap="none" rtlCol="0">
              <a:spAutoFit/>
            </a:bodyPr>
            <a:lstStyle/>
            <a:p>
              <a:r>
                <a:rPr lang="en-US" sz="2400" dirty="0">
                  <a:solidFill>
                    <a:schemeClr val="bg1"/>
                  </a:solidFill>
                </a:rPr>
                <a:t>50s</a:t>
              </a:r>
            </a:p>
          </p:txBody>
        </p:sp>
        <p:sp>
          <p:nvSpPr>
            <p:cNvPr id="36" name="TextBox 35">
              <a:extLst>
                <a:ext uri="{FF2B5EF4-FFF2-40B4-BE49-F238E27FC236}">
                  <a16:creationId xmlns:a16="http://schemas.microsoft.com/office/drawing/2014/main" id="{D5858846-23B4-3347-89C4-2EB7BE7FB9DA}"/>
                </a:ext>
              </a:extLst>
            </p:cNvPr>
            <p:cNvSpPr txBox="1"/>
            <p:nvPr/>
          </p:nvSpPr>
          <p:spPr>
            <a:xfrm>
              <a:off x="7908858" y="5205816"/>
              <a:ext cx="681597" cy="461665"/>
            </a:xfrm>
            <a:prstGeom prst="rect">
              <a:avLst/>
            </a:prstGeom>
            <a:noFill/>
          </p:spPr>
          <p:txBody>
            <a:bodyPr wrap="none" rtlCol="0">
              <a:spAutoFit/>
            </a:bodyPr>
            <a:lstStyle/>
            <a:p>
              <a:r>
                <a:rPr lang="en-US" sz="2400" dirty="0">
                  <a:solidFill>
                    <a:schemeClr val="bg1"/>
                  </a:solidFill>
                </a:rPr>
                <a:t>30s</a:t>
              </a:r>
            </a:p>
          </p:txBody>
        </p:sp>
        <p:sp>
          <p:nvSpPr>
            <p:cNvPr id="37" name="TextBox 36">
              <a:extLst>
                <a:ext uri="{FF2B5EF4-FFF2-40B4-BE49-F238E27FC236}">
                  <a16:creationId xmlns:a16="http://schemas.microsoft.com/office/drawing/2014/main" id="{205BDB66-2C80-894E-98E5-C09EB1DAAF74}"/>
                </a:ext>
              </a:extLst>
            </p:cNvPr>
            <p:cNvSpPr txBox="1"/>
            <p:nvPr/>
          </p:nvSpPr>
          <p:spPr>
            <a:xfrm>
              <a:off x="5628953" y="4211721"/>
              <a:ext cx="1326004" cy="923330"/>
            </a:xfrm>
            <a:prstGeom prst="rect">
              <a:avLst/>
            </a:prstGeom>
            <a:noFill/>
          </p:spPr>
          <p:txBody>
            <a:bodyPr wrap="none" rtlCol="0">
              <a:spAutoFit/>
            </a:bodyPr>
            <a:lstStyle/>
            <a:p>
              <a:r>
                <a:rPr lang="en-US" dirty="0">
                  <a:solidFill>
                    <a:schemeClr val="bg2">
                      <a:lumMod val="75000"/>
                    </a:schemeClr>
                  </a:solidFill>
                </a:rPr>
                <a:t>23S </a:t>
              </a:r>
              <a:r>
                <a:rPr lang="en-US" dirty="0" err="1">
                  <a:solidFill>
                    <a:schemeClr val="bg2">
                      <a:lumMod val="75000"/>
                    </a:schemeClr>
                  </a:solidFill>
                </a:rPr>
                <a:t>rRNA</a:t>
              </a:r>
              <a:endParaRPr lang="en-US" dirty="0">
                <a:solidFill>
                  <a:schemeClr val="bg2">
                    <a:lumMod val="75000"/>
                  </a:schemeClr>
                </a:solidFill>
              </a:endParaRPr>
            </a:p>
            <a:p>
              <a:r>
                <a:rPr lang="en-US" dirty="0">
                  <a:solidFill>
                    <a:schemeClr val="bg2">
                      <a:lumMod val="75000"/>
                    </a:schemeClr>
                  </a:solidFill>
                </a:rPr>
                <a:t>5S </a:t>
              </a:r>
              <a:r>
                <a:rPr lang="en-US" dirty="0" err="1">
                  <a:solidFill>
                    <a:schemeClr val="bg2">
                      <a:lumMod val="75000"/>
                    </a:schemeClr>
                  </a:solidFill>
                </a:rPr>
                <a:t>rRNA</a:t>
              </a:r>
              <a:endParaRPr lang="en-US" dirty="0">
                <a:solidFill>
                  <a:schemeClr val="bg2">
                    <a:lumMod val="75000"/>
                  </a:schemeClr>
                </a:solidFill>
              </a:endParaRPr>
            </a:p>
            <a:p>
              <a:r>
                <a:rPr lang="en-US" dirty="0">
                  <a:solidFill>
                    <a:schemeClr val="bg2">
                      <a:lumMod val="75000"/>
                    </a:schemeClr>
                  </a:solidFill>
                </a:rPr>
                <a:t>31 proteins</a:t>
              </a:r>
            </a:p>
          </p:txBody>
        </p:sp>
        <p:sp>
          <p:nvSpPr>
            <p:cNvPr id="38" name="TextBox 37">
              <a:extLst>
                <a:ext uri="{FF2B5EF4-FFF2-40B4-BE49-F238E27FC236}">
                  <a16:creationId xmlns:a16="http://schemas.microsoft.com/office/drawing/2014/main" id="{0AD015F9-C9B9-684E-B8DF-CA1FBB7D4FFD}"/>
                </a:ext>
              </a:extLst>
            </p:cNvPr>
            <p:cNvSpPr txBox="1"/>
            <p:nvPr/>
          </p:nvSpPr>
          <p:spPr>
            <a:xfrm>
              <a:off x="5628953" y="5177279"/>
              <a:ext cx="1326004" cy="646331"/>
            </a:xfrm>
            <a:prstGeom prst="rect">
              <a:avLst/>
            </a:prstGeom>
            <a:noFill/>
          </p:spPr>
          <p:txBody>
            <a:bodyPr wrap="none" rtlCol="0">
              <a:spAutoFit/>
            </a:bodyPr>
            <a:lstStyle/>
            <a:p>
              <a:r>
                <a:rPr lang="en-US" b="1" dirty="0">
                  <a:solidFill>
                    <a:schemeClr val="bg2">
                      <a:lumMod val="75000"/>
                    </a:schemeClr>
                  </a:solidFill>
                </a:rPr>
                <a:t>16S </a:t>
              </a:r>
              <a:r>
                <a:rPr lang="en-US" b="1" dirty="0" err="1">
                  <a:solidFill>
                    <a:schemeClr val="bg2">
                      <a:lumMod val="75000"/>
                    </a:schemeClr>
                  </a:solidFill>
                </a:rPr>
                <a:t>rRNA</a:t>
              </a:r>
              <a:endParaRPr lang="en-US" b="1" dirty="0">
                <a:solidFill>
                  <a:schemeClr val="bg2">
                    <a:lumMod val="75000"/>
                  </a:schemeClr>
                </a:solidFill>
              </a:endParaRPr>
            </a:p>
            <a:p>
              <a:r>
                <a:rPr lang="en-US" dirty="0">
                  <a:solidFill>
                    <a:schemeClr val="bg2">
                      <a:lumMod val="75000"/>
                    </a:schemeClr>
                  </a:solidFill>
                </a:rPr>
                <a:t>21 proteins</a:t>
              </a:r>
            </a:p>
          </p:txBody>
        </p:sp>
        <p:cxnSp>
          <p:nvCxnSpPr>
            <p:cNvPr id="40" name="Straight Connector 39">
              <a:extLst>
                <a:ext uri="{FF2B5EF4-FFF2-40B4-BE49-F238E27FC236}">
                  <a16:creationId xmlns:a16="http://schemas.microsoft.com/office/drawing/2014/main" id="{296535E9-6E0B-6E4F-8D52-3A1B3673E484}"/>
                </a:ext>
              </a:extLst>
            </p:cNvPr>
            <p:cNvCxnSpPr>
              <a:cxnSpLocks/>
            </p:cNvCxnSpPr>
            <p:nvPr/>
          </p:nvCxnSpPr>
          <p:spPr>
            <a:xfrm flipH="1">
              <a:off x="5657408" y="5169760"/>
              <a:ext cx="1137311"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921FB238-9BB6-AF4B-8F59-86C70022E1C4}"/>
              </a:ext>
            </a:extLst>
          </p:cNvPr>
          <p:cNvSpPr txBox="1"/>
          <p:nvPr/>
        </p:nvSpPr>
        <p:spPr>
          <a:xfrm>
            <a:off x="7280139" y="5517264"/>
            <a:ext cx="1133644" cy="369332"/>
          </a:xfrm>
          <a:prstGeom prst="rect">
            <a:avLst/>
          </a:prstGeom>
          <a:noFill/>
        </p:spPr>
        <p:txBody>
          <a:bodyPr wrap="none" rtlCol="0">
            <a:spAutoFit/>
          </a:bodyPr>
          <a:lstStyle/>
          <a:p>
            <a:r>
              <a:rPr lang="en-US" dirty="0"/>
              <a:t>ribosome</a:t>
            </a:r>
          </a:p>
        </p:txBody>
      </p:sp>
      <p:sp>
        <p:nvSpPr>
          <p:cNvPr id="21" name="Slide Number Placeholder 5">
            <a:extLst>
              <a:ext uri="{FF2B5EF4-FFF2-40B4-BE49-F238E27FC236}">
                <a16:creationId xmlns:a16="http://schemas.microsoft.com/office/drawing/2014/main" id="{40C0A265-4F1C-024C-86A0-A1133DE15C51}"/>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10</a:t>
            </a:fld>
            <a:endParaRPr lang="en-US" dirty="0"/>
          </a:p>
        </p:txBody>
      </p:sp>
    </p:spTree>
    <p:extLst>
      <p:ext uri="{BB962C8B-B14F-4D97-AF65-F5344CB8AC3E}">
        <p14:creationId xmlns:p14="http://schemas.microsoft.com/office/powerpoint/2010/main" val="151357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Hypervariable 16S regions can be used for species identification</a:t>
            </a:r>
          </a:p>
        </p:txBody>
      </p:sp>
      <p:sp>
        <p:nvSpPr>
          <p:cNvPr id="11" name="TextBox 10">
            <a:extLst>
              <a:ext uri="{FF2B5EF4-FFF2-40B4-BE49-F238E27FC236}">
                <a16:creationId xmlns:a16="http://schemas.microsoft.com/office/drawing/2014/main" id="{C1C3A37A-9326-0E49-94C5-4551E697270C}"/>
              </a:ext>
            </a:extLst>
          </p:cNvPr>
          <p:cNvSpPr txBox="1"/>
          <p:nvPr/>
        </p:nvSpPr>
        <p:spPr>
          <a:xfrm>
            <a:off x="642770" y="1964559"/>
            <a:ext cx="4019114" cy="369332"/>
          </a:xfrm>
          <a:prstGeom prst="rect">
            <a:avLst/>
          </a:prstGeom>
          <a:noFill/>
        </p:spPr>
        <p:txBody>
          <a:bodyPr wrap="none" rtlCol="0">
            <a:spAutoFit/>
          </a:bodyPr>
          <a:lstStyle/>
          <a:p>
            <a:r>
              <a:rPr lang="en-US" dirty="0"/>
              <a:t>16S </a:t>
            </a:r>
            <a:r>
              <a:rPr lang="en-US" dirty="0" err="1"/>
              <a:t>rRNA</a:t>
            </a:r>
            <a:r>
              <a:rPr lang="en-US" dirty="0"/>
              <a:t> contains 9 variable regions</a:t>
            </a:r>
          </a:p>
        </p:txBody>
      </p:sp>
      <p:cxnSp>
        <p:nvCxnSpPr>
          <p:cNvPr id="10" name="Straight Connector 9">
            <a:extLst>
              <a:ext uri="{FF2B5EF4-FFF2-40B4-BE49-F238E27FC236}">
                <a16:creationId xmlns:a16="http://schemas.microsoft.com/office/drawing/2014/main" id="{ADF8A93D-B29E-DD46-A6A5-49E9944D325A}"/>
              </a:ext>
            </a:extLst>
          </p:cNvPr>
          <p:cNvCxnSpPr/>
          <p:nvPr/>
        </p:nvCxnSpPr>
        <p:spPr>
          <a:xfrm>
            <a:off x="632106" y="3741498"/>
            <a:ext cx="5381925" cy="0"/>
          </a:xfrm>
          <a:prstGeom prst="line">
            <a:avLst/>
          </a:prstGeom>
          <a:ln w="31750">
            <a:solidFill>
              <a:schemeClr val="tx2"/>
            </a:solidFill>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9760353-8250-B44A-98DC-26EAE46A6950}"/>
              </a:ext>
            </a:extLst>
          </p:cNvPr>
          <p:cNvSpPr/>
          <p:nvPr/>
        </p:nvSpPr>
        <p:spPr>
          <a:xfrm>
            <a:off x="709879" y="3670521"/>
            <a:ext cx="5242890" cy="141954"/>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7EED658D-F2E6-FA41-A4E0-F84B9C549C0A}"/>
              </a:ext>
            </a:extLst>
          </p:cNvPr>
          <p:cNvSpPr/>
          <p:nvPr/>
        </p:nvSpPr>
        <p:spPr>
          <a:xfrm>
            <a:off x="909873" y="3630114"/>
            <a:ext cx="145721" cy="25755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DC787B7-F884-F040-AD96-3C5704184899}"/>
              </a:ext>
            </a:extLst>
          </p:cNvPr>
          <p:cNvSpPr/>
          <p:nvPr/>
        </p:nvSpPr>
        <p:spPr>
          <a:xfrm>
            <a:off x="1163347" y="3633241"/>
            <a:ext cx="358953"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E5DC80C6-8B7F-2B4E-A789-C48AA5375054}"/>
              </a:ext>
            </a:extLst>
          </p:cNvPr>
          <p:cNvSpPr/>
          <p:nvPr/>
        </p:nvSpPr>
        <p:spPr>
          <a:xfrm>
            <a:off x="2084045" y="3633241"/>
            <a:ext cx="256585"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E8FF6318-6701-2648-9287-6E926052315B}"/>
              </a:ext>
            </a:extLst>
          </p:cNvPr>
          <p:cNvSpPr/>
          <p:nvPr/>
        </p:nvSpPr>
        <p:spPr>
          <a:xfrm>
            <a:off x="2647427" y="3633241"/>
            <a:ext cx="323923"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6CB61CE4-2855-1A45-8473-1A2E2A9E9AF2}"/>
              </a:ext>
            </a:extLst>
          </p:cNvPr>
          <p:cNvSpPr/>
          <p:nvPr/>
        </p:nvSpPr>
        <p:spPr>
          <a:xfrm>
            <a:off x="3436670" y="3633241"/>
            <a:ext cx="232152"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8BFD556-4D74-0240-92A9-AB8AB0D8413F}"/>
              </a:ext>
            </a:extLst>
          </p:cNvPr>
          <p:cNvSpPr/>
          <p:nvPr/>
        </p:nvSpPr>
        <p:spPr>
          <a:xfrm>
            <a:off x="4016456" y="3633241"/>
            <a:ext cx="266331"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AC7B8E89-BC95-074E-AA50-3495880F322D}"/>
              </a:ext>
            </a:extLst>
          </p:cNvPr>
          <p:cNvSpPr/>
          <p:nvPr/>
        </p:nvSpPr>
        <p:spPr>
          <a:xfrm>
            <a:off x="4491170" y="3633241"/>
            <a:ext cx="196488"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7F8D5ED-C443-4D4A-B22F-FE6E9703E317}"/>
              </a:ext>
            </a:extLst>
          </p:cNvPr>
          <p:cNvSpPr/>
          <p:nvPr/>
        </p:nvSpPr>
        <p:spPr>
          <a:xfrm>
            <a:off x="4921385" y="3633241"/>
            <a:ext cx="196488"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323B3AF3-D8DE-0844-8AE1-2538F2F791BC}"/>
              </a:ext>
            </a:extLst>
          </p:cNvPr>
          <p:cNvSpPr/>
          <p:nvPr/>
        </p:nvSpPr>
        <p:spPr>
          <a:xfrm>
            <a:off x="5527008" y="3633241"/>
            <a:ext cx="254950"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F6FD855E-F48C-8F43-AFAF-8DB6B30EF1D9}"/>
              </a:ext>
            </a:extLst>
          </p:cNvPr>
          <p:cNvSpPr txBox="1"/>
          <p:nvPr/>
        </p:nvSpPr>
        <p:spPr>
          <a:xfrm>
            <a:off x="987029" y="2594284"/>
            <a:ext cx="3403496" cy="369332"/>
          </a:xfrm>
          <a:prstGeom prst="rect">
            <a:avLst/>
          </a:prstGeom>
          <a:noFill/>
        </p:spPr>
        <p:txBody>
          <a:bodyPr wrap="none" rtlCol="0">
            <a:spAutoFit/>
          </a:bodyPr>
          <a:lstStyle/>
          <a:p>
            <a:r>
              <a:rPr lang="en-US" i="1" dirty="0"/>
              <a:t>conserved region (non-specific)</a:t>
            </a:r>
          </a:p>
        </p:txBody>
      </p:sp>
      <p:sp>
        <p:nvSpPr>
          <p:cNvPr id="45" name="TextBox 44">
            <a:extLst>
              <a:ext uri="{FF2B5EF4-FFF2-40B4-BE49-F238E27FC236}">
                <a16:creationId xmlns:a16="http://schemas.microsoft.com/office/drawing/2014/main" id="{2864653A-C551-0547-8F3C-A8C15BA39F9D}"/>
              </a:ext>
            </a:extLst>
          </p:cNvPr>
          <p:cNvSpPr txBox="1"/>
          <p:nvPr/>
        </p:nvSpPr>
        <p:spPr>
          <a:xfrm>
            <a:off x="1001499" y="2928783"/>
            <a:ext cx="3574440" cy="369332"/>
          </a:xfrm>
          <a:prstGeom prst="rect">
            <a:avLst/>
          </a:prstGeom>
          <a:noFill/>
        </p:spPr>
        <p:txBody>
          <a:bodyPr wrap="none" rtlCol="0">
            <a:spAutoFit/>
          </a:bodyPr>
          <a:lstStyle/>
          <a:p>
            <a:r>
              <a:rPr lang="en-US" i="1" dirty="0"/>
              <a:t>variable region (species-specific)</a:t>
            </a:r>
          </a:p>
        </p:txBody>
      </p:sp>
      <p:sp>
        <p:nvSpPr>
          <p:cNvPr id="46" name="Rectangle 45">
            <a:extLst>
              <a:ext uri="{FF2B5EF4-FFF2-40B4-BE49-F238E27FC236}">
                <a16:creationId xmlns:a16="http://schemas.microsoft.com/office/drawing/2014/main" id="{EA8B5B49-6A33-4044-83E7-B075568209A2}"/>
              </a:ext>
            </a:extLst>
          </p:cNvPr>
          <p:cNvSpPr/>
          <p:nvPr/>
        </p:nvSpPr>
        <p:spPr>
          <a:xfrm>
            <a:off x="825822" y="2705226"/>
            <a:ext cx="188128" cy="188128"/>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EBF8076-59CD-DC4D-BC83-89ED31F9AB42}"/>
              </a:ext>
            </a:extLst>
          </p:cNvPr>
          <p:cNvSpPr/>
          <p:nvPr/>
        </p:nvSpPr>
        <p:spPr>
          <a:xfrm>
            <a:off x="825822" y="3039522"/>
            <a:ext cx="188128" cy="188128"/>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96D1B82A-750E-5446-A8D4-934533E2A93C}"/>
              </a:ext>
            </a:extLst>
          </p:cNvPr>
          <p:cNvSpPr txBox="1"/>
          <p:nvPr/>
        </p:nvSpPr>
        <p:spPr>
          <a:xfrm>
            <a:off x="6314851" y="1324959"/>
            <a:ext cx="2654035" cy="646331"/>
          </a:xfrm>
          <a:prstGeom prst="rect">
            <a:avLst/>
          </a:prstGeom>
          <a:noFill/>
        </p:spPr>
        <p:txBody>
          <a:bodyPr wrap="square" rtlCol="0">
            <a:spAutoFit/>
          </a:bodyPr>
          <a:lstStyle/>
          <a:p>
            <a:r>
              <a:rPr lang="en-US" dirty="0"/>
              <a:t>16S </a:t>
            </a:r>
            <a:r>
              <a:rPr lang="en-US" dirty="0" err="1"/>
              <a:t>rRNA</a:t>
            </a:r>
            <a:r>
              <a:rPr lang="en-US" dirty="0"/>
              <a:t> secondary structure</a:t>
            </a:r>
          </a:p>
        </p:txBody>
      </p:sp>
      <p:sp>
        <p:nvSpPr>
          <p:cNvPr id="97" name="Left Brace 96">
            <a:extLst>
              <a:ext uri="{FF2B5EF4-FFF2-40B4-BE49-F238E27FC236}">
                <a16:creationId xmlns:a16="http://schemas.microsoft.com/office/drawing/2014/main" id="{8603D6BB-2821-4B41-B60B-AD20DEC50C27}"/>
              </a:ext>
            </a:extLst>
          </p:cNvPr>
          <p:cNvSpPr/>
          <p:nvPr/>
        </p:nvSpPr>
        <p:spPr>
          <a:xfrm rot="5400000">
            <a:off x="3217131" y="910410"/>
            <a:ext cx="176077" cy="5128658"/>
          </a:xfrm>
          <a:prstGeom prst="leftBrace">
            <a:avLst>
              <a:gd name="adj1" fmla="val 128297"/>
              <a:gd name="adj2" fmla="val 12026"/>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F4F7D2C6-1C5E-9340-9016-3E9EE869F678}"/>
              </a:ext>
            </a:extLst>
          </p:cNvPr>
          <p:cNvSpPr txBox="1"/>
          <p:nvPr/>
        </p:nvSpPr>
        <p:spPr>
          <a:xfrm>
            <a:off x="4787483" y="3047583"/>
            <a:ext cx="1018227" cy="369332"/>
          </a:xfrm>
          <a:prstGeom prst="rect">
            <a:avLst/>
          </a:prstGeom>
          <a:noFill/>
        </p:spPr>
        <p:txBody>
          <a:bodyPr wrap="none" rtlCol="0">
            <a:spAutoFit/>
          </a:bodyPr>
          <a:lstStyle/>
          <a:p>
            <a:r>
              <a:rPr lang="en-US" dirty="0"/>
              <a:t>1500 </a:t>
            </a:r>
            <a:r>
              <a:rPr lang="en-US" dirty="0" err="1"/>
              <a:t>bp</a:t>
            </a:r>
            <a:endParaRPr lang="en-US" dirty="0"/>
          </a:p>
        </p:txBody>
      </p:sp>
      <p:cxnSp>
        <p:nvCxnSpPr>
          <p:cNvPr id="100" name="Straight Connector 99">
            <a:extLst>
              <a:ext uri="{FF2B5EF4-FFF2-40B4-BE49-F238E27FC236}">
                <a16:creationId xmlns:a16="http://schemas.microsoft.com/office/drawing/2014/main" id="{016A5E53-C2A1-664C-9453-6E3AF24FEA07}"/>
              </a:ext>
            </a:extLst>
          </p:cNvPr>
          <p:cNvCxnSpPr>
            <a:cxnSpLocks/>
          </p:cNvCxnSpPr>
          <p:nvPr/>
        </p:nvCxnSpPr>
        <p:spPr>
          <a:xfrm flipV="1">
            <a:off x="6202292" y="1296812"/>
            <a:ext cx="0" cy="4860170"/>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2BA470E0-6307-2D48-B417-3CA4E8A9E53D}"/>
              </a:ext>
            </a:extLst>
          </p:cNvPr>
          <p:cNvSpPr txBox="1"/>
          <p:nvPr/>
        </p:nvSpPr>
        <p:spPr>
          <a:xfrm>
            <a:off x="826280" y="3563165"/>
            <a:ext cx="312906" cy="369332"/>
          </a:xfrm>
          <a:prstGeom prst="rect">
            <a:avLst/>
          </a:prstGeom>
          <a:noFill/>
        </p:spPr>
        <p:txBody>
          <a:bodyPr wrap="none" rtlCol="0">
            <a:spAutoFit/>
          </a:bodyPr>
          <a:lstStyle/>
          <a:p>
            <a:r>
              <a:rPr lang="en-US" dirty="0">
                <a:solidFill>
                  <a:schemeClr val="bg1"/>
                </a:solidFill>
              </a:rPr>
              <a:t>1</a:t>
            </a:r>
          </a:p>
        </p:txBody>
      </p:sp>
      <p:sp>
        <p:nvSpPr>
          <p:cNvPr id="102" name="TextBox 101">
            <a:extLst>
              <a:ext uri="{FF2B5EF4-FFF2-40B4-BE49-F238E27FC236}">
                <a16:creationId xmlns:a16="http://schemas.microsoft.com/office/drawing/2014/main" id="{CA44785B-BA9F-7541-9C4C-C39825FCC4FC}"/>
              </a:ext>
            </a:extLst>
          </p:cNvPr>
          <p:cNvSpPr txBox="1"/>
          <p:nvPr/>
        </p:nvSpPr>
        <p:spPr>
          <a:xfrm>
            <a:off x="1188745" y="3563165"/>
            <a:ext cx="312906" cy="369332"/>
          </a:xfrm>
          <a:prstGeom prst="rect">
            <a:avLst/>
          </a:prstGeom>
          <a:noFill/>
        </p:spPr>
        <p:txBody>
          <a:bodyPr wrap="none" rtlCol="0">
            <a:spAutoFit/>
          </a:bodyPr>
          <a:lstStyle/>
          <a:p>
            <a:r>
              <a:rPr lang="en-US" dirty="0">
                <a:solidFill>
                  <a:schemeClr val="bg1"/>
                </a:solidFill>
              </a:rPr>
              <a:t>2</a:t>
            </a:r>
          </a:p>
        </p:txBody>
      </p:sp>
      <p:sp>
        <p:nvSpPr>
          <p:cNvPr id="103" name="TextBox 102">
            <a:extLst>
              <a:ext uri="{FF2B5EF4-FFF2-40B4-BE49-F238E27FC236}">
                <a16:creationId xmlns:a16="http://schemas.microsoft.com/office/drawing/2014/main" id="{C4DD082D-58CD-9E40-82C8-E7F1A77B9017}"/>
              </a:ext>
            </a:extLst>
          </p:cNvPr>
          <p:cNvSpPr txBox="1"/>
          <p:nvPr/>
        </p:nvSpPr>
        <p:spPr>
          <a:xfrm>
            <a:off x="2053092" y="3563165"/>
            <a:ext cx="312906" cy="369332"/>
          </a:xfrm>
          <a:prstGeom prst="rect">
            <a:avLst/>
          </a:prstGeom>
          <a:noFill/>
        </p:spPr>
        <p:txBody>
          <a:bodyPr wrap="none" rtlCol="0">
            <a:spAutoFit/>
          </a:bodyPr>
          <a:lstStyle/>
          <a:p>
            <a:r>
              <a:rPr lang="en-US" dirty="0">
                <a:solidFill>
                  <a:schemeClr val="bg1"/>
                </a:solidFill>
              </a:rPr>
              <a:t>3</a:t>
            </a:r>
          </a:p>
        </p:txBody>
      </p:sp>
      <p:sp>
        <p:nvSpPr>
          <p:cNvPr id="104" name="TextBox 103">
            <a:extLst>
              <a:ext uri="{FF2B5EF4-FFF2-40B4-BE49-F238E27FC236}">
                <a16:creationId xmlns:a16="http://schemas.microsoft.com/office/drawing/2014/main" id="{38882E86-CEEC-C547-8E53-B88CCF52A6C4}"/>
              </a:ext>
            </a:extLst>
          </p:cNvPr>
          <p:cNvSpPr txBox="1"/>
          <p:nvPr/>
        </p:nvSpPr>
        <p:spPr>
          <a:xfrm>
            <a:off x="2661536" y="3563165"/>
            <a:ext cx="312906" cy="369332"/>
          </a:xfrm>
          <a:prstGeom prst="rect">
            <a:avLst/>
          </a:prstGeom>
          <a:noFill/>
        </p:spPr>
        <p:txBody>
          <a:bodyPr wrap="none" rtlCol="0">
            <a:spAutoFit/>
          </a:bodyPr>
          <a:lstStyle/>
          <a:p>
            <a:r>
              <a:rPr lang="en-US" dirty="0">
                <a:solidFill>
                  <a:schemeClr val="bg1"/>
                </a:solidFill>
              </a:rPr>
              <a:t>4</a:t>
            </a:r>
          </a:p>
        </p:txBody>
      </p:sp>
      <p:sp>
        <p:nvSpPr>
          <p:cNvPr id="105" name="TextBox 104">
            <a:extLst>
              <a:ext uri="{FF2B5EF4-FFF2-40B4-BE49-F238E27FC236}">
                <a16:creationId xmlns:a16="http://schemas.microsoft.com/office/drawing/2014/main" id="{428D423F-CACD-1C49-84AF-03E6B57136EC}"/>
              </a:ext>
            </a:extLst>
          </p:cNvPr>
          <p:cNvSpPr txBox="1"/>
          <p:nvPr/>
        </p:nvSpPr>
        <p:spPr>
          <a:xfrm>
            <a:off x="3405433" y="3563165"/>
            <a:ext cx="312906" cy="369332"/>
          </a:xfrm>
          <a:prstGeom prst="rect">
            <a:avLst/>
          </a:prstGeom>
          <a:noFill/>
        </p:spPr>
        <p:txBody>
          <a:bodyPr wrap="none" rtlCol="0">
            <a:spAutoFit/>
          </a:bodyPr>
          <a:lstStyle/>
          <a:p>
            <a:r>
              <a:rPr lang="en-US" dirty="0">
                <a:solidFill>
                  <a:schemeClr val="bg1"/>
                </a:solidFill>
              </a:rPr>
              <a:t>5</a:t>
            </a:r>
          </a:p>
        </p:txBody>
      </p:sp>
      <p:sp>
        <p:nvSpPr>
          <p:cNvPr id="106" name="TextBox 105">
            <a:extLst>
              <a:ext uri="{FF2B5EF4-FFF2-40B4-BE49-F238E27FC236}">
                <a16:creationId xmlns:a16="http://schemas.microsoft.com/office/drawing/2014/main" id="{4DBBCE16-6667-274C-9784-B7264F4D4D95}"/>
              </a:ext>
            </a:extLst>
          </p:cNvPr>
          <p:cNvSpPr txBox="1"/>
          <p:nvPr/>
        </p:nvSpPr>
        <p:spPr>
          <a:xfrm>
            <a:off x="4001021" y="3563165"/>
            <a:ext cx="312906" cy="369332"/>
          </a:xfrm>
          <a:prstGeom prst="rect">
            <a:avLst/>
          </a:prstGeom>
          <a:noFill/>
        </p:spPr>
        <p:txBody>
          <a:bodyPr wrap="none" rtlCol="0">
            <a:spAutoFit/>
          </a:bodyPr>
          <a:lstStyle/>
          <a:p>
            <a:r>
              <a:rPr lang="en-US" dirty="0">
                <a:solidFill>
                  <a:schemeClr val="bg1"/>
                </a:solidFill>
              </a:rPr>
              <a:t>6</a:t>
            </a:r>
          </a:p>
        </p:txBody>
      </p:sp>
      <p:sp>
        <p:nvSpPr>
          <p:cNvPr id="107" name="TextBox 106">
            <a:extLst>
              <a:ext uri="{FF2B5EF4-FFF2-40B4-BE49-F238E27FC236}">
                <a16:creationId xmlns:a16="http://schemas.microsoft.com/office/drawing/2014/main" id="{60729B36-EEBB-2F4E-8AED-6927BE35ED02}"/>
              </a:ext>
            </a:extLst>
          </p:cNvPr>
          <p:cNvSpPr txBox="1"/>
          <p:nvPr/>
        </p:nvSpPr>
        <p:spPr>
          <a:xfrm>
            <a:off x="4440165" y="3563165"/>
            <a:ext cx="312906" cy="369332"/>
          </a:xfrm>
          <a:prstGeom prst="rect">
            <a:avLst/>
          </a:prstGeom>
          <a:noFill/>
        </p:spPr>
        <p:txBody>
          <a:bodyPr wrap="none" rtlCol="0">
            <a:spAutoFit/>
          </a:bodyPr>
          <a:lstStyle/>
          <a:p>
            <a:r>
              <a:rPr lang="en-US" dirty="0">
                <a:solidFill>
                  <a:schemeClr val="bg1"/>
                </a:solidFill>
              </a:rPr>
              <a:t>7</a:t>
            </a:r>
          </a:p>
        </p:txBody>
      </p:sp>
      <p:sp>
        <p:nvSpPr>
          <p:cNvPr id="108" name="TextBox 107">
            <a:extLst>
              <a:ext uri="{FF2B5EF4-FFF2-40B4-BE49-F238E27FC236}">
                <a16:creationId xmlns:a16="http://schemas.microsoft.com/office/drawing/2014/main" id="{4115C445-D7FB-FE44-9DDD-73C739B4A8EC}"/>
              </a:ext>
            </a:extLst>
          </p:cNvPr>
          <p:cNvSpPr txBox="1"/>
          <p:nvPr/>
        </p:nvSpPr>
        <p:spPr>
          <a:xfrm>
            <a:off x="4869373" y="3563165"/>
            <a:ext cx="312906" cy="369332"/>
          </a:xfrm>
          <a:prstGeom prst="rect">
            <a:avLst/>
          </a:prstGeom>
          <a:noFill/>
        </p:spPr>
        <p:txBody>
          <a:bodyPr wrap="none" rtlCol="0">
            <a:spAutoFit/>
          </a:bodyPr>
          <a:lstStyle/>
          <a:p>
            <a:r>
              <a:rPr lang="en-US" dirty="0">
                <a:solidFill>
                  <a:schemeClr val="bg1"/>
                </a:solidFill>
              </a:rPr>
              <a:t>8</a:t>
            </a:r>
          </a:p>
        </p:txBody>
      </p:sp>
      <p:sp>
        <p:nvSpPr>
          <p:cNvPr id="109" name="TextBox 108">
            <a:extLst>
              <a:ext uri="{FF2B5EF4-FFF2-40B4-BE49-F238E27FC236}">
                <a16:creationId xmlns:a16="http://schemas.microsoft.com/office/drawing/2014/main" id="{8022FE8A-23EE-A948-9C7D-8FCF160FEF78}"/>
              </a:ext>
            </a:extLst>
          </p:cNvPr>
          <p:cNvSpPr txBox="1"/>
          <p:nvPr/>
        </p:nvSpPr>
        <p:spPr>
          <a:xfrm>
            <a:off x="5508403" y="3563165"/>
            <a:ext cx="312906" cy="369332"/>
          </a:xfrm>
          <a:prstGeom prst="rect">
            <a:avLst/>
          </a:prstGeom>
          <a:noFill/>
        </p:spPr>
        <p:txBody>
          <a:bodyPr wrap="none" rtlCol="0">
            <a:spAutoFit/>
          </a:bodyPr>
          <a:lstStyle/>
          <a:p>
            <a:r>
              <a:rPr lang="en-US" dirty="0">
                <a:solidFill>
                  <a:schemeClr val="bg1"/>
                </a:solidFill>
              </a:rPr>
              <a:t>9</a:t>
            </a:r>
          </a:p>
        </p:txBody>
      </p:sp>
      <p:grpSp>
        <p:nvGrpSpPr>
          <p:cNvPr id="134" name="Group 133">
            <a:extLst>
              <a:ext uri="{FF2B5EF4-FFF2-40B4-BE49-F238E27FC236}">
                <a16:creationId xmlns:a16="http://schemas.microsoft.com/office/drawing/2014/main" id="{C81FDAFC-8585-1342-B433-BC2065F13326}"/>
              </a:ext>
            </a:extLst>
          </p:cNvPr>
          <p:cNvGrpSpPr/>
          <p:nvPr/>
        </p:nvGrpSpPr>
        <p:grpSpPr>
          <a:xfrm>
            <a:off x="6241144" y="2211272"/>
            <a:ext cx="2918286" cy="3661519"/>
            <a:chOff x="6299017" y="2026076"/>
            <a:chExt cx="2918286" cy="3661519"/>
          </a:xfrm>
        </p:grpSpPr>
        <p:pic>
          <p:nvPicPr>
            <p:cNvPr id="37" name="Picture 2" descr="Variable regions of the 16S ribosomal RNA.">
              <a:extLst>
                <a:ext uri="{FF2B5EF4-FFF2-40B4-BE49-F238E27FC236}">
                  <a16:creationId xmlns:a16="http://schemas.microsoft.com/office/drawing/2014/main" id="{965996FB-6824-F142-BA98-1AF9F06A4E92}"/>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6299017" y="2026076"/>
              <a:ext cx="2731701" cy="3661519"/>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6F8A44E5-1BCE-DB4A-ABB2-45C9FEFF457A}"/>
                </a:ext>
              </a:extLst>
            </p:cNvPr>
            <p:cNvSpPr/>
            <p:nvPr/>
          </p:nvSpPr>
          <p:spPr>
            <a:xfrm>
              <a:off x="7400321" y="4021729"/>
              <a:ext cx="95532" cy="1011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TextBox 110">
              <a:extLst>
                <a:ext uri="{FF2B5EF4-FFF2-40B4-BE49-F238E27FC236}">
                  <a16:creationId xmlns:a16="http://schemas.microsoft.com/office/drawing/2014/main" id="{2D5CCC92-3591-8A4D-A532-9F8FD1751CF6}"/>
                </a:ext>
              </a:extLst>
            </p:cNvPr>
            <p:cNvSpPr txBox="1"/>
            <p:nvPr/>
          </p:nvSpPr>
          <p:spPr>
            <a:xfrm>
              <a:off x="7234914" y="3864452"/>
              <a:ext cx="466794" cy="338554"/>
            </a:xfrm>
            <a:prstGeom prst="rect">
              <a:avLst/>
            </a:prstGeom>
            <a:noFill/>
          </p:spPr>
          <p:txBody>
            <a:bodyPr wrap="square" rtlCol="0">
              <a:spAutoFit/>
            </a:bodyPr>
            <a:lstStyle/>
            <a:p>
              <a:r>
                <a:rPr lang="en-US" sz="1600" dirty="0">
                  <a:solidFill>
                    <a:schemeClr val="accent4"/>
                  </a:solidFill>
                </a:rPr>
                <a:t>V1</a:t>
              </a:r>
            </a:p>
          </p:txBody>
        </p:sp>
        <p:sp>
          <p:nvSpPr>
            <p:cNvPr id="113" name="Rectangle 112">
              <a:extLst>
                <a:ext uri="{FF2B5EF4-FFF2-40B4-BE49-F238E27FC236}">
                  <a16:creationId xmlns:a16="http://schemas.microsoft.com/office/drawing/2014/main" id="{220214E1-9565-1846-931A-2D547C390405}"/>
                </a:ext>
              </a:extLst>
            </p:cNvPr>
            <p:cNvSpPr/>
            <p:nvPr/>
          </p:nvSpPr>
          <p:spPr>
            <a:xfrm>
              <a:off x="6706129" y="3240686"/>
              <a:ext cx="62516" cy="522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TextBox 113">
              <a:extLst>
                <a:ext uri="{FF2B5EF4-FFF2-40B4-BE49-F238E27FC236}">
                  <a16:creationId xmlns:a16="http://schemas.microsoft.com/office/drawing/2014/main" id="{61D91756-A2F7-B143-9895-1C80BC3EBD4B}"/>
                </a:ext>
              </a:extLst>
            </p:cNvPr>
            <p:cNvSpPr txBox="1"/>
            <p:nvPr/>
          </p:nvSpPr>
          <p:spPr>
            <a:xfrm>
              <a:off x="6589754" y="3071409"/>
              <a:ext cx="466794" cy="338554"/>
            </a:xfrm>
            <a:prstGeom prst="rect">
              <a:avLst/>
            </a:prstGeom>
            <a:noFill/>
          </p:spPr>
          <p:txBody>
            <a:bodyPr wrap="square" rtlCol="0">
              <a:spAutoFit/>
            </a:bodyPr>
            <a:lstStyle/>
            <a:p>
              <a:r>
                <a:rPr lang="en-US" sz="1600" dirty="0">
                  <a:solidFill>
                    <a:schemeClr val="accent4"/>
                  </a:solidFill>
                </a:rPr>
                <a:t>V3</a:t>
              </a:r>
            </a:p>
          </p:txBody>
        </p:sp>
        <p:sp>
          <p:nvSpPr>
            <p:cNvPr id="116" name="Rectangle 115">
              <a:extLst>
                <a:ext uri="{FF2B5EF4-FFF2-40B4-BE49-F238E27FC236}">
                  <a16:creationId xmlns:a16="http://schemas.microsoft.com/office/drawing/2014/main" id="{F73D91B7-2FEB-DD40-9D16-E4B34B59D27A}"/>
                </a:ext>
              </a:extLst>
            </p:cNvPr>
            <p:cNvSpPr/>
            <p:nvPr/>
          </p:nvSpPr>
          <p:spPr>
            <a:xfrm>
              <a:off x="7156450" y="5416500"/>
              <a:ext cx="66889" cy="6667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TextBox 114">
              <a:extLst>
                <a:ext uri="{FF2B5EF4-FFF2-40B4-BE49-F238E27FC236}">
                  <a16:creationId xmlns:a16="http://schemas.microsoft.com/office/drawing/2014/main" id="{2972E2EC-AABF-A04A-A535-43589EB148E5}"/>
                </a:ext>
              </a:extLst>
            </p:cNvPr>
            <p:cNvSpPr txBox="1"/>
            <p:nvPr/>
          </p:nvSpPr>
          <p:spPr>
            <a:xfrm>
              <a:off x="7066256" y="5331753"/>
              <a:ext cx="466794" cy="338554"/>
            </a:xfrm>
            <a:prstGeom prst="rect">
              <a:avLst/>
            </a:prstGeom>
            <a:noFill/>
          </p:spPr>
          <p:txBody>
            <a:bodyPr wrap="square" rtlCol="0">
              <a:spAutoFit/>
            </a:bodyPr>
            <a:lstStyle/>
            <a:p>
              <a:r>
                <a:rPr lang="en-US" sz="1600" dirty="0">
                  <a:solidFill>
                    <a:schemeClr val="accent4"/>
                  </a:solidFill>
                </a:rPr>
                <a:t>V2</a:t>
              </a:r>
            </a:p>
          </p:txBody>
        </p:sp>
        <p:sp>
          <p:nvSpPr>
            <p:cNvPr id="118" name="Rectangle 117">
              <a:extLst>
                <a:ext uri="{FF2B5EF4-FFF2-40B4-BE49-F238E27FC236}">
                  <a16:creationId xmlns:a16="http://schemas.microsoft.com/office/drawing/2014/main" id="{45D0878E-F38E-264E-965C-88EA80D50A9E}"/>
                </a:ext>
              </a:extLst>
            </p:cNvPr>
            <p:cNvSpPr/>
            <p:nvPr/>
          </p:nvSpPr>
          <p:spPr>
            <a:xfrm>
              <a:off x="8927770" y="3289079"/>
              <a:ext cx="77054" cy="789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a:extLst>
                <a:ext uri="{FF2B5EF4-FFF2-40B4-BE49-F238E27FC236}">
                  <a16:creationId xmlns:a16="http://schemas.microsoft.com/office/drawing/2014/main" id="{5A2A0777-503B-6C44-AC8B-7BC2B5F5C2BF}"/>
                </a:ext>
              </a:extLst>
            </p:cNvPr>
            <p:cNvSpPr txBox="1"/>
            <p:nvPr/>
          </p:nvSpPr>
          <p:spPr>
            <a:xfrm>
              <a:off x="8750509" y="3300905"/>
              <a:ext cx="466794" cy="338554"/>
            </a:xfrm>
            <a:prstGeom prst="rect">
              <a:avLst/>
            </a:prstGeom>
            <a:noFill/>
          </p:spPr>
          <p:txBody>
            <a:bodyPr wrap="square" rtlCol="0">
              <a:spAutoFit/>
            </a:bodyPr>
            <a:lstStyle/>
            <a:p>
              <a:r>
                <a:rPr lang="en-US" sz="1600" dirty="0">
                  <a:solidFill>
                    <a:schemeClr val="accent4"/>
                  </a:solidFill>
                </a:rPr>
                <a:t>V8</a:t>
              </a:r>
            </a:p>
          </p:txBody>
        </p:sp>
        <p:sp>
          <p:nvSpPr>
            <p:cNvPr id="119" name="Rectangle 118">
              <a:extLst>
                <a:ext uri="{FF2B5EF4-FFF2-40B4-BE49-F238E27FC236}">
                  <a16:creationId xmlns:a16="http://schemas.microsoft.com/office/drawing/2014/main" id="{413364E6-492A-1643-B631-50CD20F0EECE}"/>
                </a:ext>
              </a:extLst>
            </p:cNvPr>
            <p:cNvSpPr/>
            <p:nvPr/>
          </p:nvSpPr>
          <p:spPr>
            <a:xfrm>
              <a:off x="8747125" y="2399922"/>
              <a:ext cx="66675" cy="7392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TextBox 119">
              <a:extLst>
                <a:ext uri="{FF2B5EF4-FFF2-40B4-BE49-F238E27FC236}">
                  <a16:creationId xmlns:a16="http://schemas.microsoft.com/office/drawing/2014/main" id="{D2B1EEC3-04A6-2444-B4BD-6135053A34F1}"/>
                </a:ext>
              </a:extLst>
            </p:cNvPr>
            <p:cNvSpPr txBox="1"/>
            <p:nvPr/>
          </p:nvSpPr>
          <p:spPr>
            <a:xfrm>
              <a:off x="8657217" y="2324709"/>
              <a:ext cx="466794" cy="338554"/>
            </a:xfrm>
            <a:prstGeom prst="rect">
              <a:avLst/>
            </a:prstGeom>
            <a:noFill/>
          </p:spPr>
          <p:txBody>
            <a:bodyPr wrap="square" rtlCol="0">
              <a:spAutoFit/>
            </a:bodyPr>
            <a:lstStyle/>
            <a:p>
              <a:r>
                <a:rPr lang="en-US" sz="1600" dirty="0">
                  <a:solidFill>
                    <a:schemeClr val="accent4"/>
                  </a:solidFill>
                </a:rPr>
                <a:t>V7</a:t>
              </a:r>
            </a:p>
          </p:txBody>
        </p:sp>
        <p:sp>
          <p:nvSpPr>
            <p:cNvPr id="121" name="Rectangle 120">
              <a:extLst>
                <a:ext uri="{FF2B5EF4-FFF2-40B4-BE49-F238E27FC236}">
                  <a16:creationId xmlns:a16="http://schemas.microsoft.com/office/drawing/2014/main" id="{ED014151-5325-C34C-B643-1DBB5876FBF7}"/>
                </a:ext>
              </a:extLst>
            </p:cNvPr>
            <p:cNvSpPr/>
            <p:nvPr/>
          </p:nvSpPr>
          <p:spPr>
            <a:xfrm>
              <a:off x="7915275" y="2588050"/>
              <a:ext cx="82550" cy="704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a:extLst>
                <a:ext uri="{FF2B5EF4-FFF2-40B4-BE49-F238E27FC236}">
                  <a16:creationId xmlns:a16="http://schemas.microsoft.com/office/drawing/2014/main" id="{3410E796-E863-BB43-BF0A-FEB20B030BDE}"/>
                </a:ext>
              </a:extLst>
            </p:cNvPr>
            <p:cNvSpPr txBox="1"/>
            <p:nvPr/>
          </p:nvSpPr>
          <p:spPr>
            <a:xfrm>
              <a:off x="7641868" y="2393379"/>
              <a:ext cx="466794" cy="338554"/>
            </a:xfrm>
            <a:prstGeom prst="rect">
              <a:avLst/>
            </a:prstGeom>
            <a:noFill/>
          </p:spPr>
          <p:txBody>
            <a:bodyPr wrap="square" rtlCol="0">
              <a:spAutoFit/>
            </a:bodyPr>
            <a:lstStyle/>
            <a:p>
              <a:r>
                <a:rPr lang="en-US" sz="1600" dirty="0">
                  <a:solidFill>
                    <a:schemeClr val="accent4"/>
                  </a:solidFill>
                </a:rPr>
                <a:t>V6</a:t>
              </a:r>
            </a:p>
          </p:txBody>
        </p:sp>
        <p:sp>
          <p:nvSpPr>
            <p:cNvPr id="123" name="Rectangle 122">
              <a:extLst>
                <a:ext uri="{FF2B5EF4-FFF2-40B4-BE49-F238E27FC236}">
                  <a16:creationId xmlns:a16="http://schemas.microsoft.com/office/drawing/2014/main" id="{E4A88427-3D0F-6647-B137-FA4E00AD01CA}"/>
                </a:ext>
              </a:extLst>
            </p:cNvPr>
            <p:cNvSpPr/>
            <p:nvPr/>
          </p:nvSpPr>
          <p:spPr>
            <a:xfrm>
              <a:off x="7803789" y="2986074"/>
              <a:ext cx="76561" cy="853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TextBox 123">
              <a:extLst>
                <a:ext uri="{FF2B5EF4-FFF2-40B4-BE49-F238E27FC236}">
                  <a16:creationId xmlns:a16="http://schemas.microsoft.com/office/drawing/2014/main" id="{89132539-4ADE-064C-9A82-2F2FBD8E3AEA}"/>
                </a:ext>
              </a:extLst>
            </p:cNvPr>
            <p:cNvSpPr txBox="1"/>
            <p:nvPr/>
          </p:nvSpPr>
          <p:spPr>
            <a:xfrm>
              <a:off x="7548176" y="2824364"/>
              <a:ext cx="466794" cy="338554"/>
            </a:xfrm>
            <a:prstGeom prst="rect">
              <a:avLst/>
            </a:prstGeom>
            <a:noFill/>
          </p:spPr>
          <p:txBody>
            <a:bodyPr wrap="square" rtlCol="0">
              <a:spAutoFit/>
            </a:bodyPr>
            <a:lstStyle/>
            <a:p>
              <a:r>
                <a:rPr lang="en-US" sz="1600" dirty="0">
                  <a:solidFill>
                    <a:schemeClr val="accent4"/>
                  </a:solidFill>
                </a:rPr>
                <a:t>V5</a:t>
              </a:r>
            </a:p>
          </p:txBody>
        </p:sp>
        <p:sp>
          <p:nvSpPr>
            <p:cNvPr id="125" name="Rectangle 124">
              <a:extLst>
                <a:ext uri="{FF2B5EF4-FFF2-40B4-BE49-F238E27FC236}">
                  <a16:creationId xmlns:a16="http://schemas.microsoft.com/office/drawing/2014/main" id="{040867A6-89F0-1043-9952-C6B1F7D356C3}"/>
                </a:ext>
              </a:extLst>
            </p:cNvPr>
            <p:cNvSpPr/>
            <p:nvPr/>
          </p:nvSpPr>
          <p:spPr>
            <a:xfrm>
              <a:off x="6955981" y="2747100"/>
              <a:ext cx="100567" cy="880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a:extLst>
                <a:ext uri="{FF2B5EF4-FFF2-40B4-BE49-F238E27FC236}">
                  <a16:creationId xmlns:a16="http://schemas.microsoft.com/office/drawing/2014/main" id="{2E285D76-6224-134C-A40C-F8EE3049F0A0}"/>
                </a:ext>
              </a:extLst>
            </p:cNvPr>
            <p:cNvSpPr txBox="1"/>
            <p:nvPr/>
          </p:nvSpPr>
          <p:spPr>
            <a:xfrm>
              <a:off x="6712143" y="2545723"/>
              <a:ext cx="466794" cy="338554"/>
            </a:xfrm>
            <a:prstGeom prst="rect">
              <a:avLst/>
            </a:prstGeom>
            <a:noFill/>
          </p:spPr>
          <p:txBody>
            <a:bodyPr wrap="square" rtlCol="0">
              <a:spAutoFit/>
            </a:bodyPr>
            <a:lstStyle/>
            <a:p>
              <a:r>
                <a:rPr lang="en-US" sz="1600" dirty="0">
                  <a:solidFill>
                    <a:schemeClr val="accent4"/>
                  </a:solidFill>
                </a:rPr>
                <a:t>V4</a:t>
              </a:r>
            </a:p>
          </p:txBody>
        </p:sp>
      </p:gr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11</a:t>
            </a:fld>
            <a:endParaRPr lang="en-US" dirty="0"/>
          </a:p>
        </p:txBody>
      </p:sp>
      <p:sp>
        <p:nvSpPr>
          <p:cNvPr id="95" name="TextBox 94">
            <a:extLst>
              <a:ext uri="{FF2B5EF4-FFF2-40B4-BE49-F238E27FC236}">
                <a16:creationId xmlns:a16="http://schemas.microsoft.com/office/drawing/2014/main" id="{02C2659A-4EC9-0E4A-86E3-173313FA8BB1}"/>
              </a:ext>
            </a:extLst>
          </p:cNvPr>
          <p:cNvSpPr txBox="1"/>
          <p:nvPr/>
        </p:nvSpPr>
        <p:spPr>
          <a:xfrm>
            <a:off x="561507" y="4311165"/>
            <a:ext cx="5434930" cy="584775"/>
          </a:xfrm>
          <a:prstGeom prst="rect">
            <a:avLst/>
          </a:prstGeom>
          <a:noFill/>
        </p:spPr>
        <p:txBody>
          <a:bodyPr wrap="square" rtlCol="0">
            <a:spAutoFit/>
          </a:bodyPr>
          <a:lstStyle/>
          <a:p>
            <a:r>
              <a:rPr lang="en-US" sz="1600" dirty="0">
                <a:solidFill>
                  <a:schemeClr val="accent1"/>
                </a:solidFill>
                <a:sym typeface="Wingdings" pitchFamily="2" charset="2"/>
              </a:rPr>
              <a:t></a:t>
            </a:r>
            <a:r>
              <a:rPr lang="en-US" sz="1600" dirty="0">
                <a:sym typeface="Wingdings" pitchFamily="2" charset="2"/>
              </a:rPr>
              <a:t> </a:t>
            </a:r>
            <a:r>
              <a:rPr lang="en-US" sz="1600" dirty="0"/>
              <a:t>More distantly related species exhibit more divergent 16S RNA sequences</a:t>
            </a:r>
          </a:p>
        </p:txBody>
      </p:sp>
    </p:spTree>
    <p:extLst>
      <p:ext uri="{BB962C8B-B14F-4D97-AF65-F5344CB8AC3E}">
        <p14:creationId xmlns:p14="http://schemas.microsoft.com/office/powerpoint/2010/main" val="95837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23">
            <a:extLst>
              <a:ext uri="{FF2B5EF4-FFF2-40B4-BE49-F238E27FC236}">
                <a16:creationId xmlns:a16="http://schemas.microsoft.com/office/drawing/2014/main" id="{5FAB6785-EAD1-B947-8C32-4320C7AA7C66}"/>
              </a:ext>
            </a:extLst>
          </p:cNvPr>
          <p:cNvSpPr txBox="1">
            <a:spLocks/>
          </p:cNvSpPr>
          <p:nvPr/>
        </p:nvSpPr>
        <p:spPr>
          <a:xfrm>
            <a:off x="676038" y="20010"/>
            <a:ext cx="8965267" cy="1143000"/>
          </a:xfrm>
          <a:prstGeom prst="rect">
            <a:avLst/>
          </a:prstGeom>
        </p:spPr>
        <p:txBody>
          <a:bodyPr vert="horz" lIns="0" tIns="45720" rIns="91440" bIns="45720" rtlCol="0" anchor="b" anchorCtr="0">
            <a:noAutofit/>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sz="3200" dirty="0"/>
              <a:t>Microbial genomics suffers from lack of cultivation approaches</a:t>
            </a:r>
          </a:p>
        </p:txBody>
      </p:sp>
      <p:pic>
        <p:nvPicPr>
          <p:cNvPr id="11" name="Picture 10">
            <a:extLst>
              <a:ext uri="{FF2B5EF4-FFF2-40B4-BE49-F238E27FC236}">
                <a16:creationId xmlns:a16="http://schemas.microsoft.com/office/drawing/2014/main" id="{887E443D-A03E-1645-B94B-EA5883DCD8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82668" y="1421351"/>
            <a:ext cx="1762149" cy="1700962"/>
          </a:xfrm>
          <a:prstGeom prst="rect">
            <a:avLst/>
          </a:prstGeom>
        </p:spPr>
      </p:pic>
      <p:pic>
        <p:nvPicPr>
          <p:cNvPr id="12" name="Picture 11">
            <a:extLst>
              <a:ext uri="{FF2B5EF4-FFF2-40B4-BE49-F238E27FC236}">
                <a16:creationId xmlns:a16="http://schemas.microsoft.com/office/drawing/2014/main" id="{ADC5044E-7863-664E-94BA-FD568E8FF1B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9732" y="2699767"/>
            <a:ext cx="1845734" cy="1693327"/>
          </a:xfrm>
          <a:prstGeom prst="rect">
            <a:avLst/>
          </a:prstGeom>
        </p:spPr>
      </p:pic>
      <p:sp>
        <p:nvSpPr>
          <p:cNvPr id="15" name="Right Arrow 14">
            <a:extLst>
              <a:ext uri="{FF2B5EF4-FFF2-40B4-BE49-F238E27FC236}">
                <a16:creationId xmlns:a16="http://schemas.microsoft.com/office/drawing/2014/main" id="{CA6C9CA2-EE2A-A442-9214-E94E38B2E1CB}"/>
              </a:ext>
            </a:extLst>
          </p:cNvPr>
          <p:cNvSpPr/>
          <p:nvPr/>
        </p:nvSpPr>
        <p:spPr>
          <a:xfrm>
            <a:off x="5968632" y="2029516"/>
            <a:ext cx="591194" cy="484632"/>
          </a:xfrm>
          <a:prstGeom prst="rightArrow">
            <a:avLst>
              <a:gd name="adj1" fmla="val 50000"/>
              <a:gd name="adj2" fmla="val 74458"/>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ight Arrow 16">
            <a:extLst>
              <a:ext uri="{FF2B5EF4-FFF2-40B4-BE49-F238E27FC236}">
                <a16:creationId xmlns:a16="http://schemas.microsoft.com/office/drawing/2014/main" id="{02411DE4-5922-2440-859F-8AE5C81F1289}"/>
              </a:ext>
            </a:extLst>
          </p:cNvPr>
          <p:cNvSpPr/>
          <p:nvPr/>
        </p:nvSpPr>
        <p:spPr>
          <a:xfrm rot="19840054">
            <a:off x="3054070" y="2526702"/>
            <a:ext cx="579921" cy="484632"/>
          </a:xfrm>
          <a:prstGeom prst="rightArrow">
            <a:avLst>
              <a:gd name="adj1" fmla="val 50000"/>
              <a:gd name="adj2" fmla="val 74458"/>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AF78C3C-A67B-1C45-B956-D569241FA00C}"/>
              </a:ext>
            </a:extLst>
          </p:cNvPr>
          <p:cNvSpPr txBox="1"/>
          <p:nvPr/>
        </p:nvSpPr>
        <p:spPr>
          <a:xfrm>
            <a:off x="2743989" y="2010806"/>
            <a:ext cx="1091966" cy="461665"/>
          </a:xfrm>
          <a:prstGeom prst="rect">
            <a:avLst/>
          </a:prstGeom>
          <a:noFill/>
        </p:spPr>
        <p:txBody>
          <a:bodyPr wrap="none" rtlCol="0">
            <a:spAutoFit/>
          </a:bodyPr>
          <a:lstStyle/>
          <a:p>
            <a:r>
              <a:rPr lang="en-US" sz="2400" dirty="0"/>
              <a:t>Isolate</a:t>
            </a:r>
          </a:p>
        </p:txBody>
      </p:sp>
      <p:sp>
        <p:nvSpPr>
          <p:cNvPr id="20" name="TextBox 19">
            <a:extLst>
              <a:ext uri="{FF2B5EF4-FFF2-40B4-BE49-F238E27FC236}">
                <a16:creationId xmlns:a16="http://schemas.microsoft.com/office/drawing/2014/main" id="{BBBFEF65-9B95-A048-B267-62299778A140}"/>
              </a:ext>
            </a:extLst>
          </p:cNvPr>
          <p:cNvSpPr txBox="1"/>
          <p:nvPr/>
        </p:nvSpPr>
        <p:spPr>
          <a:xfrm>
            <a:off x="6639338" y="2010806"/>
            <a:ext cx="1571264" cy="461665"/>
          </a:xfrm>
          <a:prstGeom prst="rect">
            <a:avLst/>
          </a:prstGeom>
          <a:noFill/>
        </p:spPr>
        <p:txBody>
          <a:bodyPr wrap="none" rtlCol="0">
            <a:spAutoFit/>
          </a:bodyPr>
          <a:lstStyle/>
          <a:p>
            <a:r>
              <a:rPr lang="en-US" sz="2400" dirty="0"/>
              <a:t>Genomics</a:t>
            </a:r>
          </a:p>
        </p:txBody>
      </p:sp>
      <p:sp>
        <p:nvSpPr>
          <p:cNvPr id="21" name="Rectangle 20">
            <a:extLst>
              <a:ext uri="{FF2B5EF4-FFF2-40B4-BE49-F238E27FC236}">
                <a16:creationId xmlns:a16="http://schemas.microsoft.com/office/drawing/2014/main" id="{E72C2597-AD8D-B44E-AFD2-5BA4D08EF03A}"/>
              </a:ext>
            </a:extLst>
          </p:cNvPr>
          <p:cNvSpPr/>
          <p:nvPr/>
        </p:nvSpPr>
        <p:spPr>
          <a:xfrm>
            <a:off x="3344030" y="3527230"/>
            <a:ext cx="4700209" cy="2554545"/>
          </a:xfrm>
          <a:prstGeom prst="rect">
            <a:avLst/>
          </a:prstGeom>
          <a:solidFill>
            <a:schemeClr val="bg1">
              <a:lumMod val="95000"/>
            </a:schemeClr>
          </a:solidFill>
        </p:spPr>
        <p:txBody>
          <a:bodyPr wrap="square">
            <a:spAutoFit/>
          </a:bodyPr>
          <a:lstStyle/>
          <a:p>
            <a:r>
              <a:rPr lang="en-US" sz="2000" dirty="0">
                <a:solidFill>
                  <a:srgbClr val="000000"/>
                </a:solidFill>
                <a:latin typeface="Times New Roman" panose="02020603050405020304" pitchFamily="18" charset="0"/>
              </a:rPr>
              <a:t>“The estimate that fewer than 1% of the prokaryotes in most environments can be cultivated in isolation has produced a quandary: what is the significance of the field of modern microbial genomics if it is limited to </a:t>
            </a:r>
            <a:r>
              <a:rPr lang="en-US" sz="2000" dirty="0" err="1">
                <a:solidFill>
                  <a:srgbClr val="000000"/>
                </a:solidFill>
                <a:latin typeface="Times New Roman" panose="02020603050405020304" pitchFamily="18" charset="0"/>
              </a:rPr>
              <a:t>culturable</a:t>
            </a:r>
            <a:r>
              <a:rPr lang="en-US" sz="2000" dirty="0">
                <a:solidFill>
                  <a:srgbClr val="000000"/>
                </a:solidFill>
                <a:latin typeface="Times New Roman" panose="02020603050405020304" pitchFamily="18" charset="0"/>
              </a:rPr>
              <a:t> organisms?”</a:t>
            </a:r>
          </a:p>
          <a:p>
            <a:endParaRPr lang="en-US" sz="2000" dirty="0">
              <a:solidFill>
                <a:srgbClr val="000000"/>
              </a:solidFill>
              <a:latin typeface="Times New Roman" panose="02020603050405020304" pitchFamily="18" charset="0"/>
            </a:endParaRPr>
          </a:p>
          <a:p>
            <a:r>
              <a:rPr lang="en-US" sz="2000" dirty="0" err="1">
                <a:solidFill>
                  <a:srgbClr val="000000"/>
                </a:solidFill>
                <a:latin typeface="Times New Roman" panose="02020603050405020304" pitchFamily="18" charset="0"/>
              </a:rPr>
              <a:t>Schloss</a:t>
            </a:r>
            <a:r>
              <a:rPr lang="en-US" sz="2000" dirty="0">
                <a:solidFill>
                  <a:srgbClr val="000000"/>
                </a:solidFill>
                <a:latin typeface="Times New Roman" panose="02020603050405020304" pitchFamily="18" charset="0"/>
              </a:rPr>
              <a:t> et al, Genome Biology, 2005</a:t>
            </a:r>
            <a:endParaRPr lang="en-US" sz="2000" dirty="0"/>
          </a:p>
        </p:txBody>
      </p:sp>
    </p:spTree>
    <p:extLst>
      <p:ext uri="{BB962C8B-B14F-4D97-AF65-F5344CB8AC3E}">
        <p14:creationId xmlns:p14="http://schemas.microsoft.com/office/powerpoint/2010/main" val="1272240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23">
            <a:extLst>
              <a:ext uri="{FF2B5EF4-FFF2-40B4-BE49-F238E27FC236}">
                <a16:creationId xmlns:a16="http://schemas.microsoft.com/office/drawing/2014/main" id="{5FAB6785-EAD1-B947-8C32-4320C7AA7C66}"/>
              </a:ext>
            </a:extLst>
          </p:cNvPr>
          <p:cNvSpPr txBox="1">
            <a:spLocks/>
          </p:cNvSpPr>
          <p:nvPr/>
        </p:nvSpPr>
        <p:spPr>
          <a:xfrm>
            <a:off x="676038" y="20010"/>
            <a:ext cx="8965267" cy="1143000"/>
          </a:xfrm>
          <a:prstGeom prst="rect">
            <a:avLst/>
          </a:prstGeom>
        </p:spPr>
        <p:txBody>
          <a:bodyPr vert="horz" lIns="0" tIns="45720" rIns="91440" bIns="45720" rtlCol="0" anchor="b" anchorCtr="0">
            <a:noAutofit/>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sz="3200" dirty="0"/>
              <a:t>Metagenomics has revolutionized microbiome studies</a:t>
            </a:r>
          </a:p>
        </p:txBody>
      </p:sp>
      <p:pic>
        <p:nvPicPr>
          <p:cNvPr id="11" name="Picture 10">
            <a:extLst>
              <a:ext uri="{FF2B5EF4-FFF2-40B4-BE49-F238E27FC236}">
                <a16:creationId xmlns:a16="http://schemas.microsoft.com/office/drawing/2014/main" id="{887E443D-A03E-1645-B94B-EA5883DCD8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668" y="1779160"/>
            <a:ext cx="1762149" cy="1700962"/>
          </a:xfrm>
          <a:prstGeom prst="rect">
            <a:avLst/>
          </a:prstGeom>
        </p:spPr>
      </p:pic>
      <p:pic>
        <p:nvPicPr>
          <p:cNvPr id="12" name="Picture 11">
            <a:extLst>
              <a:ext uri="{FF2B5EF4-FFF2-40B4-BE49-F238E27FC236}">
                <a16:creationId xmlns:a16="http://schemas.microsoft.com/office/drawing/2014/main" id="{ADC5044E-7863-664E-94BA-FD568E8FF1B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9732" y="3057576"/>
            <a:ext cx="1845734" cy="1693327"/>
          </a:xfrm>
          <a:prstGeom prst="rect">
            <a:avLst/>
          </a:prstGeom>
        </p:spPr>
      </p:pic>
      <p:sp>
        <p:nvSpPr>
          <p:cNvPr id="15" name="Right Arrow 14">
            <a:extLst>
              <a:ext uri="{FF2B5EF4-FFF2-40B4-BE49-F238E27FC236}">
                <a16:creationId xmlns:a16="http://schemas.microsoft.com/office/drawing/2014/main" id="{CA6C9CA2-EE2A-A442-9214-E94E38B2E1CB}"/>
              </a:ext>
            </a:extLst>
          </p:cNvPr>
          <p:cNvSpPr/>
          <p:nvPr/>
        </p:nvSpPr>
        <p:spPr>
          <a:xfrm>
            <a:off x="5968632" y="2387325"/>
            <a:ext cx="591194" cy="484632"/>
          </a:xfrm>
          <a:prstGeom prst="rightArrow">
            <a:avLst>
              <a:gd name="adj1" fmla="val 50000"/>
              <a:gd name="adj2" fmla="val 74458"/>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ight Arrow 16">
            <a:extLst>
              <a:ext uri="{FF2B5EF4-FFF2-40B4-BE49-F238E27FC236}">
                <a16:creationId xmlns:a16="http://schemas.microsoft.com/office/drawing/2014/main" id="{02411DE4-5922-2440-859F-8AE5C81F1289}"/>
              </a:ext>
            </a:extLst>
          </p:cNvPr>
          <p:cNvSpPr/>
          <p:nvPr/>
        </p:nvSpPr>
        <p:spPr>
          <a:xfrm rot="19840054">
            <a:off x="3054070" y="2884511"/>
            <a:ext cx="579921" cy="484632"/>
          </a:xfrm>
          <a:prstGeom prst="rightArrow">
            <a:avLst>
              <a:gd name="adj1" fmla="val 50000"/>
              <a:gd name="adj2" fmla="val 74458"/>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AF78C3C-A67B-1C45-B956-D569241FA00C}"/>
              </a:ext>
            </a:extLst>
          </p:cNvPr>
          <p:cNvSpPr txBox="1"/>
          <p:nvPr/>
        </p:nvSpPr>
        <p:spPr>
          <a:xfrm>
            <a:off x="2743989" y="2368615"/>
            <a:ext cx="1091966" cy="461665"/>
          </a:xfrm>
          <a:prstGeom prst="rect">
            <a:avLst/>
          </a:prstGeom>
          <a:noFill/>
        </p:spPr>
        <p:txBody>
          <a:bodyPr wrap="none" rtlCol="0">
            <a:spAutoFit/>
          </a:bodyPr>
          <a:lstStyle/>
          <a:p>
            <a:r>
              <a:rPr lang="en-US" sz="2400" dirty="0"/>
              <a:t>Isolate</a:t>
            </a:r>
          </a:p>
        </p:txBody>
      </p:sp>
      <p:sp>
        <p:nvSpPr>
          <p:cNvPr id="20" name="TextBox 19">
            <a:extLst>
              <a:ext uri="{FF2B5EF4-FFF2-40B4-BE49-F238E27FC236}">
                <a16:creationId xmlns:a16="http://schemas.microsoft.com/office/drawing/2014/main" id="{BBBFEF65-9B95-A048-B267-62299778A140}"/>
              </a:ext>
            </a:extLst>
          </p:cNvPr>
          <p:cNvSpPr txBox="1"/>
          <p:nvPr/>
        </p:nvSpPr>
        <p:spPr>
          <a:xfrm>
            <a:off x="6639338" y="2368615"/>
            <a:ext cx="1571264" cy="461665"/>
          </a:xfrm>
          <a:prstGeom prst="rect">
            <a:avLst/>
          </a:prstGeom>
          <a:noFill/>
        </p:spPr>
        <p:txBody>
          <a:bodyPr wrap="none" rtlCol="0">
            <a:spAutoFit/>
          </a:bodyPr>
          <a:lstStyle/>
          <a:p>
            <a:r>
              <a:rPr lang="en-US" sz="2400" dirty="0"/>
              <a:t>Genomics</a:t>
            </a:r>
          </a:p>
        </p:txBody>
      </p:sp>
      <p:sp>
        <p:nvSpPr>
          <p:cNvPr id="13" name="Right Arrow 12">
            <a:extLst>
              <a:ext uri="{FF2B5EF4-FFF2-40B4-BE49-F238E27FC236}">
                <a16:creationId xmlns:a16="http://schemas.microsoft.com/office/drawing/2014/main" id="{97DB2FB9-7D12-FD40-A422-90072683D737}"/>
              </a:ext>
            </a:extLst>
          </p:cNvPr>
          <p:cNvSpPr/>
          <p:nvPr/>
        </p:nvSpPr>
        <p:spPr>
          <a:xfrm>
            <a:off x="2972540" y="4266271"/>
            <a:ext cx="3587286" cy="484632"/>
          </a:xfrm>
          <a:prstGeom prst="rightArrow">
            <a:avLst>
              <a:gd name="adj1" fmla="val 50000"/>
              <a:gd name="adj2" fmla="val 74458"/>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A17954D6-C9C1-2346-BE50-8830BF715C11}"/>
              </a:ext>
            </a:extLst>
          </p:cNvPr>
          <p:cNvSpPr txBox="1"/>
          <p:nvPr/>
        </p:nvSpPr>
        <p:spPr>
          <a:xfrm>
            <a:off x="6639338" y="4307948"/>
            <a:ext cx="2188420" cy="461665"/>
          </a:xfrm>
          <a:prstGeom prst="rect">
            <a:avLst/>
          </a:prstGeom>
          <a:noFill/>
        </p:spPr>
        <p:txBody>
          <a:bodyPr wrap="none" rtlCol="0">
            <a:spAutoFit/>
          </a:bodyPr>
          <a:lstStyle/>
          <a:p>
            <a:r>
              <a:rPr lang="en-US" sz="2400" dirty="0"/>
              <a:t>Metagenomics</a:t>
            </a:r>
          </a:p>
        </p:txBody>
      </p:sp>
      <p:sp>
        <p:nvSpPr>
          <p:cNvPr id="16" name="TextBox 15">
            <a:extLst>
              <a:ext uri="{FF2B5EF4-FFF2-40B4-BE49-F238E27FC236}">
                <a16:creationId xmlns:a16="http://schemas.microsoft.com/office/drawing/2014/main" id="{791C5C43-10F2-8A49-8480-02504208BEDA}"/>
              </a:ext>
            </a:extLst>
          </p:cNvPr>
          <p:cNvSpPr txBox="1"/>
          <p:nvPr/>
        </p:nvSpPr>
        <p:spPr>
          <a:xfrm>
            <a:off x="3340949" y="3884963"/>
            <a:ext cx="2651688" cy="461665"/>
          </a:xfrm>
          <a:prstGeom prst="rect">
            <a:avLst/>
          </a:prstGeom>
          <a:noFill/>
        </p:spPr>
        <p:txBody>
          <a:bodyPr wrap="none" rtlCol="0">
            <a:spAutoFit/>
          </a:bodyPr>
          <a:lstStyle/>
          <a:p>
            <a:r>
              <a:rPr lang="en-US" sz="2400" dirty="0"/>
              <a:t>Direct sequencing</a:t>
            </a:r>
          </a:p>
        </p:txBody>
      </p:sp>
      <p:sp>
        <p:nvSpPr>
          <p:cNvPr id="18" name="TextBox 17">
            <a:extLst>
              <a:ext uri="{FF2B5EF4-FFF2-40B4-BE49-F238E27FC236}">
                <a16:creationId xmlns:a16="http://schemas.microsoft.com/office/drawing/2014/main" id="{EBAB1C73-A5A5-DA46-B1A4-7A4C4619C62D}"/>
              </a:ext>
            </a:extLst>
          </p:cNvPr>
          <p:cNvSpPr txBox="1"/>
          <p:nvPr/>
        </p:nvSpPr>
        <p:spPr>
          <a:xfrm>
            <a:off x="3835955" y="4686735"/>
            <a:ext cx="1622560" cy="523220"/>
          </a:xfrm>
          <a:prstGeom prst="rect">
            <a:avLst/>
          </a:prstGeom>
          <a:noFill/>
        </p:spPr>
        <p:txBody>
          <a:bodyPr wrap="none" rtlCol="0">
            <a:spAutoFit/>
          </a:bodyPr>
          <a:lstStyle/>
          <a:p>
            <a:r>
              <a:rPr lang="en-US" sz="2800" b="1" dirty="0">
                <a:solidFill>
                  <a:schemeClr val="accent1"/>
                </a:solidFill>
              </a:rPr>
              <a:t>BIG</a:t>
            </a:r>
            <a:r>
              <a:rPr lang="en-US" sz="2800" dirty="0">
                <a:solidFill>
                  <a:schemeClr val="accent1"/>
                </a:solidFill>
              </a:rPr>
              <a:t> data</a:t>
            </a:r>
          </a:p>
        </p:txBody>
      </p:sp>
    </p:spTree>
    <p:extLst>
      <p:ext uri="{BB962C8B-B14F-4D97-AF65-F5344CB8AC3E}">
        <p14:creationId xmlns:p14="http://schemas.microsoft.com/office/powerpoint/2010/main" val="3893961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705695" y="-195311"/>
            <a:ext cx="8232191" cy="1214437"/>
          </a:xfrm>
        </p:spPr>
        <p:txBody>
          <a:bodyPr/>
          <a:lstStyle/>
          <a:p>
            <a:r>
              <a:rPr lang="en-US" sz="3300" dirty="0"/>
              <a:t>The human microbiome by the numbers</a:t>
            </a:r>
          </a:p>
        </p:txBody>
      </p:sp>
      <p:sp>
        <p:nvSpPr>
          <p:cNvPr id="8" name="TextBox 7">
            <a:extLst>
              <a:ext uri="{FF2B5EF4-FFF2-40B4-BE49-F238E27FC236}">
                <a16:creationId xmlns:a16="http://schemas.microsoft.com/office/drawing/2014/main" id="{01574F99-3414-544F-8486-4C3140282F27}"/>
              </a:ext>
            </a:extLst>
          </p:cNvPr>
          <p:cNvSpPr txBox="1"/>
          <p:nvPr/>
        </p:nvSpPr>
        <p:spPr>
          <a:xfrm>
            <a:off x="457201" y="5310159"/>
            <a:ext cx="8686800" cy="461665"/>
          </a:xfrm>
          <a:prstGeom prst="rect">
            <a:avLst/>
          </a:prstGeom>
          <a:solidFill>
            <a:schemeClr val="bg1">
              <a:lumMod val="95000"/>
            </a:schemeClr>
          </a:solidFill>
        </p:spPr>
        <p:txBody>
          <a:bodyPr wrap="square" rtlCol="0">
            <a:spAutoFit/>
          </a:bodyPr>
          <a:lstStyle/>
          <a:p>
            <a:pPr algn="ctr"/>
            <a:r>
              <a:rPr lang="en-US" sz="2400" i="1" dirty="0"/>
              <a:t>What are all these microbes doing??</a:t>
            </a:r>
          </a:p>
        </p:txBody>
      </p:sp>
      <p:grpSp>
        <p:nvGrpSpPr>
          <p:cNvPr id="2" name="Group 1">
            <a:extLst>
              <a:ext uri="{FF2B5EF4-FFF2-40B4-BE49-F238E27FC236}">
                <a16:creationId xmlns:a16="http://schemas.microsoft.com/office/drawing/2014/main" id="{542FBF5C-BAF1-7E4A-BA45-A1F093325794}"/>
              </a:ext>
            </a:extLst>
          </p:cNvPr>
          <p:cNvGrpSpPr/>
          <p:nvPr/>
        </p:nvGrpSpPr>
        <p:grpSpPr>
          <a:xfrm>
            <a:off x="1548255" y="1631163"/>
            <a:ext cx="6140788" cy="3021025"/>
            <a:chOff x="993709" y="1869704"/>
            <a:chExt cx="7903573" cy="3888246"/>
          </a:xfrm>
        </p:grpSpPr>
        <p:grpSp>
          <p:nvGrpSpPr>
            <p:cNvPr id="17" name="Group 16">
              <a:extLst>
                <a:ext uri="{FF2B5EF4-FFF2-40B4-BE49-F238E27FC236}">
                  <a16:creationId xmlns:a16="http://schemas.microsoft.com/office/drawing/2014/main" id="{41156842-DC4A-7E4C-B79D-362E91DF0050}"/>
                </a:ext>
              </a:extLst>
            </p:cNvPr>
            <p:cNvGrpSpPr/>
            <p:nvPr/>
          </p:nvGrpSpPr>
          <p:grpSpPr>
            <a:xfrm>
              <a:off x="993709" y="3417980"/>
              <a:ext cx="1372899" cy="1341973"/>
              <a:chOff x="5428954" y="2235416"/>
              <a:chExt cx="1372899" cy="1341973"/>
            </a:xfrm>
          </p:grpSpPr>
          <p:sp>
            <p:nvSpPr>
              <p:cNvPr id="10" name="Rounded Rectangle 9">
                <a:extLst>
                  <a:ext uri="{FF2B5EF4-FFF2-40B4-BE49-F238E27FC236}">
                    <a16:creationId xmlns:a16="http://schemas.microsoft.com/office/drawing/2014/main" id="{CB8B646B-6EFA-F646-9768-CDF6443C1068}"/>
                  </a:ext>
                </a:extLst>
              </p:cNvPr>
              <p:cNvSpPr/>
              <p:nvPr/>
            </p:nvSpPr>
            <p:spPr>
              <a:xfrm>
                <a:off x="5428954" y="2235416"/>
                <a:ext cx="1372899" cy="1341973"/>
              </a:xfrm>
              <a:prstGeom prst="round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1" name="Rounded Rectangle 10">
                <a:extLst>
                  <a:ext uri="{FF2B5EF4-FFF2-40B4-BE49-F238E27FC236}">
                    <a16:creationId xmlns:a16="http://schemas.microsoft.com/office/drawing/2014/main" id="{D1310182-1E3E-0148-9CC9-7AEC25095AC9}"/>
                  </a:ext>
                </a:extLst>
              </p:cNvPr>
              <p:cNvSpPr/>
              <p:nvPr/>
            </p:nvSpPr>
            <p:spPr>
              <a:xfrm>
                <a:off x="5582653" y="2895418"/>
                <a:ext cx="1042736" cy="555937"/>
              </a:xfrm>
              <a:prstGeom prst="round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2" name="Block Arc 11">
                <a:extLst>
                  <a:ext uri="{FF2B5EF4-FFF2-40B4-BE49-F238E27FC236}">
                    <a16:creationId xmlns:a16="http://schemas.microsoft.com/office/drawing/2014/main" id="{8EC002F1-D47A-BA4A-A5A0-FAC84B0363AE}"/>
                  </a:ext>
                </a:extLst>
              </p:cNvPr>
              <p:cNvSpPr/>
              <p:nvPr/>
            </p:nvSpPr>
            <p:spPr>
              <a:xfrm>
                <a:off x="5576532" y="2300151"/>
                <a:ext cx="1054978" cy="1067518"/>
              </a:xfrm>
              <a:prstGeom prst="blockArc">
                <a:avLst>
                  <a:gd name="adj1" fmla="val 13024384"/>
                  <a:gd name="adj2" fmla="val 19327511"/>
                  <a:gd name="adj3" fmla="val 25025"/>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solidFill>
                    <a:schemeClr val="tx1"/>
                  </a:solidFill>
                </a:endParaRPr>
              </a:p>
            </p:txBody>
          </p:sp>
          <p:sp>
            <p:nvSpPr>
              <p:cNvPr id="13" name="Oval 12">
                <a:extLst>
                  <a:ext uri="{FF2B5EF4-FFF2-40B4-BE49-F238E27FC236}">
                    <a16:creationId xmlns:a16="http://schemas.microsoft.com/office/drawing/2014/main" id="{D9BDFE02-C9B3-474D-B7F5-709A82AB708A}"/>
                  </a:ext>
                </a:extLst>
              </p:cNvPr>
              <p:cNvSpPr/>
              <p:nvPr/>
            </p:nvSpPr>
            <p:spPr>
              <a:xfrm>
                <a:off x="6051052" y="2526086"/>
                <a:ext cx="105937" cy="94451"/>
              </a:xfrm>
              <a:prstGeom prst="ellipse">
                <a:avLst/>
              </a:prstGeom>
              <a:solidFill>
                <a:schemeClr val="bg2">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cxnSp>
            <p:nvCxnSpPr>
              <p:cNvPr id="15" name="Straight Connector 14">
                <a:extLst>
                  <a:ext uri="{FF2B5EF4-FFF2-40B4-BE49-F238E27FC236}">
                    <a16:creationId xmlns:a16="http://schemas.microsoft.com/office/drawing/2014/main" id="{EDA6F523-5028-AE4A-B994-30EA8B69FF7A}"/>
                  </a:ext>
                </a:extLst>
              </p:cNvPr>
              <p:cNvCxnSpPr>
                <a:cxnSpLocks/>
              </p:cNvCxnSpPr>
              <p:nvPr/>
            </p:nvCxnSpPr>
            <p:spPr>
              <a:xfrm flipH="1" flipV="1">
                <a:off x="5977054" y="2432220"/>
                <a:ext cx="125353" cy="133178"/>
              </a:xfrm>
              <a:prstGeom prst="line">
                <a:avLst/>
              </a:prstGeom>
              <a:ln w="28575">
                <a:solidFill>
                  <a:schemeClr val="bg2">
                    <a:lumMod val="75000"/>
                  </a:schemeClr>
                </a:solidFill>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8A2366A9-0422-904C-A953-AB8D35350552}"/>
                </a:ext>
              </a:extLst>
            </p:cNvPr>
            <p:cNvSpPr txBox="1"/>
            <p:nvPr/>
          </p:nvSpPr>
          <p:spPr>
            <a:xfrm>
              <a:off x="1122630" y="2736511"/>
              <a:ext cx="1164038" cy="594191"/>
            </a:xfrm>
            <a:prstGeom prst="rect">
              <a:avLst/>
            </a:prstGeom>
            <a:noFill/>
          </p:spPr>
          <p:txBody>
            <a:bodyPr wrap="none" rtlCol="0">
              <a:spAutoFit/>
            </a:bodyPr>
            <a:lstStyle/>
            <a:p>
              <a:r>
                <a:rPr lang="en-US" sz="2400" dirty="0"/>
                <a:t>1-3%</a:t>
              </a:r>
            </a:p>
          </p:txBody>
        </p:sp>
        <p:sp>
          <p:nvSpPr>
            <p:cNvPr id="40" name="TextBox 39">
              <a:extLst>
                <a:ext uri="{FF2B5EF4-FFF2-40B4-BE49-F238E27FC236}">
                  <a16:creationId xmlns:a16="http://schemas.microsoft.com/office/drawing/2014/main" id="{867A00DE-9ED5-D14A-86A6-76F24042843B}"/>
                </a:ext>
              </a:extLst>
            </p:cNvPr>
            <p:cNvSpPr txBox="1"/>
            <p:nvPr/>
          </p:nvSpPr>
          <p:spPr>
            <a:xfrm>
              <a:off x="1022952" y="4926082"/>
              <a:ext cx="1294016" cy="831868"/>
            </a:xfrm>
            <a:prstGeom prst="rect">
              <a:avLst/>
            </a:prstGeom>
            <a:noFill/>
          </p:spPr>
          <p:txBody>
            <a:bodyPr wrap="none" rtlCol="0">
              <a:spAutoFit/>
            </a:bodyPr>
            <a:lstStyle/>
            <a:p>
              <a:r>
                <a:rPr lang="en-US" i="1" dirty="0"/>
                <a:t>of body </a:t>
              </a:r>
            </a:p>
            <a:p>
              <a:r>
                <a:rPr lang="en-US" i="1" dirty="0"/>
                <a:t>weight</a:t>
              </a:r>
            </a:p>
          </p:txBody>
        </p:sp>
        <p:grpSp>
          <p:nvGrpSpPr>
            <p:cNvPr id="133" name="Group 132">
              <a:extLst>
                <a:ext uri="{FF2B5EF4-FFF2-40B4-BE49-F238E27FC236}">
                  <a16:creationId xmlns:a16="http://schemas.microsoft.com/office/drawing/2014/main" id="{60CD8E1F-11E6-4344-A688-B6D0F938B808}"/>
                </a:ext>
              </a:extLst>
            </p:cNvPr>
            <p:cNvGrpSpPr/>
            <p:nvPr/>
          </p:nvGrpSpPr>
          <p:grpSpPr>
            <a:xfrm>
              <a:off x="2917639" y="2094794"/>
              <a:ext cx="1782502" cy="2665159"/>
              <a:chOff x="2474692" y="2094794"/>
              <a:chExt cx="1782502" cy="2665159"/>
            </a:xfrm>
          </p:grpSpPr>
          <p:grpSp>
            <p:nvGrpSpPr>
              <p:cNvPr id="69" name="Group 68">
                <a:extLst>
                  <a:ext uri="{FF2B5EF4-FFF2-40B4-BE49-F238E27FC236}">
                    <a16:creationId xmlns:a16="http://schemas.microsoft.com/office/drawing/2014/main" id="{FB42B311-594B-C042-9148-3897C634DDB0}"/>
                  </a:ext>
                </a:extLst>
              </p:cNvPr>
              <p:cNvGrpSpPr/>
              <p:nvPr/>
            </p:nvGrpSpPr>
            <p:grpSpPr>
              <a:xfrm>
                <a:off x="2474692" y="4297386"/>
                <a:ext cx="1108186" cy="178723"/>
                <a:chOff x="2986268" y="3688468"/>
                <a:chExt cx="1108186" cy="178723"/>
              </a:xfrm>
            </p:grpSpPr>
            <p:sp>
              <p:nvSpPr>
                <p:cNvPr id="43" name="Rounded Rectangle 42">
                  <a:extLst>
                    <a:ext uri="{FF2B5EF4-FFF2-40B4-BE49-F238E27FC236}">
                      <a16:creationId xmlns:a16="http://schemas.microsoft.com/office/drawing/2014/main" id="{72E92805-939C-0B4F-B4D3-68711221F643}"/>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58" name="Freeform 57">
                  <a:extLst>
                    <a:ext uri="{FF2B5EF4-FFF2-40B4-BE49-F238E27FC236}">
                      <a16:creationId xmlns:a16="http://schemas.microsoft.com/office/drawing/2014/main" id="{5C00A0C2-882B-6543-8738-69315E8E44A9}"/>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59" name="Freeform 58">
                  <a:extLst>
                    <a:ext uri="{FF2B5EF4-FFF2-40B4-BE49-F238E27FC236}">
                      <a16:creationId xmlns:a16="http://schemas.microsoft.com/office/drawing/2014/main" id="{0D915441-569B-264B-B1B4-E2A9CA9D20BE}"/>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70" name="Group 69">
                <a:extLst>
                  <a:ext uri="{FF2B5EF4-FFF2-40B4-BE49-F238E27FC236}">
                    <a16:creationId xmlns:a16="http://schemas.microsoft.com/office/drawing/2014/main" id="{68E307A4-AB24-1C47-8756-925B4989F6F8}"/>
                  </a:ext>
                </a:extLst>
              </p:cNvPr>
              <p:cNvGrpSpPr/>
              <p:nvPr/>
            </p:nvGrpSpPr>
            <p:grpSpPr>
              <a:xfrm>
                <a:off x="2474692" y="4022062"/>
                <a:ext cx="1108186" cy="178723"/>
                <a:chOff x="2986268" y="3688468"/>
                <a:chExt cx="1108186" cy="178723"/>
              </a:xfrm>
            </p:grpSpPr>
            <p:sp>
              <p:nvSpPr>
                <p:cNvPr id="71" name="Rounded Rectangle 70">
                  <a:extLst>
                    <a:ext uri="{FF2B5EF4-FFF2-40B4-BE49-F238E27FC236}">
                      <a16:creationId xmlns:a16="http://schemas.microsoft.com/office/drawing/2014/main" id="{535125EB-C843-AC49-AF42-3A2563D16537}"/>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72" name="Freeform 71">
                  <a:extLst>
                    <a:ext uri="{FF2B5EF4-FFF2-40B4-BE49-F238E27FC236}">
                      <a16:creationId xmlns:a16="http://schemas.microsoft.com/office/drawing/2014/main" id="{0A09B994-574F-0C49-8716-558B0D4DF37F}"/>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73" name="Freeform 72">
                  <a:extLst>
                    <a:ext uri="{FF2B5EF4-FFF2-40B4-BE49-F238E27FC236}">
                      <a16:creationId xmlns:a16="http://schemas.microsoft.com/office/drawing/2014/main" id="{B32B070F-EF61-F644-9B5C-E54B76861258}"/>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74" name="Group 73">
                <a:extLst>
                  <a:ext uri="{FF2B5EF4-FFF2-40B4-BE49-F238E27FC236}">
                    <a16:creationId xmlns:a16="http://schemas.microsoft.com/office/drawing/2014/main" id="{DF1CBAF1-7A67-7D4C-BE1B-D36B37B18985}"/>
                  </a:ext>
                </a:extLst>
              </p:cNvPr>
              <p:cNvGrpSpPr/>
              <p:nvPr/>
            </p:nvGrpSpPr>
            <p:grpSpPr>
              <a:xfrm>
                <a:off x="2474692" y="3746738"/>
                <a:ext cx="1108186" cy="178723"/>
                <a:chOff x="2986268" y="3688468"/>
                <a:chExt cx="1108186" cy="178723"/>
              </a:xfrm>
            </p:grpSpPr>
            <p:sp>
              <p:nvSpPr>
                <p:cNvPr id="75" name="Rounded Rectangle 74">
                  <a:extLst>
                    <a:ext uri="{FF2B5EF4-FFF2-40B4-BE49-F238E27FC236}">
                      <a16:creationId xmlns:a16="http://schemas.microsoft.com/office/drawing/2014/main" id="{621E8DA6-5E2C-F34C-A03E-ACEFFA92CE90}"/>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76" name="Freeform 75">
                  <a:extLst>
                    <a:ext uri="{FF2B5EF4-FFF2-40B4-BE49-F238E27FC236}">
                      <a16:creationId xmlns:a16="http://schemas.microsoft.com/office/drawing/2014/main" id="{169EF659-BD9B-7F4A-9142-6984B29866C7}"/>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77" name="Freeform 76">
                  <a:extLst>
                    <a:ext uri="{FF2B5EF4-FFF2-40B4-BE49-F238E27FC236}">
                      <a16:creationId xmlns:a16="http://schemas.microsoft.com/office/drawing/2014/main" id="{6F4FB55A-2DA8-C749-BF6A-33F8F06ED99F}"/>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78" name="Group 77">
                <a:extLst>
                  <a:ext uri="{FF2B5EF4-FFF2-40B4-BE49-F238E27FC236}">
                    <a16:creationId xmlns:a16="http://schemas.microsoft.com/office/drawing/2014/main" id="{C2812987-62A4-1B4A-B046-C3001CCD8485}"/>
                  </a:ext>
                </a:extLst>
              </p:cNvPr>
              <p:cNvGrpSpPr/>
              <p:nvPr/>
            </p:nvGrpSpPr>
            <p:grpSpPr>
              <a:xfrm>
                <a:off x="2474692" y="3471414"/>
                <a:ext cx="1108186" cy="178723"/>
                <a:chOff x="2986268" y="3688468"/>
                <a:chExt cx="1108186" cy="178723"/>
              </a:xfrm>
            </p:grpSpPr>
            <p:sp>
              <p:nvSpPr>
                <p:cNvPr id="79" name="Rounded Rectangle 78">
                  <a:extLst>
                    <a:ext uri="{FF2B5EF4-FFF2-40B4-BE49-F238E27FC236}">
                      <a16:creationId xmlns:a16="http://schemas.microsoft.com/office/drawing/2014/main" id="{70A2139C-727A-B042-81B9-2FD26740657B}"/>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80" name="Freeform 79">
                  <a:extLst>
                    <a:ext uri="{FF2B5EF4-FFF2-40B4-BE49-F238E27FC236}">
                      <a16:creationId xmlns:a16="http://schemas.microsoft.com/office/drawing/2014/main" id="{4C4F7CCE-DBDC-A34D-8402-024D717FC514}"/>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81" name="Freeform 80">
                  <a:extLst>
                    <a:ext uri="{FF2B5EF4-FFF2-40B4-BE49-F238E27FC236}">
                      <a16:creationId xmlns:a16="http://schemas.microsoft.com/office/drawing/2014/main" id="{4DBAAA98-A25D-3646-9897-457B8EF09CF3}"/>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82" name="Group 81">
                <a:extLst>
                  <a:ext uri="{FF2B5EF4-FFF2-40B4-BE49-F238E27FC236}">
                    <a16:creationId xmlns:a16="http://schemas.microsoft.com/office/drawing/2014/main" id="{4FB83DD2-4764-3845-AC90-8CE908AA4D66}"/>
                  </a:ext>
                </a:extLst>
              </p:cNvPr>
              <p:cNvGrpSpPr/>
              <p:nvPr/>
            </p:nvGrpSpPr>
            <p:grpSpPr>
              <a:xfrm>
                <a:off x="2474692" y="3196090"/>
                <a:ext cx="1108186" cy="178723"/>
                <a:chOff x="2986268" y="3688468"/>
                <a:chExt cx="1108186" cy="178723"/>
              </a:xfrm>
            </p:grpSpPr>
            <p:sp>
              <p:nvSpPr>
                <p:cNvPr id="83" name="Rounded Rectangle 82">
                  <a:extLst>
                    <a:ext uri="{FF2B5EF4-FFF2-40B4-BE49-F238E27FC236}">
                      <a16:creationId xmlns:a16="http://schemas.microsoft.com/office/drawing/2014/main" id="{DE4AD6FB-DF9C-0B43-A365-E6662C00AB69}"/>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84" name="Freeform 83">
                  <a:extLst>
                    <a:ext uri="{FF2B5EF4-FFF2-40B4-BE49-F238E27FC236}">
                      <a16:creationId xmlns:a16="http://schemas.microsoft.com/office/drawing/2014/main" id="{6EC9A056-A3CD-7540-9942-5C681BCD432A}"/>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85" name="Freeform 84">
                  <a:extLst>
                    <a:ext uri="{FF2B5EF4-FFF2-40B4-BE49-F238E27FC236}">
                      <a16:creationId xmlns:a16="http://schemas.microsoft.com/office/drawing/2014/main" id="{6404B2A4-5804-3846-97B7-6BB663445B7D}"/>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86" name="Group 85">
                <a:extLst>
                  <a:ext uri="{FF2B5EF4-FFF2-40B4-BE49-F238E27FC236}">
                    <a16:creationId xmlns:a16="http://schemas.microsoft.com/office/drawing/2014/main" id="{F2498966-9E3F-F948-8ECA-04552EE0405D}"/>
                  </a:ext>
                </a:extLst>
              </p:cNvPr>
              <p:cNvGrpSpPr/>
              <p:nvPr/>
            </p:nvGrpSpPr>
            <p:grpSpPr>
              <a:xfrm>
                <a:off x="2474692" y="2920766"/>
                <a:ext cx="1108186" cy="178723"/>
                <a:chOff x="2986268" y="3688468"/>
                <a:chExt cx="1108186" cy="178723"/>
              </a:xfrm>
            </p:grpSpPr>
            <p:sp>
              <p:nvSpPr>
                <p:cNvPr id="87" name="Rounded Rectangle 86">
                  <a:extLst>
                    <a:ext uri="{FF2B5EF4-FFF2-40B4-BE49-F238E27FC236}">
                      <a16:creationId xmlns:a16="http://schemas.microsoft.com/office/drawing/2014/main" id="{EC763D23-730A-C640-A4A8-6297CC9682C9}"/>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88" name="Freeform 87">
                  <a:extLst>
                    <a:ext uri="{FF2B5EF4-FFF2-40B4-BE49-F238E27FC236}">
                      <a16:creationId xmlns:a16="http://schemas.microsoft.com/office/drawing/2014/main" id="{8B35A0AB-6B76-CC46-9A0F-BF9C682280B0}"/>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89" name="Freeform 88">
                  <a:extLst>
                    <a:ext uri="{FF2B5EF4-FFF2-40B4-BE49-F238E27FC236}">
                      <a16:creationId xmlns:a16="http://schemas.microsoft.com/office/drawing/2014/main" id="{0A835A1A-160E-F041-8877-01BEF939AE12}"/>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90" name="Group 89">
                <a:extLst>
                  <a:ext uri="{FF2B5EF4-FFF2-40B4-BE49-F238E27FC236}">
                    <a16:creationId xmlns:a16="http://schemas.microsoft.com/office/drawing/2014/main" id="{7151DFC3-A27D-C246-AF34-C521ABAB2D49}"/>
                  </a:ext>
                </a:extLst>
              </p:cNvPr>
              <p:cNvGrpSpPr/>
              <p:nvPr/>
            </p:nvGrpSpPr>
            <p:grpSpPr>
              <a:xfrm>
                <a:off x="2474692" y="2645442"/>
                <a:ext cx="1108186" cy="178723"/>
                <a:chOff x="2986268" y="3688468"/>
                <a:chExt cx="1108186" cy="178723"/>
              </a:xfrm>
            </p:grpSpPr>
            <p:sp>
              <p:nvSpPr>
                <p:cNvPr id="91" name="Rounded Rectangle 90">
                  <a:extLst>
                    <a:ext uri="{FF2B5EF4-FFF2-40B4-BE49-F238E27FC236}">
                      <a16:creationId xmlns:a16="http://schemas.microsoft.com/office/drawing/2014/main" id="{8D932348-2C20-334E-BE7C-987CBB9A7780}"/>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92" name="Freeform 91">
                  <a:extLst>
                    <a:ext uri="{FF2B5EF4-FFF2-40B4-BE49-F238E27FC236}">
                      <a16:creationId xmlns:a16="http://schemas.microsoft.com/office/drawing/2014/main" id="{FF0B2E42-1079-A74F-B07C-93C8FE685573}"/>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93" name="Freeform 92">
                  <a:extLst>
                    <a:ext uri="{FF2B5EF4-FFF2-40B4-BE49-F238E27FC236}">
                      <a16:creationId xmlns:a16="http://schemas.microsoft.com/office/drawing/2014/main" id="{BC3FD0E2-948D-1E44-A1C6-A1E549791BC9}"/>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94" name="Group 93">
                <a:extLst>
                  <a:ext uri="{FF2B5EF4-FFF2-40B4-BE49-F238E27FC236}">
                    <a16:creationId xmlns:a16="http://schemas.microsoft.com/office/drawing/2014/main" id="{620ED3F5-945C-B944-B190-7A244352DDE7}"/>
                  </a:ext>
                </a:extLst>
              </p:cNvPr>
              <p:cNvGrpSpPr/>
              <p:nvPr/>
            </p:nvGrpSpPr>
            <p:grpSpPr>
              <a:xfrm>
                <a:off x="2474692" y="2370118"/>
                <a:ext cx="1108186" cy="178723"/>
                <a:chOff x="2986268" y="3688468"/>
                <a:chExt cx="1108186" cy="178723"/>
              </a:xfrm>
            </p:grpSpPr>
            <p:sp>
              <p:nvSpPr>
                <p:cNvPr id="95" name="Rounded Rectangle 94">
                  <a:extLst>
                    <a:ext uri="{FF2B5EF4-FFF2-40B4-BE49-F238E27FC236}">
                      <a16:creationId xmlns:a16="http://schemas.microsoft.com/office/drawing/2014/main" id="{E1C88CEF-32FB-EB42-9E18-A9EBE83C66F1}"/>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96" name="Freeform 95">
                  <a:extLst>
                    <a:ext uri="{FF2B5EF4-FFF2-40B4-BE49-F238E27FC236}">
                      <a16:creationId xmlns:a16="http://schemas.microsoft.com/office/drawing/2014/main" id="{E61FACF3-4A93-1548-ABC7-97672CD1877C}"/>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97" name="Freeform 96">
                  <a:extLst>
                    <a:ext uri="{FF2B5EF4-FFF2-40B4-BE49-F238E27FC236}">
                      <a16:creationId xmlns:a16="http://schemas.microsoft.com/office/drawing/2014/main" id="{EAFEDB7B-E1D0-4040-86A5-1D47DE9E7BDC}"/>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98" name="Group 97">
                <a:extLst>
                  <a:ext uri="{FF2B5EF4-FFF2-40B4-BE49-F238E27FC236}">
                    <a16:creationId xmlns:a16="http://schemas.microsoft.com/office/drawing/2014/main" id="{A96CD6C7-A358-3D42-AAB3-A179621BC14A}"/>
                  </a:ext>
                </a:extLst>
              </p:cNvPr>
              <p:cNvGrpSpPr/>
              <p:nvPr/>
            </p:nvGrpSpPr>
            <p:grpSpPr>
              <a:xfrm>
                <a:off x="2474692" y="2094794"/>
                <a:ext cx="1108186" cy="178723"/>
                <a:chOff x="2986268" y="3688468"/>
                <a:chExt cx="1108186" cy="178723"/>
              </a:xfrm>
            </p:grpSpPr>
            <p:sp>
              <p:nvSpPr>
                <p:cNvPr id="99" name="Rounded Rectangle 98">
                  <a:extLst>
                    <a:ext uri="{FF2B5EF4-FFF2-40B4-BE49-F238E27FC236}">
                      <a16:creationId xmlns:a16="http://schemas.microsoft.com/office/drawing/2014/main" id="{5D4AD9E5-1D8A-F545-9CCC-CF735109E509}"/>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00" name="Freeform 99">
                  <a:extLst>
                    <a:ext uri="{FF2B5EF4-FFF2-40B4-BE49-F238E27FC236}">
                      <a16:creationId xmlns:a16="http://schemas.microsoft.com/office/drawing/2014/main" id="{46B802CB-B70B-D040-B35C-2DB874E56583}"/>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101" name="Freeform 100">
                  <a:extLst>
                    <a:ext uri="{FF2B5EF4-FFF2-40B4-BE49-F238E27FC236}">
                      <a16:creationId xmlns:a16="http://schemas.microsoft.com/office/drawing/2014/main" id="{8B3C8D1B-7C08-E84D-A22A-F2453DB49079}"/>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102" name="Group 101">
                <a:extLst>
                  <a:ext uri="{FF2B5EF4-FFF2-40B4-BE49-F238E27FC236}">
                    <a16:creationId xmlns:a16="http://schemas.microsoft.com/office/drawing/2014/main" id="{D20D7D69-AEEE-3C44-B3BC-C4132BB91329}"/>
                  </a:ext>
                </a:extLst>
              </p:cNvPr>
              <p:cNvGrpSpPr/>
              <p:nvPr/>
            </p:nvGrpSpPr>
            <p:grpSpPr>
              <a:xfrm>
                <a:off x="2474692" y="4572711"/>
                <a:ext cx="1108186" cy="178723"/>
                <a:chOff x="2986268" y="3688468"/>
                <a:chExt cx="1108186" cy="178723"/>
              </a:xfrm>
            </p:grpSpPr>
            <p:sp>
              <p:nvSpPr>
                <p:cNvPr id="103" name="Rounded Rectangle 102">
                  <a:extLst>
                    <a:ext uri="{FF2B5EF4-FFF2-40B4-BE49-F238E27FC236}">
                      <a16:creationId xmlns:a16="http://schemas.microsoft.com/office/drawing/2014/main" id="{8DBA8B20-2C72-774D-A2F8-A5E121B05467}"/>
                    </a:ext>
                  </a:extLst>
                </p:cNvPr>
                <p:cNvSpPr/>
                <p:nvPr/>
              </p:nvSpPr>
              <p:spPr>
                <a:xfrm>
                  <a:off x="3512569" y="3700042"/>
                  <a:ext cx="581885" cy="167149"/>
                </a:xfrm>
                <a:prstGeom prst="roundRect">
                  <a:avLst>
                    <a:gd name="adj" fmla="val 50000"/>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04" name="Freeform 103">
                  <a:extLst>
                    <a:ext uri="{FF2B5EF4-FFF2-40B4-BE49-F238E27FC236}">
                      <a16:creationId xmlns:a16="http://schemas.microsoft.com/office/drawing/2014/main" id="{5FD9117E-AA1C-0C48-894D-9A283526DF96}"/>
                    </a:ext>
                  </a:extLst>
                </p:cNvPr>
                <p:cNvSpPr/>
                <p:nvPr/>
              </p:nvSpPr>
              <p:spPr>
                <a:xfrm>
                  <a:off x="3055177" y="3742695"/>
                  <a:ext cx="455781" cy="91690"/>
                </a:xfrm>
                <a:custGeom>
                  <a:avLst/>
                  <a:gdLst>
                    <a:gd name="connsiteX0" fmla="*/ 622205 w 622205"/>
                    <a:gd name="connsiteY0" fmla="*/ 41262 h 89631"/>
                    <a:gd name="connsiteX1" fmla="*/ 563766 w 622205"/>
                    <a:gd name="connsiteY1" fmla="*/ 11 h 89631"/>
                    <a:gd name="connsiteX2" fmla="*/ 481263 w 622205"/>
                    <a:gd name="connsiteY2" fmla="*/ 44700 h 89631"/>
                    <a:gd name="connsiteX3" fmla="*/ 412511 w 622205"/>
                    <a:gd name="connsiteY3" fmla="*/ 72201 h 89631"/>
                    <a:gd name="connsiteX4" fmla="*/ 299071 w 622205"/>
                    <a:gd name="connsiteY4" fmla="*/ 85951 h 89631"/>
                    <a:gd name="connsiteX5" fmla="*/ 140942 w 622205"/>
                    <a:gd name="connsiteY5" fmla="*/ 3449 h 89631"/>
                    <a:gd name="connsiteX6" fmla="*/ 0 w 622205"/>
                    <a:gd name="connsiteY6" fmla="*/ 89389 h 8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05" h="89631">
                      <a:moveTo>
                        <a:pt x="622205" y="41262"/>
                      </a:moveTo>
                      <a:cubicBezTo>
                        <a:pt x="604730" y="20350"/>
                        <a:pt x="587256" y="-562"/>
                        <a:pt x="563766" y="11"/>
                      </a:cubicBezTo>
                      <a:cubicBezTo>
                        <a:pt x="540276" y="584"/>
                        <a:pt x="506472" y="32668"/>
                        <a:pt x="481263" y="44700"/>
                      </a:cubicBezTo>
                      <a:cubicBezTo>
                        <a:pt x="456054" y="56732"/>
                        <a:pt x="442876" y="65326"/>
                        <a:pt x="412511" y="72201"/>
                      </a:cubicBezTo>
                      <a:cubicBezTo>
                        <a:pt x="382146" y="79076"/>
                        <a:pt x="344332" y="97410"/>
                        <a:pt x="299071" y="85951"/>
                      </a:cubicBezTo>
                      <a:cubicBezTo>
                        <a:pt x="253810" y="74492"/>
                        <a:pt x="190787" y="2876"/>
                        <a:pt x="140942" y="3449"/>
                      </a:cubicBezTo>
                      <a:cubicBezTo>
                        <a:pt x="91097" y="4022"/>
                        <a:pt x="45548" y="46705"/>
                        <a:pt x="0" y="89389"/>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105" name="Freeform 104">
                  <a:extLst>
                    <a:ext uri="{FF2B5EF4-FFF2-40B4-BE49-F238E27FC236}">
                      <a16:creationId xmlns:a16="http://schemas.microsoft.com/office/drawing/2014/main" id="{73623C75-AE9E-5340-AFE2-38670989A933}"/>
                    </a:ext>
                  </a:extLst>
                </p:cNvPr>
                <p:cNvSpPr/>
                <p:nvPr/>
              </p:nvSpPr>
              <p:spPr>
                <a:xfrm>
                  <a:off x="2986268" y="3688468"/>
                  <a:ext cx="521252" cy="167148"/>
                </a:xfrm>
                <a:custGeom>
                  <a:avLst/>
                  <a:gdLst>
                    <a:gd name="connsiteX0" fmla="*/ 711582 w 711582"/>
                    <a:gd name="connsiteY0" fmla="*/ 97233 h 163395"/>
                    <a:gd name="connsiteX1" fmla="*/ 598141 w 711582"/>
                    <a:gd name="connsiteY1" fmla="*/ 162547 h 163395"/>
                    <a:gd name="connsiteX2" fmla="*/ 446887 w 711582"/>
                    <a:gd name="connsiteY2" fmla="*/ 55982 h 163395"/>
                    <a:gd name="connsiteX3" fmla="*/ 340322 w 711582"/>
                    <a:gd name="connsiteY3" fmla="*/ 45669 h 163395"/>
                    <a:gd name="connsiteX4" fmla="*/ 220006 w 711582"/>
                    <a:gd name="connsiteY4" fmla="*/ 980 h 163395"/>
                    <a:gd name="connsiteX5" fmla="*/ 0 w 711582"/>
                    <a:gd name="connsiteY5" fmla="*/ 93795 h 16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82" h="163395">
                      <a:moveTo>
                        <a:pt x="711582" y="97233"/>
                      </a:moveTo>
                      <a:cubicBezTo>
                        <a:pt x="676919" y="133327"/>
                        <a:pt x="642257" y="169422"/>
                        <a:pt x="598141" y="162547"/>
                      </a:cubicBezTo>
                      <a:cubicBezTo>
                        <a:pt x="554025" y="155672"/>
                        <a:pt x="489857" y="75462"/>
                        <a:pt x="446887" y="55982"/>
                      </a:cubicBezTo>
                      <a:cubicBezTo>
                        <a:pt x="403917" y="36502"/>
                        <a:pt x="378135" y="54836"/>
                        <a:pt x="340322" y="45669"/>
                      </a:cubicBezTo>
                      <a:cubicBezTo>
                        <a:pt x="302509" y="36502"/>
                        <a:pt x="276726" y="-7041"/>
                        <a:pt x="220006" y="980"/>
                      </a:cubicBezTo>
                      <a:cubicBezTo>
                        <a:pt x="163286" y="9001"/>
                        <a:pt x="81643" y="51398"/>
                        <a:pt x="0" y="93795"/>
                      </a:cubicBezTo>
                    </a:path>
                  </a:pathLst>
                </a:custGeom>
                <a:ln w="34925" cap="rnd">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nvGrpSpPr>
              <p:cNvPr id="112" name="Group 111">
                <a:extLst>
                  <a:ext uri="{FF2B5EF4-FFF2-40B4-BE49-F238E27FC236}">
                    <a16:creationId xmlns:a16="http://schemas.microsoft.com/office/drawing/2014/main" id="{5B0EBAD1-211E-B044-81F7-C764D332EC5A}"/>
                  </a:ext>
                </a:extLst>
              </p:cNvPr>
              <p:cNvGrpSpPr/>
              <p:nvPr/>
            </p:nvGrpSpPr>
            <p:grpSpPr>
              <a:xfrm>
                <a:off x="3845538" y="3890356"/>
                <a:ext cx="411656" cy="869597"/>
                <a:chOff x="5200189" y="1349230"/>
                <a:chExt cx="2133820" cy="4507560"/>
              </a:xfrm>
            </p:grpSpPr>
            <p:sp>
              <p:nvSpPr>
                <p:cNvPr id="106" name="Oval 105">
                  <a:extLst>
                    <a:ext uri="{FF2B5EF4-FFF2-40B4-BE49-F238E27FC236}">
                      <a16:creationId xmlns:a16="http://schemas.microsoft.com/office/drawing/2014/main" id="{4DBEEFA6-5F03-0A4D-B2F6-71261CF1E91D}"/>
                    </a:ext>
                  </a:extLst>
                </p:cNvPr>
                <p:cNvSpPr/>
                <p:nvPr/>
              </p:nvSpPr>
              <p:spPr>
                <a:xfrm>
                  <a:off x="5685065" y="1349230"/>
                  <a:ext cx="1164068" cy="1164068"/>
                </a:xfrm>
                <a:prstGeom prst="ellipse">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07" name="Rounded Rectangle 106">
                  <a:extLst>
                    <a:ext uri="{FF2B5EF4-FFF2-40B4-BE49-F238E27FC236}">
                      <a16:creationId xmlns:a16="http://schemas.microsoft.com/office/drawing/2014/main" id="{3D9F03E8-CFF4-E844-81A7-607DD6D91E91}"/>
                    </a:ext>
                  </a:extLst>
                </p:cNvPr>
                <p:cNvSpPr/>
                <p:nvPr/>
              </p:nvSpPr>
              <p:spPr>
                <a:xfrm>
                  <a:off x="5652054" y="2612078"/>
                  <a:ext cx="1230090" cy="1657053"/>
                </a:xfrm>
                <a:prstGeom prst="round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08" name="Rounded Rectangle 107">
                  <a:extLst>
                    <a:ext uri="{FF2B5EF4-FFF2-40B4-BE49-F238E27FC236}">
                      <a16:creationId xmlns:a16="http://schemas.microsoft.com/office/drawing/2014/main" id="{87556899-D8A6-564B-89BF-93736CB85BE0}"/>
                    </a:ext>
                  </a:extLst>
                </p:cNvPr>
                <p:cNvSpPr/>
                <p:nvPr/>
              </p:nvSpPr>
              <p:spPr>
                <a:xfrm>
                  <a:off x="5645206" y="3866127"/>
                  <a:ext cx="548640" cy="1990663"/>
                </a:xfrm>
                <a:prstGeom prst="round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09" name="Rounded Rectangle 108">
                  <a:extLst>
                    <a:ext uri="{FF2B5EF4-FFF2-40B4-BE49-F238E27FC236}">
                      <a16:creationId xmlns:a16="http://schemas.microsoft.com/office/drawing/2014/main" id="{CA40FAE2-861A-644E-921E-192B0502B24F}"/>
                    </a:ext>
                  </a:extLst>
                </p:cNvPr>
                <p:cNvSpPr/>
                <p:nvPr/>
              </p:nvSpPr>
              <p:spPr>
                <a:xfrm>
                  <a:off x="6337827" y="3851718"/>
                  <a:ext cx="548640" cy="1993392"/>
                </a:xfrm>
                <a:prstGeom prst="round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10" name="Rounded Rectangle 109">
                  <a:extLst>
                    <a:ext uri="{FF2B5EF4-FFF2-40B4-BE49-F238E27FC236}">
                      <a16:creationId xmlns:a16="http://schemas.microsoft.com/office/drawing/2014/main" id="{8B840FA1-9966-4D4A-81EE-5F7261D96C39}"/>
                    </a:ext>
                  </a:extLst>
                </p:cNvPr>
                <p:cNvSpPr/>
                <p:nvPr/>
              </p:nvSpPr>
              <p:spPr>
                <a:xfrm>
                  <a:off x="6968249" y="2612078"/>
                  <a:ext cx="365760" cy="1767010"/>
                </a:xfrm>
                <a:prstGeom prst="roundRect">
                  <a:avLst>
                    <a:gd name="adj" fmla="val 35654"/>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111" name="Rounded Rectangle 110">
                  <a:extLst>
                    <a:ext uri="{FF2B5EF4-FFF2-40B4-BE49-F238E27FC236}">
                      <a16:creationId xmlns:a16="http://schemas.microsoft.com/office/drawing/2014/main" id="{9DD02DFD-4A00-A047-8CBC-8F9AB66C0290}"/>
                    </a:ext>
                  </a:extLst>
                </p:cNvPr>
                <p:cNvSpPr/>
                <p:nvPr/>
              </p:nvSpPr>
              <p:spPr>
                <a:xfrm>
                  <a:off x="5200189" y="2612078"/>
                  <a:ext cx="365760" cy="1767010"/>
                </a:xfrm>
                <a:prstGeom prst="roundRect">
                  <a:avLst>
                    <a:gd name="adj" fmla="val 35654"/>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grpSp>
        </p:grpSp>
        <p:sp>
          <p:nvSpPr>
            <p:cNvPr id="113" name="TextBox 112">
              <a:extLst>
                <a:ext uri="{FF2B5EF4-FFF2-40B4-BE49-F238E27FC236}">
                  <a16:creationId xmlns:a16="http://schemas.microsoft.com/office/drawing/2014/main" id="{0AB4A142-63FB-F941-BCD7-732F1E523EDD}"/>
                </a:ext>
              </a:extLst>
            </p:cNvPr>
            <p:cNvSpPr txBox="1"/>
            <p:nvPr/>
          </p:nvSpPr>
          <p:spPr>
            <a:xfrm>
              <a:off x="3521548" y="3125969"/>
              <a:ext cx="1911188" cy="594191"/>
            </a:xfrm>
            <a:prstGeom prst="rect">
              <a:avLst/>
            </a:prstGeom>
            <a:noFill/>
          </p:spPr>
          <p:txBody>
            <a:bodyPr wrap="square" rtlCol="0">
              <a:spAutoFit/>
            </a:bodyPr>
            <a:lstStyle/>
            <a:p>
              <a:pPr algn="ctr"/>
              <a:r>
                <a:rPr lang="en-US" sz="2400" dirty="0"/>
                <a:t>10x</a:t>
              </a:r>
            </a:p>
          </p:txBody>
        </p:sp>
        <p:sp>
          <p:nvSpPr>
            <p:cNvPr id="114" name="TextBox 113">
              <a:extLst>
                <a:ext uri="{FF2B5EF4-FFF2-40B4-BE49-F238E27FC236}">
                  <a16:creationId xmlns:a16="http://schemas.microsoft.com/office/drawing/2014/main" id="{A0743F3F-32EB-7546-A88A-9032EE014F72}"/>
                </a:ext>
              </a:extLst>
            </p:cNvPr>
            <p:cNvSpPr txBox="1"/>
            <p:nvPr/>
          </p:nvSpPr>
          <p:spPr>
            <a:xfrm>
              <a:off x="3084769" y="4926081"/>
              <a:ext cx="1409554" cy="475353"/>
            </a:xfrm>
            <a:prstGeom prst="rect">
              <a:avLst/>
            </a:prstGeom>
            <a:noFill/>
          </p:spPr>
          <p:txBody>
            <a:bodyPr wrap="none" rtlCol="0">
              <a:spAutoFit/>
            </a:bodyPr>
            <a:lstStyle/>
            <a:p>
              <a:r>
                <a:rPr lang="en-US" i="1" dirty="0"/>
                <a:t># of cells</a:t>
              </a:r>
            </a:p>
          </p:txBody>
        </p:sp>
        <p:grpSp>
          <p:nvGrpSpPr>
            <p:cNvPr id="132" name="Group 131">
              <a:extLst>
                <a:ext uri="{FF2B5EF4-FFF2-40B4-BE49-F238E27FC236}">
                  <a16:creationId xmlns:a16="http://schemas.microsoft.com/office/drawing/2014/main" id="{5668E7C3-C0B4-844F-8DFF-D4EE0B8220E5}"/>
                </a:ext>
              </a:extLst>
            </p:cNvPr>
            <p:cNvGrpSpPr/>
            <p:nvPr/>
          </p:nvGrpSpPr>
          <p:grpSpPr>
            <a:xfrm>
              <a:off x="6315389" y="2765655"/>
              <a:ext cx="2581893" cy="2017392"/>
              <a:chOff x="6693077" y="1993564"/>
              <a:chExt cx="2581893" cy="2017392"/>
            </a:xfrm>
          </p:grpSpPr>
          <p:sp>
            <p:nvSpPr>
              <p:cNvPr id="116" name="Rectangle 115">
                <a:extLst>
                  <a:ext uri="{FF2B5EF4-FFF2-40B4-BE49-F238E27FC236}">
                    <a16:creationId xmlns:a16="http://schemas.microsoft.com/office/drawing/2014/main" id="{C4552554-2718-794A-A687-3DF454D06A7A}"/>
                  </a:ext>
                </a:extLst>
              </p:cNvPr>
              <p:cNvSpPr/>
              <p:nvPr/>
            </p:nvSpPr>
            <p:spPr>
              <a:xfrm>
                <a:off x="6986757" y="3572364"/>
                <a:ext cx="392493" cy="392493"/>
              </a:xfrm>
              <a:prstGeom prst="rect">
                <a:avLst/>
              </a:prstGeom>
              <a:solidFill>
                <a:schemeClr val="accent4"/>
              </a:solidFill>
              <a:ln w="4762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17" name="TextBox 116">
                <a:extLst>
                  <a:ext uri="{FF2B5EF4-FFF2-40B4-BE49-F238E27FC236}">
                    <a16:creationId xmlns:a16="http://schemas.microsoft.com/office/drawing/2014/main" id="{B4FDD820-5A45-A846-90FD-13BA8C75081F}"/>
                  </a:ext>
                </a:extLst>
              </p:cNvPr>
              <p:cNvSpPr txBox="1"/>
              <p:nvPr/>
            </p:nvSpPr>
            <p:spPr>
              <a:xfrm>
                <a:off x="6693077" y="2236247"/>
                <a:ext cx="2581893" cy="911093"/>
              </a:xfrm>
              <a:prstGeom prst="rect">
                <a:avLst/>
              </a:prstGeom>
              <a:noFill/>
            </p:spPr>
            <p:txBody>
              <a:bodyPr wrap="square" rtlCol="0">
                <a:spAutoFit/>
              </a:bodyPr>
              <a:lstStyle/>
              <a:p>
                <a:pPr algn="ctr"/>
                <a:endParaRPr lang="en-US" sz="2000" dirty="0">
                  <a:solidFill>
                    <a:schemeClr val="accent1"/>
                  </a:solidFill>
                </a:endParaRPr>
              </a:p>
              <a:p>
                <a:pPr algn="ctr"/>
                <a:r>
                  <a:rPr lang="en-US" sz="2000" dirty="0">
                    <a:solidFill>
                      <a:schemeClr val="accent1"/>
                    </a:solidFill>
                  </a:rPr>
                  <a:t>microbial</a:t>
                </a:r>
              </a:p>
            </p:txBody>
          </p:sp>
          <p:sp>
            <p:nvSpPr>
              <p:cNvPr id="118" name="TextBox 117">
                <a:extLst>
                  <a:ext uri="{FF2B5EF4-FFF2-40B4-BE49-F238E27FC236}">
                    <a16:creationId xmlns:a16="http://schemas.microsoft.com/office/drawing/2014/main" id="{74B913B0-AEB8-B44D-867F-FA91560259C5}"/>
                  </a:ext>
                </a:extLst>
              </p:cNvPr>
              <p:cNvSpPr txBox="1"/>
              <p:nvPr/>
            </p:nvSpPr>
            <p:spPr>
              <a:xfrm>
                <a:off x="7345887" y="3495990"/>
                <a:ext cx="1460183" cy="514966"/>
              </a:xfrm>
              <a:prstGeom prst="rect">
                <a:avLst/>
              </a:prstGeom>
              <a:noFill/>
            </p:spPr>
            <p:txBody>
              <a:bodyPr wrap="square" rtlCol="0">
                <a:spAutoFit/>
              </a:bodyPr>
              <a:lstStyle/>
              <a:p>
                <a:pPr algn="ctr"/>
                <a:r>
                  <a:rPr lang="en-US" sz="2000" dirty="0">
                    <a:solidFill>
                      <a:schemeClr val="accent4"/>
                    </a:solidFill>
                  </a:rPr>
                  <a:t>human</a:t>
                </a:r>
              </a:p>
            </p:txBody>
          </p:sp>
          <p:sp>
            <p:nvSpPr>
              <p:cNvPr id="115" name="Rectangle 114">
                <a:extLst>
                  <a:ext uri="{FF2B5EF4-FFF2-40B4-BE49-F238E27FC236}">
                    <a16:creationId xmlns:a16="http://schemas.microsoft.com/office/drawing/2014/main" id="{C159BD23-FE26-6B4F-B6EA-3B9424B30055}"/>
                  </a:ext>
                </a:extLst>
              </p:cNvPr>
              <p:cNvSpPr/>
              <p:nvPr/>
            </p:nvSpPr>
            <p:spPr>
              <a:xfrm>
                <a:off x="6993126" y="1993564"/>
                <a:ext cx="1981796" cy="1981796"/>
              </a:xfrm>
              <a:prstGeom prst="rect">
                <a:avLst/>
              </a:prstGeom>
              <a:noFill/>
              <a:ln w="476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sp>
          <p:nvSpPr>
            <p:cNvPr id="119" name="TextBox 118">
              <a:extLst>
                <a:ext uri="{FF2B5EF4-FFF2-40B4-BE49-F238E27FC236}">
                  <a16:creationId xmlns:a16="http://schemas.microsoft.com/office/drawing/2014/main" id="{AE2C9FB5-A248-9545-A621-4C7FC5BE133D}"/>
                </a:ext>
              </a:extLst>
            </p:cNvPr>
            <p:cNvSpPr txBox="1"/>
            <p:nvPr/>
          </p:nvSpPr>
          <p:spPr>
            <a:xfrm>
              <a:off x="6547537" y="4926081"/>
              <a:ext cx="2201809" cy="831868"/>
            </a:xfrm>
            <a:prstGeom prst="rect">
              <a:avLst/>
            </a:prstGeom>
            <a:noFill/>
          </p:spPr>
          <p:txBody>
            <a:bodyPr wrap="none" rtlCol="0">
              <a:spAutoFit/>
            </a:bodyPr>
            <a:lstStyle/>
            <a:p>
              <a:pPr algn="ctr"/>
              <a:r>
                <a:rPr lang="en-US" i="1" dirty="0"/>
                <a:t>protein-coding </a:t>
              </a:r>
            </a:p>
            <a:p>
              <a:pPr algn="ctr"/>
              <a:r>
                <a:rPr lang="en-US" i="1" dirty="0"/>
                <a:t>genes</a:t>
              </a:r>
            </a:p>
          </p:txBody>
        </p:sp>
        <p:pic>
          <p:nvPicPr>
            <p:cNvPr id="128" name="Picture 127">
              <a:extLst>
                <a:ext uri="{FF2B5EF4-FFF2-40B4-BE49-F238E27FC236}">
                  <a16:creationId xmlns:a16="http://schemas.microsoft.com/office/drawing/2014/main" id="{E5662AA7-2E84-A14A-86C6-DD6A2D09A0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51172" y="2516036"/>
              <a:ext cx="762820" cy="2243918"/>
            </a:xfrm>
            <a:prstGeom prst="rect">
              <a:avLst/>
            </a:prstGeom>
            <a:ln w="22225">
              <a:solidFill>
                <a:schemeClr val="dk1">
                  <a:shade val="95000"/>
                  <a:satMod val="105000"/>
                </a:schemeClr>
              </a:solidFill>
            </a:ln>
          </p:spPr>
        </p:pic>
        <p:sp>
          <p:nvSpPr>
            <p:cNvPr id="131" name="TextBox 130">
              <a:extLst>
                <a:ext uri="{FF2B5EF4-FFF2-40B4-BE49-F238E27FC236}">
                  <a16:creationId xmlns:a16="http://schemas.microsoft.com/office/drawing/2014/main" id="{856DECAA-C449-3E4A-9C49-62EF304010D3}"/>
                </a:ext>
              </a:extLst>
            </p:cNvPr>
            <p:cNvSpPr txBox="1"/>
            <p:nvPr/>
          </p:nvSpPr>
          <p:spPr>
            <a:xfrm>
              <a:off x="5047741" y="4926081"/>
              <a:ext cx="1244500" cy="831868"/>
            </a:xfrm>
            <a:prstGeom prst="rect">
              <a:avLst/>
            </a:prstGeom>
            <a:noFill/>
          </p:spPr>
          <p:txBody>
            <a:bodyPr wrap="none" rtlCol="0">
              <a:spAutoFit/>
            </a:bodyPr>
            <a:lstStyle/>
            <a:p>
              <a:pPr algn="ctr"/>
              <a:r>
                <a:rPr lang="en-US" i="1" dirty="0"/>
                <a:t>unique</a:t>
              </a:r>
            </a:p>
            <a:p>
              <a:pPr algn="ctr"/>
              <a:r>
                <a:rPr lang="en-US" i="1" dirty="0"/>
                <a:t>species</a:t>
              </a:r>
            </a:p>
          </p:txBody>
        </p:sp>
        <p:sp>
          <p:nvSpPr>
            <p:cNvPr id="134" name="TextBox 133">
              <a:extLst>
                <a:ext uri="{FF2B5EF4-FFF2-40B4-BE49-F238E27FC236}">
                  <a16:creationId xmlns:a16="http://schemas.microsoft.com/office/drawing/2014/main" id="{4685A8BA-89AD-614B-8C70-809BE471AC8A}"/>
                </a:ext>
              </a:extLst>
            </p:cNvPr>
            <p:cNvSpPr txBox="1"/>
            <p:nvPr/>
          </p:nvSpPr>
          <p:spPr>
            <a:xfrm>
              <a:off x="6692846" y="2185126"/>
              <a:ext cx="1911188" cy="594191"/>
            </a:xfrm>
            <a:prstGeom prst="rect">
              <a:avLst/>
            </a:prstGeom>
            <a:noFill/>
          </p:spPr>
          <p:txBody>
            <a:bodyPr wrap="square" rtlCol="0">
              <a:spAutoFit/>
            </a:bodyPr>
            <a:lstStyle/>
            <a:p>
              <a:pPr algn="ctr"/>
              <a:r>
                <a:rPr lang="en-US" sz="2400" dirty="0"/>
                <a:t>360x</a:t>
              </a:r>
            </a:p>
          </p:txBody>
        </p:sp>
        <p:sp>
          <p:nvSpPr>
            <p:cNvPr id="135" name="TextBox 134">
              <a:extLst>
                <a:ext uri="{FF2B5EF4-FFF2-40B4-BE49-F238E27FC236}">
                  <a16:creationId xmlns:a16="http://schemas.microsoft.com/office/drawing/2014/main" id="{AE705490-3465-694E-91B3-623C76D8C326}"/>
                </a:ext>
              </a:extLst>
            </p:cNvPr>
            <p:cNvSpPr txBox="1"/>
            <p:nvPr/>
          </p:nvSpPr>
          <p:spPr>
            <a:xfrm>
              <a:off x="4629125" y="1869704"/>
              <a:ext cx="1911188" cy="594191"/>
            </a:xfrm>
            <a:prstGeom prst="rect">
              <a:avLst/>
            </a:prstGeom>
            <a:noFill/>
          </p:spPr>
          <p:txBody>
            <a:bodyPr wrap="square" rtlCol="0">
              <a:spAutoFit/>
            </a:bodyPr>
            <a:lstStyle/>
            <a:p>
              <a:pPr algn="ctr"/>
              <a:r>
                <a:rPr lang="en-US" sz="2400" dirty="0"/>
                <a:t>10,000</a:t>
              </a:r>
            </a:p>
          </p:txBody>
        </p:sp>
      </p:grpSp>
    </p:spTree>
    <p:extLst>
      <p:ext uri="{BB962C8B-B14F-4D97-AF65-F5344CB8AC3E}">
        <p14:creationId xmlns:p14="http://schemas.microsoft.com/office/powerpoint/2010/main" val="217789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15</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76038" y="84178"/>
            <a:ext cx="8232191" cy="1143000"/>
          </a:xfrm>
        </p:spPr>
        <p:txBody>
          <a:bodyPr/>
          <a:lstStyle/>
          <a:p>
            <a:r>
              <a:rPr lang="en-US" dirty="0"/>
              <a:t>As a community, microbes actually play diverse physiological roles</a:t>
            </a:r>
          </a:p>
        </p:txBody>
      </p:sp>
      <p:sp>
        <p:nvSpPr>
          <p:cNvPr id="2" name="Oval 1">
            <a:extLst>
              <a:ext uri="{FF2B5EF4-FFF2-40B4-BE49-F238E27FC236}">
                <a16:creationId xmlns:a16="http://schemas.microsoft.com/office/drawing/2014/main" id="{5A777B7E-4E17-7043-91B9-835B3A4EF66D}"/>
              </a:ext>
            </a:extLst>
          </p:cNvPr>
          <p:cNvSpPr/>
          <p:nvPr/>
        </p:nvSpPr>
        <p:spPr>
          <a:xfrm>
            <a:off x="3471862" y="2493955"/>
            <a:ext cx="2571751" cy="2571751"/>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Human microbiome</a:t>
            </a:r>
          </a:p>
        </p:txBody>
      </p:sp>
      <p:sp>
        <p:nvSpPr>
          <p:cNvPr id="15" name="TextBox 14">
            <a:extLst>
              <a:ext uri="{FF2B5EF4-FFF2-40B4-BE49-F238E27FC236}">
                <a16:creationId xmlns:a16="http://schemas.microsoft.com/office/drawing/2014/main" id="{44F58AA5-48C4-484C-B8C3-60E4B784DBA6}"/>
              </a:ext>
            </a:extLst>
          </p:cNvPr>
          <p:cNvSpPr txBox="1"/>
          <p:nvPr/>
        </p:nvSpPr>
        <p:spPr>
          <a:xfrm>
            <a:off x="6487022" y="1926598"/>
            <a:ext cx="2287806" cy="369332"/>
          </a:xfrm>
          <a:prstGeom prst="rect">
            <a:avLst/>
          </a:prstGeom>
          <a:noFill/>
        </p:spPr>
        <p:txBody>
          <a:bodyPr wrap="none" rtlCol="0">
            <a:spAutoFit/>
          </a:bodyPr>
          <a:lstStyle/>
          <a:p>
            <a:r>
              <a:rPr lang="en-US" dirty="0"/>
              <a:t>Pathogen resistance</a:t>
            </a:r>
          </a:p>
        </p:txBody>
      </p:sp>
      <p:sp>
        <p:nvSpPr>
          <p:cNvPr id="16" name="TextBox 15">
            <a:extLst>
              <a:ext uri="{FF2B5EF4-FFF2-40B4-BE49-F238E27FC236}">
                <a16:creationId xmlns:a16="http://schemas.microsoft.com/office/drawing/2014/main" id="{2945819C-648A-154F-B782-010F12493FDA}"/>
              </a:ext>
            </a:extLst>
          </p:cNvPr>
          <p:cNvSpPr txBox="1"/>
          <p:nvPr/>
        </p:nvSpPr>
        <p:spPr>
          <a:xfrm>
            <a:off x="6885806" y="2448948"/>
            <a:ext cx="2146289" cy="923330"/>
          </a:xfrm>
          <a:prstGeom prst="rect">
            <a:avLst/>
          </a:prstGeom>
          <a:noFill/>
        </p:spPr>
        <p:txBody>
          <a:bodyPr wrap="square" rtlCol="0">
            <a:spAutoFit/>
          </a:bodyPr>
          <a:lstStyle/>
          <a:p>
            <a:r>
              <a:rPr lang="en-US" dirty="0"/>
              <a:t>Biosynthesis of </a:t>
            </a:r>
          </a:p>
          <a:p>
            <a:r>
              <a:rPr lang="en-US" dirty="0"/>
              <a:t>Vitamins + anti-inflammatories</a:t>
            </a:r>
          </a:p>
        </p:txBody>
      </p:sp>
      <p:sp>
        <p:nvSpPr>
          <p:cNvPr id="17" name="TextBox 16">
            <a:extLst>
              <a:ext uri="{FF2B5EF4-FFF2-40B4-BE49-F238E27FC236}">
                <a16:creationId xmlns:a16="http://schemas.microsoft.com/office/drawing/2014/main" id="{3762C825-DE28-FD4B-9AC9-C853D3A8A523}"/>
              </a:ext>
            </a:extLst>
          </p:cNvPr>
          <p:cNvSpPr txBox="1"/>
          <p:nvPr/>
        </p:nvSpPr>
        <p:spPr>
          <a:xfrm>
            <a:off x="7040986" y="3474852"/>
            <a:ext cx="1813317" cy="646331"/>
          </a:xfrm>
          <a:prstGeom prst="rect">
            <a:avLst/>
          </a:prstGeom>
          <a:noFill/>
        </p:spPr>
        <p:txBody>
          <a:bodyPr wrap="none" rtlCol="0">
            <a:spAutoFit/>
          </a:bodyPr>
          <a:lstStyle/>
          <a:p>
            <a:r>
              <a:rPr lang="en-US" dirty="0"/>
              <a:t>Develop &amp; train</a:t>
            </a:r>
          </a:p>
          <a:p>
            <a:r>
              <a:rPr lang="en-US" dirty="0"/>
              <a:t>Immune system</a:t>
            </a:r>
          </a:p>
        </p:txBody>
      </p:sp>
      <p:sp>
        <p:nvSpPr>
          <p:cNvPr id="18" name="TextBox 17">
            <a:extLst>
              <a:ext uri="{FF2B5EF4-FFF2-40B4-BE49-F238E27FC236}">
                <a16:creationId xmlns:a16="http://schemas.microsoft.com/office/drawing/2014/main" id="{B4EE6A6C-DFF3-C748-85D0-120CFC819F0F}"/>
              </a:ext>
            </a:extLst>
          </p:cNvPr>
          <p:cNvSpPr txBox="1"/>
          <p:nvPr/>
        </p:nvSpPr>
        <p:spPr>
          <a:xfrm>
            <a:off x="7023907" y="4245008"/>
            <a:ext cx="1582484" cy="646331"/>
          </a:xfrm>
          <a:prstGeom prst="rect">
            <a:avLst/>
          </a:prstGeom>
          <a:noFill/>
        </p:spPr>
        <p:txBody>
          <a:bodyPr wrap="none" rtlCol="0">
            <a:spAutoFit/>
          </a:bodyPr>
          <a:lstStyle/>
          <a:p>
            <a:r>
              <a:rPr lang="en-US" dirty="0"/>
              <a:t>Bone density </a:t>
            </a:r>
          </a:p>
          <a:p>
            <a:r>
              <a:rPr lang="en-US" dirty="0"/>
              <a:t>modulation</a:t>
            </a:r>
          </a:p>
        </p:txBody>
      </p:sp>
      <p:sp>
        <p:nvSpPr>
          <p:cNvPr id="19" name="TextBox 18">
            <a:extLst>
              <a:ext uri="{FF2B5EF4-FFF2-40B4-BE49-F238E27FC236}">
                <a16:creationId xmlns:a16="http://schemas.microsoft.com/office/drawing/2014/main" id="{902EB025-7864-0148-A0F4-9E3F3A8D2DEA}"/>
              </a:ext>
            </a:extLst>
          </p:cNvPr>
          <p:cNvSpPr txBox="1"/>
          <p:nvPr/>
        </p:nvSpPr>
        <p:spPr>
          <a:xfrm>
            <a:off x="6781974" y="5808014"/>
            <a:ext cx="1697901" cy="369332"/>
          </a:xfrm>
          <a:prstGeom prst="rect">
            <a:avLst/>
          </a:prstGeom>
          <a:noFill/>
        </p:spPr>
        <p:txBody>
          <a:bodyPr wrap="none" rtlCol="0">
            <a:spAutoFit/>
          </a:bodyPr>
          <a:lstStyle/>
          <a:p>
            <a:r>
              <a:rPr lang="en-US" dirty="0"/>
              <a:t>Mental health?</a:t>
            </a:r>
          </a:p>
        </p:txBody>
      </p:sp>
      <p:cxnSp>
        <p:nvCxnSpPr>
          <p:cNvPr id="34" name="Straight Arrow Connector 33">
            <a:extLst>
              <a:ext uri="{FF2B5EF4-FFF2-40B4-BE49-F238E27FC236}">
                <a16:creationId xmlns:a16="http://schemas.microsoft.com/office/drawing/2014/main" id="{D1B1994D-1565-7648-8E65-EBDBC15119BD}"/>
              </a:ext>
            </a:extLst>
          </p:cNvPr>
          <p:cNvCxnSpPr>
            <a:cxnSpLocks/>
          </p:cNvCxnSpPr>
          <p:nvPr/>
        </p:nvCxnSpPr>
        <p:spPr>
          <a:xfrm flipV="1">
            <a:off x="5875831" y="2295930"/>
            <a:ext cx="611191" cy="724997"/>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2B1EDE4-FB3A-1A42-B48E-B426EF9BAFDE}"/>
              </a:ext>
            </a:extLst>
          </p:cNvPr>
          <p:cNvCxnSpPr>
            <a:cxnSpLocks/>
          </p:cNvCxnSpPr>
          <p:nvPr/>
        </p:nvCxnSpPr>
        <p:spPr>
          <a:xfrm flipV="1">
            <a:off x="6060233" y="3020927"/>
            <a:ext cx="632667" cy="381156"/>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E355811-603E-3F44-8FE5-12DF59D8781F}"/>
              </a:ext>
            </a:extLst>
          </p:cNvPr>
          <p:cNvCxnSpPr>
            <a:cxnSpLocks/>
          </p:cNvCxnSpPr>
          <p:nvPr/>
        </p:nvCxnSpPr>
        <p:spPr>
          <a:xfrm flipV="1">
            <a:off x="6104708" y="3798017"/>
            <a:ext cx="781098" cy="148154"/>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441516-F148-484B-A5E6-AC25B935DE0D}"/>
              </a:ext>
            </a:extLst>
          </p:cNvPr>
          <p:cNvCxnSpPr>
            <a:cxnSpLocks/>
          </p:cNvCxnSpPr>
          <p:nvPr/>
        </p:nvCxnSpPr>
        <p:spPr>
          <a:xfrm>
            <a:off x="6057499" y="4371910"/>
            <a:ext cx="828307" cy="196263"/>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8FF121F-3C3F-E14F-AB18-D2B0D427C8AC}"/>
              </a:ext>
            </a:extLst>
          </p:cNvPr>
          <p:cNvCxnSpPr>
            <a:cxnSpLocks/>
          </p:cNvCxnSpPr>
          <p:nvPr/>
        </p:nvCxnSpPr>
        <p:spPr>
          <a:xfrm>
            <a:off x="5875831" y="4732904"/>
            <a:ext cx="817069" cy="530827"/>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55338AA-69FF-9B4B-BEA3-AE4B9012D472}"/>
              </a:ext>
            </a:extLst>
          </p:cNvPr>
          <p:cNvSpPr txBox="1"/>
          <p:nvPr/>
        </p:nvSpPr>
        <p:spPr>
          <a:xfrm>
            <a:off x="6656604" y="1391141"/>
            <a:ext cx="1691489" cy="430887"/>
          </a:xfrm>
          <a:prstGeom prst="rect">
            <a:avLst/>
          </a:prstGeom>
          <a:noFill/>
        </p:spPr>
        <p:txBody>
          <a:bodyPr wrap="none" rtlCol="0">
            <a:spAutoFit/>
          </a:bodyPr>
          <a:lstStyle/>
          <a:p>
            <a:r>
              <a:rPr lang="en-US" sz="2200" i="1" dirty="0"/>
              <a:t>Health roles</a:t>
            </a:r>
          </a:p>
        </p:txBody>
      </p:sp>
      <p:cxnSp>
        <p:nvCxnSpPr>
          <p:cNvPr id="32" name="Straight Connector 31">
            <a:extLst>
              <a:ext uri="{FF2B5EF4-FFF2-40B4-BE49-F238E27FC236}">
                <a16:creationId xmlns:a16="http://schemas.microsoft.com/office/drawing/2014/main" id="{0DDE36FC-6E75-484A-B9E8-B17468F82B77}"/>
              </a:ext>
            </a:extLst>
          </p:cNvPr>
          <p:cNvCxnSpPr>
            <a:cxnSpLocks/>
          </p:cNvCxnSpPr>
          <p:nvPr/>
        </p:nvCxnSpPr>
        <p:spPr>
          <a:xfrm>
            <a:off x="5925046" y="1828481"/>
            <a:ext cx="3154604" cy="0"/>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203A713-71CE-E947-B745-ECEA98189BB0}"/>
              </a:ext>
            </a:extLst>
          </p:cNvPr>
          <p:cNvSpPr txBox="1"/>
          <p:nvPr/>
        </p:nvSpPr>
        <p:spPr>
          <a:xfrm>
            <a:off x="6885806" y="5008566"/>
            <a:ext cx="2085346" cy="646331"/>
          </a:xfrm>
          <a:prstGeom prst="rect">
            <a:avLst/>
          </a:prstGeom>
          <a:noFill/>
        </p:spPr>
        <p:txBody>
          <a:bodyPr wrap="square" rtlCol="0">
            <a:spAutoFit/>
          </a:bodyPr>
          <a:lstStyle/>
          <a:p>
            <a:r>
              <a:rPr lang="en-US" dirty="0"/>
              <a:t>Metabolism of our diet</a:t>
            </a:r>
          </a:p>
        </p:txBody>
      </p:sp>
      <p:cxnSp>
        <p:nvCxnSpPr>
          <p:cNvPr id="26" name="Straight Arrow Connector 25">
            <a:extLst>
              <a:ext uri="{FF2B5EF4-FFF2-40B4-BE49-F238E27FC236}">
                <a16:creationId xmlns:a16="http://schemas.microsoft.com/office/drawing/2014/main" id="{E445550F-9CC6-6E45-B200-A8CBA2292E13}"/>
              </a:ext>
            </a:extLst>
          </p:cNvPr>
          <p:cNvCxnSpPr>
            <a:cxnSpLocks/>
          </p:cNvCxnSpPr>
          <p:nvPr/>
        </p:nvCxnSpPr>
        <p:spPr>
          <a:xfrm>
            <a:off x="5632800" y="4927037"/>
            <a:ext cx="928720" cy="992119"/>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9611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16</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76038" y="84178"/>
            <a:ext cx="8232191" cy="1143000"/>
          </a:xfrm>
        </p:spPr>
        <p:txBody>
          <a:bodyPr/>
          <a:lstStyle/>
          <a:p>
            <a:r>
              <a:rPr lang="en-US" dirty="0"/>
              <a:t>As a community, microbes actually play diverse physiological roles</a:t>
            </a:r>
          </a:p>
        </p:txBody>
      </p:sp>
      <p:sp>
        <p:nvSpPr>
          <p:cNvPr id="2" name="Oval 1">
            <a:extLst>
              <a:ext uri="{FF2B5EF4-FFF2-40B4-BE49-F238E27FC236}">
                <a16:creationId xmlns:a16="http://schemas.microsoft.com/office/drawing/2014/main" id="{5A777B7E-4E17-7043-91B9-835B3A4EF66D}"/>
              </a:ext>
            </a:extLst>
          </p:cNvPr>
          <p:cNvSpPr/>
          <p:nvPr/>
        </p:nvSpPr>
        <p:spPr>
          <a:xfrm>
            <a:off x="3471862" y="2493955"/>
            <a:ext cx="2571751" cy="2571751"/>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Human microbiome</a:t>
            </a:r>
          </a:p>
        </p:txBody>
      </p:sp>
      <p:sp>
        <p:nvSpPr>
          <p:cNvPr id="15" name="TextBox 14">
            <a:extLst>
              <a:ext uri="{FF2B5EF4-FFF2-40B4-BE49-F238E27FC236}">
                <a16:creationId xmlns:a16="http://schemas.microsoft.com/office/drawing/2014/main" id="{44F58AA5-48C4-484C-B8C3-60E4B784DBA6}"/>
              </a:ext>
            </a:extLst>
          </p:cNvPr>
          <p:cNvSpPr txBox="1"/>
          <p:nvPr/>
        </p:nvSpPr>
        <p:spPr>
          <a:xfrm>
            <a:off x="6487022" y="1926598"/>
            <a:ext cx="2287806" cy="369332"/>
          </a:xfrm>
          <a:prstGeom prst="rect">
            <a:avLst/>
          </a:prstGeom>
          <a:noFill/>
        </p:spPr>
        <p:txBody>
          <a:bodyPr wrap="none" rtlCol="0">
            <a:spAutoFit/>
          </a:bodyPr>
          <a:lstStyle/>
          <a:p>
            <a:r>
              <a:rPr lang="en-US" dirty="0"/>
              <a:t>Pathogen resistance</a:t>
            </a:r>
          </a:p>
        </p:txBody>
      </p:sp>
      <p:sp>
        <p:nvSpPr>
          <p:cNvPr id="16" name="TextBox 15">
            <a:extLst>
              <a:ext uri="{FF2B5EF4-FFF2-40B4-BE49-F238E27FC236}">
                <a16:creationId xmlns:a16="http://schemas.microsoft.com/office/drawing/2014/main" id="{2945819C-648A-154F-B782-010F12493FDA}"/>
              </a:ext>
            </a:extLst>
          </p:cNvPr>
          <p:cNvSpPr txBox="1"/>
          <p:nvPr/>
        </p:nvSpPr>
        <p:spPr>
          <a:xfrm>
            <a:off x="6885806" y="2448948"/>
            <a:ext cx="2146289" cy="923330"/>
          </a:xfrm>
          <a:prstGeom prst="rect">
            <a:avLst/>
          </a:prstGeom>
          <a:noFill/>
        </p:spPr>
        <p:txBody>
          <a:bodyPr wrap="square" rtlCol="0">
            <a:spAutoFit/>
          </a:bodyPr>
          <a:lstStyle/>
          <a:p>
            <a:r>
              <a:rPr lang="en-US" dirty="0"/>
              <a:t>Biosynthesis of </a:t>
            </a:r>
          </a:p>
          <a:p>
            <a:r>
              <a:rPr lang="en-US" dirty="0"/>
              <a:t>Vitamins + anti-inflammatories</a:t>
            </a:r>
          </a:p>
        </p:txBody>
      </p:sp>
      <p:sp>
        <p:nvSpPr>
          <p:cNvPr id="17" name="TextBox 16">
            <a:extLst>
              <a:ext uri="{FF2B5EF4-FFF2-40B4-BE49-F238E27FC236}">
                <a16:creationId xmlns:a16="http://schemas.microsoft.com/office/drawing/2014/main" id="{3762C825-DE28-FD4B-9AC9-C853D3A8A523}"/>
              </a:ext>
            </a:extLst>
          </p:cNvPr>
          <p:cNvSpPr txBox="1"/>
          <p:nvPr/>
        </p:nvSpPr>
        <p:spPr>
          <a:xfrm>
            <a:off x="7040986" y="3474852"/>
            <a:ext cx="1813317" cy="646331"/>
          </a:xfrm>
          <a:prstGeom prst="rect">
            <a:avLst/>
          </a:prstGeom>
          <a:noFill/>
        </p:spPr>
        <p:txBody>
          <a:bodyPr wrap="none" rtlCol="0">
            <a:spAutoFit/>
          </a:bodyPr>
          <a:lstStyle/>
          <a:p>
            <a:r>
              <a:rPr lang="en-US" dirty="0"/>
              <a:t>Develop &amp; train</a:t>
            </a:r>
          </a:p>
          <a:p>
            <a:r>
              <a:rPr lang="en-US" dirty="0"/>
              <a:t>Immune system</a:t>
            </a:r>
          </a:p>
        </p:txBody>
      </p:sp>
      <p:sp>
        <p:nvSpPr>
          <p:cNvPr id="18" name="TextBox 17">
            <a:extLst>
              <a:ext uri="{FF2B5EF4-FFF2-40B4-BE49-F238E27FC236}">
                <a16:creationId xmlns:a16="http://schemas.microsoft.com/office/drawing/2014/main" id="{B4EE6A6C-DFF3-C748-85D0-120CFC819F0F}"/>
              </a:ext>
            </a:extLst>
          </p:cNvPr>
          <p:cNvSpPr txBox="1"/>
          <p:nvPr/>
        </p:nvSpPr>
        <p:spPr>
          <a:xfrm>
            <a:off x="7023907" y="4245008"/>
            <a:ext cx="1582484" cy="646331"/>
          </a:xfrm>
          <a:prstGeom prst="rect">
            <a:avLst/>
          </a:prstGeom>
          <a:noFill/>
        </p:spPr>
        <p:txBody>
          <a:bodyPr wrap="none" rtlCol="0">
            <a:spAutoFit/>
          </a:bodyPr>
          <a:lstStyle/>
          <a:p>
            <a:r>
              <a:rPr lang="en-US" dirty="0"/>
              <a:t>Bone density </a:t>
            </a:r>
          </a:p>
          <a:p>
            <a:r>
              <a:rPr lang="en-US" dirty="0"/>
              <a:t>modulation</a:t>
            </a:r>
          </a:p>
        </p:txBody>
      </p:sp>
      <p:sp>
        <p:nvSpPr>
          <p:cNvPr id="19" name="TextBox 18">
            <a:extLst>
              <a:ext uri="{FF2B5EF4-FFF2-40B4-BE49-F238E27FC236}">
                <a16:creationId xmlns:a16="http://schemas.microsoft.com/office/drawing/2014/main" id="{902EB025-7864-0148-A0F4-9E3F3A8D2DEA}"/>
              </a:ext>
            </a:extLst>
          </p:cNvPr>
          <p:cNvSpPr txBox="1"/>
          <p:nvPr/>
        </p:nvSpPr>
        <p:spPr>
          <a:xfrm>
            <a:off x="6781974" y="5808014"/>
            <a:ext cx="1697901" cy="369332"/>
          </a:xfrm>
          <a:prstGeom prst="rect">
            <a:avLst/>
          </a:prstGeom>
          <a:noFill/>
        </p:spPr>
        <p:txBody>
          <a:bodyPr wrap="none" rtlCol="0">
            <a:spAutoFit/>
          </a:bodyPr>
          <a:lstStyle/>
          <a:p>
            <a:r>
              <a:rPr lang="en-US" dirty="0"/>
              <a:t>Mental health?</a:t>
            </a:r>
          </a:p>
        </p:txBody>
      </p:sp>
      <p:cxnSp>
        <p:nvCxnSpPr>
          <p:cNvPr id="34" name="Straight Arrow Connector 33">
            <a:extLst>
              <a:ext uri="{FF2B5EF4-FFF2-40B4-BE49-F238E27FC236}">
                <a16:creationId xmlns:a16="http://schemas.microsoft.com/office/drawing/2014/main" id="{D1B1994D-1565-7648-8E65-EBDBC15119BD}"/>
              </a:ext>
            </a:extLst>
          </p:cNvPr>
          <p:cNvCxnSpPr>
            <a:cxnSpLocks/>
          </p:cNvCxnSpPr>
          <p:nvPr/>
        </p:nvCxnSpPr>
        <p:spPr>
          <a:xfrm flipV="1">
            <a:off x="5875831" y="2295930"/>
            <a:ext cx="611191" cy="724997"/>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2B1EDE4-FB3A-1A42-B48E-B426EF9BAFDE}"/>
              </a:ext>
            </a:extLst>
          </p:cNvPr>
          <p:cNvCxnSpPr>
            <a:cxnSpLocks/>
          </p:cNvCxnSpPr>
          <p:nvPr/>
        </p:nvCxnSpPr>
        <p:spPr>
          <a:xfrm flipV="1">
            <a:off x="6060233" y="3020927"/>
            <a:ext cx="632667" cy="381156"/>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E355811-603E-3F44-8FE5-12DF59D8781F}"/>
              </a:ext>
            </a:extLst>
          </p:cNvPr>
          <p:cNvCxnSpPr>
            <a:cxnSpLocks/>
          </p:cNvCxnSpPr>
          <p:nvPr/>
        </p:nvCxnSpPr>
        <p:spPr>
          <a:xfrm flipV="1">
            <a:off x="6104708" y="3798017"/>
            <a:ext cx="781098" cy="148154"/>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441516-F148-484B-A5E6-AC25B935DE0D}"/>
              </a:ext>
            </a:extLst>
          </p:cNvPr>
          <p:cNvCxnSpPr>
            <a:cxnSpLocks/>
          </p:cNvCxnSpPr>
          <p:nvPr/>
        </p:nvCxnSpPr>
        <p:spPr>
          <a:xfrm>
            <a:off x="6057499" y="4371910"/>
            <a:ext cx="828307" cy="196263"/>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8FF121F-3C3F-E14F-AB18-D2B0D427C8AC}"/>
              </a:ext>
            </a:extLst>
          </p:cNvPr>
          <p:cNvCxnSpPr>
            <a:cxnSpLocks/>
          </p:cNvCxnSpPr>
          <p:nvPr/>
        </p:nvCxnSpPr>
        <p:spPr>
          <a:xfrm>
            <a:off x="5875831" y="4732904"/>
            <a:ext cx="817069" cy="530827"/>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55338AA-69FF-9B4B-BEA3-AE4B9012D472}"/>
              </a:ext>
            </a:extLst>
          </p:cNvPr>
          <p:cNvSpPr txBox="1"/>
          <p:nvPr/>
        </p:nvSpPr>
        <p:spPr>
          <a:xfrm>
            <a:off x="6656604" y="1391141"/>
            <a:ext cx="1691489" cy="430887"/>
          </a:xfrm>
          <a:prstGeom prst="rect">
            <a:avLst/>
          </a:prstGeom>
          <a:noFill/>
        </p:spPr>
        <p:txBody>
          <a:bodyPr wrap="none" rtlCol="0">
            <a:spAutoFit/>
          </a:bodyPr>
          <a:lstStyle/>
          <a:p>
            <a:r>
              <a:rPr lang="en-US" sz="2200" i="1" dirty="0"/>
              <a:t>Health roles</a:t>
            </a:r>
          </a:p>
        </p:txBody>
      </p:sp>
      <p:cxnSp>
        <p:nvCxnSpPr>
          <p:cNvPr id="32" name="Straight Connector 31">
            <a:extLst>
              <a:ext uri="{FF2B5EF4-FFF2-40B4-BE49-F238E27FC236}">
                <a16:creationId xmlns:a16="http://schemas.microsoft.com/office/drawing/2014/main" id="{0DDE36FC-6E75-484A-B9E8-B17468F82B77}"/>
              </a:ext>
            </a:extLst>
          </p:cNvPr>
          <p:cNvCxnSpPr>
            <a:cxnSpLocks/>
          </p:cNvCxnSpPr>
          <p:nvPr/>
        </p:nvCxnSpPr>
        <p:spPr>
          <a:xfrm>
            <a:off x="5925046" y="1828481"/>
            <a:ext cx="3154604" cy="0"/>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69734EF-C6B8-7C48-97C6-15033C3922AF}"/>
              </a:ext>
            </a:extLst>
          </p:cNvPr>
          <p:cNvSpPr txBox="1"/>
          <p:nvPr/>
        </p:nvSpPr>
        <p:spPr>
          <a:xfrm>
            <a:off x="804892" y="3269712"/>
            <a:ext cx="2474064" cy="1200329"/>
          </a:xfrm>
          <a:prstGeom prst="rect">
            <a:avLst/>
          </a:prstGeom>
          <a:solidFill>
            <a:schemeClr val="bg1">
              <a:lumMod val="95000"/>
            </a:schemeClr>
          </a:solidFill>
        </p:spPr>
        <p:txBody>
          <a:bodyPr wrap="square" rtlCol="0">
            <a:spAutoFit/>
          </a:bodyPr>
          <a:lstStyle/>
          <a:p>
            <a:pPr algn="ctr"/>
            <a:r>
              <a:rPr lang="en-US" sz="2400" dirty="0"/>
              <a:t>Do we all have the same microbiome?</a:t>
            </a:r>
          </a:p>
        </p:txBody>
      </p:sp>
      <p:sp>
        <p:nvSpPr>
          <p:cNvPr id="20" name="TextBox 19">
            <a:extLst>
              <a:ext uri="{FF2B5EF4-FFF2-40B4-BE49-F238E27FC236}">
                <a16:creationId xmlns:a16="http://schemas.microsoft.com/office/drawing/2014/main" id="{8203A713-71CE-E947-B745-ECEA98189BB0}"/>
              </a:ext>
            </a:extLst>
          </p:cNvPr>
          <p:cNvSpPr txBox="1"/>
          <p:nvPr/>
        </p:nvSpPr>
        <p:spPr>
          <a:xfrm>
            <a:off x="6885806" y="5008566"/>
            <a:ext cx="2085346" cy="646331"/>
          </a:xfrm>
          <a:prstGeom prst="rect">
            <a:avLst/>
          </a:prstGeom>
          <a:noFill/>
        </p:spPr>
        <p:txBody>
          <a:bodyPr wrap="square" rtlCol="0">
            <a:spAutoFit/>
          </a:bodyPr>
          <a:lstStyle/>
          <a:p>
            <a:r>
              <a:rPr lang="en-US" dirty="0"/>
              <a:t>Metabolism of our diet</a:t>
            </a:r>
          </a:p>
        </p:txBody>
      </p:sp>
      <p:cxnSp>
        <p:nvCxnSpPr>
          <p:cNvPr id="26" name="Straight Arrow Connector 25">
            <a:extLst>
              <a:ext uri="{FF2B5EF4-FFF2-40B4-BE49-F238E27FC236}">
                <a16:creationId xmlns:a16="http://schemas.microsoft.com/office/drawing/2014/main" id="{E445550F-9CC6-6E45-B200-A8CBA2292E13}"/>
              </a:ext>
            </a:extLst>
          </p:cNvPr>
          <p:cNvCxnSpPr>
            <a:cxnSpLocks/>
          </p:cNvCxnSpPr>
          <p:nvPr/>
        </p:nvCxnSpPr>
        <p:spPr>
          <a:xfrm>
            <a:off x="5632800" y="4927037"/>
            <a:ext cx="928720" cy="992119"/>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9628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17</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76038" y="84178"/>
            <a:ext cx="8232191" cy="774476"/>
          </a:xfrm>
        </p:spPr>
        <p:txBody>
          <a:bodyPr/>
          <a:lstStyle/>
          <a:p>
            <a:r>
              <a:rPr lang="en-US" dirty="0"/>
              <a:t>The human microbiome is dynamic</a:t>
            </a:r>
          </a:p>
        </p:txBody>
      </p:sp>
      <p:sp>
        <p:nvSpPr>
          <p:cNvPr id="2" name="Oval 1">
            <a:extLst>
              <a:ext uri="{FF2B5EF4-FFF2-40B4-BE49-F238E27FC236}">
                <a16:creationId xmlns:a16="http://schemas.microsoft.com/office/drawing/2014/main" id="{5A777B7E-4E17-7043-91B9-835B3A4EF66D}"/>
              </a:ext>
            </a:extLst>
          </p:cNvPr>
          <p:cNvSpPr/>
          <p:nvPr/>
        </p:nvSpPr>
        <p:spPr>
          <a:xfrm>
            <a:off x="3471862" y="2493955"/>
            <a:ext cx="2571751" cy="2571751"/>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Human microbiome</a:t>
            </a:r>
          </a:p>
        </p:txBody>
      </p:sp>
      <p:sp>
        <p:nvSpPr>
          <p:cNvPr id="15" name="TextBox 14">
            <a:extLst>
              <a:ext uri="{FF2B5EF4-FFF2-40B4-BE49-F238E27FC236}">
                <a16:creationId xmlns:a16="http://schemas.microsoft.com/office/drawing/2014/main" id="{44F58AA5-48C4-484C-B8C3-60E4B784DBA6}"/>
              </a:ext>
            </a:extLst>
          </p:cNvPr>
          <p:cNvSpPr txBox="1"/>
          <p:nvPr/>
        </p:nvSpPr>
        <p:spPr>
          <a:xfrm>
            <a:off x="6487022" y="1926598"/>
            <a:ext cx="2287806" cy="369332"/>
          </a:xfrm>
          <a:prstGeom prst="rect">
            <a:avLst/>
          </a:prstGeom>
          <a:noFill/>
        </p:spPr>
        <p:txBody>
          <a:bodyPr wrap="none" rtlCol="0">
            <a:spAutoFit/>
          </a:bodyPr>
          <a:lstStyle/>
          <a:p>
            <a:r>
              <a:rPr lang="en-US" dirty="0"/>
              <a:t>Pathogen resistance</a:t>
            </a:r>
          </a:p>
        </p:txBody>
      </p:sp>
      <p:sp>
        <p:nvSpPr>
          <p:cNvPr id="16" name="TextBox 15">
            <a:extLst>
              <a:ext uri="{FF2B5EF4-FFF2-40B4-BE49-F238E27FC236}">
                <a16:creationId xmlns:a16="http://schemas.microsoft.com/office/drawing/2014/main" id="{2945819C-648A-154F-B782-010F12493FDA}"/>
              </a:ext>
            </a:extLst>
          </p:cNvPr>
          <p:cNvSpPr txBox="1"/>
          <p:nvPr/>
        </p:nvSpPr>
        <p:spPr>
          <a:xfrm>
            <a:off x="6885806" y="2448948"/>
            <a:ext cx="2146289" cy="923330"/>
          </a:xfrm>
          <a:prstGeom prst="rect">
            <a:avLst/>
          </a:prstGeom>
          <a:noFill/>
        </p:spPr>
        <p:txBody>
          <a:bodyPr wrap="square" rtlCol="0">
            <a:spAutoFit/>
          </a:bodyPr>
          <a:lstStyle/>
          <a:p>
            <a:r>
              <a:rPr lang="en-US" dirty="0"/>
              <a:t>Biosynthesis of </a:t>
            </a:r>
          </a:p>
          <a:p>
            <a:r>
              <a:rPr lang="en-US" dirty="0"/>
              <a:t>Vitamins + anti-inflammatories</a:t>
            </a:r>
          </a:p>
        </p:txBody>
      </p:sp>
      <p:sp>
        <p:nvSpPr>
          <p:cNvPr id="17" name="TextBox 16">
            <a:extLst>
              <a:ext uri="{FF2B5EF4-FFF2-40B4-BE49-F238E27FC236}">
                <a16:creationId xmlns:a16="http://schemas.microsoft.com/office/drawing/2014/main" id="{3762C825-DE28-FD4B-9AC9-C853D3A8A523}"/>
              </a:ext>
            </a:extLst>
          </p:cNvPr>
          <p:cNvSpPr txBox="1"/>
          <p:nvPr/>
        </p:nvSpPr>
        <p:spPr>
          <a:xfrm>
            <a:off x="7040986" y="3474852"/>
            <a:ext cx="1813317" cy="646331"/>
          </a:xfrm>
          <a:prstGeom prst="rect">
            <a:avLst/>
          </a:prstGeom>
          <a:noFill/>
        </p:spPr>
        <p:txBody>
          <a:bodyPr wrap="none" rtlCol="0">
            <a:spAutoFit/>
          </a:bodyPr>
          <a:lstStyle/>
          <a:p>
            <a:r>
              <a:rPr lang="en-US" dirty="0"/>
              <a:t>Develop &amp; train</a:t>
            </a:r>
          </a:p>
          <a:p>
            <a:r>
              <a:rPr lang="en-US" dirty="0"/>
              <a:t>Immune system</a:t>
            </a:r>
          </a:p>
        </p:txBody>
      </p:sp>
      <p:sp>
        <p:nvSpPr>
          <p:cNvPr id="18" name="TextBox 17">
            <a:extLst>
              <a:ext uri="{FF2B5EF4-FFF2-40B4-BE49-F238E27FC236}">
                <a16:creationId xmlns:a16="http://schemas.microsoft.com/office/drawing/2014/main" id="{B4EE6A6C-DFF3-C748-85D0-120CFC819F0F}"/>
              </a:ext>
            </a:extLst>
          </p:cNvPr>
          <p:cNvSpPr txBox="1"/>
          <p:nvPr/>
        </p:nvSpPr>
        <p:spPr>
          <a:xfrm>
            <a:off x="7023907" y="4245008"/>
            <a:ext cx="1582484" cy="646331"/>
          </a:xfrm>
          <a:prstGeom prst="rect">
            <a:avLst/>
          </a:prstGeom>
          <a:noFill/>
        </p:spPr>
        <p:txBody>
          <a:bodyPr wrap="none" rtlCol="0">
            <a:spAutoFit/>
          </a:bodyPr>
          <a:lstStyle/>
          <a:p>
            <a:r>
              <a:rPr lang="en-US" dirty="0"/>
              <a:t>Bone density </a:t>
            </a:r>
          </a:p>
          <a:p>
            <a:r>
              <a:rPr lang="en-US" dirty="0"/>
              <a:t>modulation</a:t>
            </a:r>
          </a:p>
        </p:txBody>
      </p:sp>
      <p:sp>
        <p:nvSpPr>
          <p:cNvPr id="19" name="TextBox 18">
            <a:extLst>
              <a:ext uri="{FF2B5EF4-FFF2-40B4-BE49-F238E27FC236}">
                <a16:creationId xmlns:a16="http://schemas.microsoft.com/office/drawing/2014/main" id="{902EB025-7864-0148-A0F4-9E3F3A8D2DEA}"/>
              </a:ext>
            </a:extLst>
          </p:cNvPr>
          <p:cNvSpPr txBox="1"/>
          <p:nvPr/>
        </p:nvSpPr>
        <p:spPr>
          <a:xfrm>
            <a:off x="6781974" y="5808014"/>
            <a:ext cx="1697901" cy="369332"/>
          </a:xfrm>
          <a:prstGeom prst="rect">
            <a:avLst/>
          </a:prstGeom>
          <a:noFill/>
        </p:spPr>
        <p:txBody>
          <a:bodyPr wrap="none" rtlCol="0">
            <a:spAutoFit/>
          </a:bodyPr>
          <a:lstStyle/>
          <a:p>
            <a:r>
              <a:rPr lang="en-US" dirty="0"/>
              <a:t>Mental health?</a:t>
            </a:r>
          </a:p>
        </p:txBody>
      </p:sp>
      <p:cxnSp>
        <p:nvCxnSpPr>
          <p:cNvPr id="34" name="Straight Arrow Connector 33">
            <a:extLst>
              <a:ext uri="{FF2B5EF4-FFF2-40B4-BE49-F238E27FC236}">
                <a16:creationId xmlns:a16="http://schemas.microsoft.com/office/drawing/2014/main" id="{D1B1994D-1565-7648-8E65-EBDBC15119BD}"/>
              </a:ext>
            </a:extLst>
          </p:cNvPr>
          <p:cNvCxnSpPr>
            <a:cxnSpLocks/>
          </p:cNvCxnSpPr>
          <p:nvPr/>
        </p:nvCxnSpPr>
        <p:spPr>
          <a:xfrm flipV="1">
            <a:off x="5875831" y="2295930"/>
            <a:ext cx="611191" cy="724997"/>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2B1EDE4-FB3A-1A42-B48E-B426EF9BAFDE}"/>
              </a:ext>
            </a:extLst>
          </p:cNvPr>
          <p:cNvCxnSpPr>
            <a:cxnSpLocks/>
          </p:cNvCxnSpPr>
          <p:nvPr/>
        </p:nvCxnSpPr>
        <p:spPr>
          <a:xfrm flipV="1">
            <a:off x="6060233" y="3020927"/>
            <a:ext cx="632667" cy="381156"/>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E355811-603E-3F44-8FE5-12DF59D8781F}"/>
              </a:ext>
            </a:extLst>
          </p:cNvPr>
          <p:cNvCxnSpPr>
            <a:cxnSpLocks/>
          </p:cNvCxnSpPr>
          <p:nvPr/>
        </p:nvCxnSpPr>
        <p:spPr>
          <a:xfrm flipV="1">
            <a:off x="6104708" y="3798017"/>
            <a:ext cx="781098" cy="148154"/>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8441516-F148-484B-A5E6-AC25B935DE0D}"/>
              </a:ext>
            </a:extLst>
          </p:cNvPr>
          <p:cNvCxnSpPr>
            <a:cxnSpLocks/>
          </p:cNvCxnSpPr>
          <p:nvPr/>
        </p:nvCxnSpPr>
        <p:spPr>
          <a:xfrm>
            <a:off x="6057499" y="4371910"/>
            <a:ext cx="828307" cy="196263"/>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8FF121F-3C3F-E14F-AB18-D2B0D427C8AC}"/>
              </a:ext>
            </a:extLst>
          </p:cNvPr>
          <p:cNvCxnSpPr>
            <a:cxnSpLocks/>
          </p:cNvCxnSpPr>
          <p:nvPr/>
        </p:nvCxnSpPr>
        <p:spPr>
          <a:xfrm>
            <a:off x="5875831" y="4732904"/>
            <a:ext cx="817069" cy="530827"/>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55338AA-69FF-9B4B-BEA3-AE4B9012D472}"/>
              </a:ext>
            </a:extLst>
          </p:cNvPr>
          <p:cNvSpPr txBox="1"/>
          <p:nvPr/>
        </p:nvSpPr>
        <p:spPr>
          <a:xfrm>
            <a:off x="6656604" y="1391141"/>
            <a:ext cx="1691489" cy="430887"/>
          </a:xfrm>
          <a:prstGeom prst="rect">
            <a:avLst/>
          </a:prstGeom>
          <a:noFill/>
        </p:spPr>
        <p:txBody>
          <a:bodyPr wrap="none" rtlCol="0">
            <a:spAutoFit/>
          </a:bodyPr>
          <a:lstStyle/>
          <a:p>
            <a:r>
              <a:rPr lang="en-US" sz="2200" i="1" dirty="0"/>
              <a:t>Health roles</a:t>
            </a:r>
          </a:p>
        </p:txBody>
      </p:sp>
      <p:cxnSp>
        <p:nvCxnSpPr>
          <p:cNvPr id="32" name="Straight Connector 31">
            <a:extLst>
              <a:ext uri="{FF2B5EF4-FFF2-40B4-BE49-F238E27FC236}">
                <a16:creationId xmlns:a16="http://schemas.microsoft.com/office/drawing/2014/main" id="{0DDE36FC-6E75-484A-B9E8-B17468F82B77}"/>
              </a:ext>
            </a:extLst>
          </p:cNvPr>
          <p:cNvCxnSpPr>
            <a:cxnSpLocks/>
          </p:cNvCxnSpPr>
          <p:nvPr/>
        </p:nvCxnSpPr>
        <p:spPr>
          <a:xfrm>
            <a:off x="5925046" y="1828481"/>
            <a:ext cx="3154604" cy="0"/>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203A713-71CE-E947-B745-ECEA98189BB0}"/>
              </a:ext>
            </a:extLst>
          </p:cNvPr>
          <p:cNvSpPr txBox="1"/>
          <p:nvPr/>
        </p:nvSpPr>
        <p:spPr>
          <a:xfrm>
            <a:off x="6885806" y="5008566"/>
            <a:ext cx="2085346" cy="646331"/>
          </a:xfrm>
          <a:prstGeom prst="rect">
            <a:avLst/>
          </a:prstGeom>
          <a:noFill/>
        </p:spPr>
        <p:txBody>
          <a:bodyPr wrap="square" rtlCol="0">
            <a:spAutoFit/>
          </a:bodyPr>
          <a:lstStyle/>
          <a:p>
            <a:r>
              <a:rPr lang="en-US" dirty="0"/>
              <a:t>Metabolism of our diet</a:t>
            </a:r>
          </a:p>
        </p:txBody>
      </p:sp>
      <p:cxnSp>
        <p:nvCxnSpPr>
          <p:cNvPr id="26" name="Straight Arrow Connector 25">
            <a:extLst>
              <a:ext uri="{FF2B5EF4-FFF2-40B4-BE49-F238E27FC236}">
                <a16:creationId xmlns:a16="http://schemas.microsoft.com/office/drawing/2014/main" id="{E445550F-9CC6-6E45-B200-A8CBA2292E13}"/>
              </a:ext>
            </a:extLst>
          </p:cNvPr>
          <p:cNvCxnSpPr>
            <a:cxnSpLocks/>
          </p:cNvCxnSpPr>
          <p:nvPr/>
        </p:nvCxnSpPr>
        <p:spPr>
          <a:xfrm>
            <a:off x="5632800" y="4927037"/>
            <a:ext cx="928720" cy="992119"/>
          </a:xfrm>
          <a:prstGeom prst="straightConnector1">
            <a:avLst/>
          </a:prstGeom>
          <a:ln w="25400" cap="rnd">
            <a:solidFill>
              <a:schemeClr val="accent1"/>
            </a:solidFill>
            <a:tailEnd type="triangle"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1834EB2-D81E-C04A-857F-E5C548B7FA7E}"/>
              </a:ext>
            </a:extLst>
          </p:cNvPr>
          <p:cNvCxnSpPr>
            <a:cxnSpLocks/>
          </p:cNvCxnSpPr>
          <p:nvPr/>
        </p:nvCxnSpPr>
        <p:spPr>
          <a:xfrm>
            <a:off x="3031148" y="2432303"/>
            <a:ext cx="697890" cy="547428"/>
          </a:xfrm>
          <a:prstGeom prst="straightConnector1">
            <a:avLst/>
          </a:prstGeom>
          <a:ln w="25400" cap="rnd">
            <a:solidFill>
              <a:schemeClr val="accent2"/>
            </a:solidFill>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F6B117-75EA-B742-9882-D7637A55EC63}"/>
              </a:ext>
            </a:extLst>
          </p:cNvPr>
          <p:cNvSpPr txBox="1"/>
          <p:nvPr/>
        </p:nvSpPr>
        <p:spPr>
          <a:xfrm>
            <a:off x="2324564" y="2169124"/>
            <a:ext cx="595035" cy="369332"/>
          </a:xfrm>
          <a:prstGeom prst="rect">
            <a:avLst/>
          </a:prstGeom>
          <a:noFill/>
        </p:spPr>
        <p:txBody>
          <a:bodyPr wrap="none" rtlCol="0">
            <a:spAutoFit/>
          </a:bodyPr>
          <a:lstStyle/>
          <a:p>
            <a:r>
              <a:rPr lang="en-US" dirty="0"/>
              <a:t>Diet</a:t>
            </a:r>
          </a:p>
        </p:txBody>
      </p:sp>
      <p:sp>
        <p:nvSpPr>
          <p:cNvPr id="23" name="TextBox 22">
            <a:extLst>
              <a:ext uri="{FF2B5EF4-FFF2-40B4-BE49-F238E27FC236}">
                <a16:creationId xmlns:a16="http://schemas.microsoft.com/office/drawing/2014/main" id="{111D835A-5008-874A-8B6D-76A5D40BBA07}"/>
              </a:ext>
            </a:extLst>
          </p:cNvPr>
          <p:cNvSpPr txBox="1"/>
          <p:nvPr/>
        </p:nvSpPr>
        <p:spPr>
          <a:xfrm>
            <a:off x="84432" y="2653667"/>
            <a:ext cx="2545237" cy="646331"/>
          </a:xfrm>
          <a:prstGeom prst="rect">
            <a:avLst/>
          </a:prstGeom>
          <a:noFill/>
        </p:spPr>
        <p:txBody>
          <a:bodyPr wrap="square" rtlCol="0">
            <a:spAutoFit/>
          </a:bodyPr>
          <a:lstStyle/>
          <a:p>
            <a:pPr algn="r"/>
            <a:r>
              <a:rPr lang="en-US" dirty="0"/>
              <a:t>Birth and infant </a:t>
            </a:r>
          </a:p>
          <a:p>
            <a:pPr algn="r"/>
            <a:r>
              <a:rPr lang="en-US" dirty="0"/>
              <a:t>feeding methods</a:t>
            </a:r>
          </a:p>
        </p:txBody>
      </p:sp>
      <p:sp>
        <p:nvSpPr>
          <p:cNvPr id="24" name="TextBox 23">
            <a:extLst>
              <a:ext uri="{FF2B5EF4-FFF2-40B4-BE49-F238E27FC236}">
                <a16:creationId xmlns:a16="http://schemas.microsoft.com/office/drawing/2014/main" id="{C6EBBD9D-8C09-C947-9D7B-A8219AD36C08}"/>
              </a:ext>
            </a:extLst>
          </p:cNvPr>
          <p:cNvSpPr txBox="1"/>
          <p:nvPr/>
        </p:nvSpPr>
        <p:spPr>
          <a:xfrm>
            <a:off x="1309832" y="3713990"/>
            <a:ext cx="1117243" cy="369332"/>
          </a:xfrm>
          <a:prstGeom prst="rect">
            <a:avLst/>
          </a:prstGeom>
          <a:noFill/>
        </p:spPr>
        <p:txBody>
          <a:bodyPr wrap="square" rtlCol="0">
            <a:spAutoFit/>
          </a:bodyPr>
          <a:lstStyle/>
          <a:p>
            <a:pPr algn="r"/>
            <a:r>
              <a:rPr lang="en-US" dirty="0"/>
              <a:t>Stress</a:t>
            </a:r>
          </a:p>
        </p:txBody>
      </p:sp>
      <p:sp>
        <p:nvSpPr>
          <p:cNvPr id="25" name="TextBox 24">
            <a:extLst>
              <a:ext uri="{FF2B5EF4-FFF2-40B4-BE49-F238E27FC236}">
                <a16:creationId xmlns:a16="http://schemas.microsoft.com/office/drawing/2014/main" id="{081E3F1E-C7EC-A74C-9560-85B2F21E7BBB}"/>
              </a:ext>
            </a:extLst>
          </p:cNvPr>
          <p:cNvSpPr txBox="1"/>
          <p:nvPr/>
        </p:nvSpPr>
        <p:spPr>
          <a:xfrm>
            <a:off x="-219491" y="4445733"/>
            <a:ext cx="2755075" cy="646331"/>
          </a:xfrm>
          <a:prstGeom prst="rect">
            <a:avLst/>
          </a:prstGeom>
          <a:noFill/>
        </p:spPr>
        <p:txBody>
          <a:bodyPr wrap="square" rtlCol="0">
            <a:spAutoFit/>
          </a:bodyPr>
          <a:lstStyle/>
          <a:p>
            <a:pPr algn="r"/>
            <a:r>
              <a:rPr lang="en-US" dirty="0"/>
              <a:t>Medical </a:t>
            </a:r>
          </a:p>
          <a:p>
            <a:pPr algn="r"/>
            <a:r>
              <a:rPr lang="en-US" dirty="0"/>
              <a:t>intervention</a:t>
            </a:r>
          </a:p>
        </p:txBody>
      </p:sp>
      <p:sp>
        <p:nvSpPr>
          <p:cNvPr id="28" name="TextBox 27">
            <a:extLst>
              <a:ext uri="{FF2B5EF4-FFF2-40B4-BE49-F238E27FC236}">
                <a16:creationId xmlns:a16="http://schemas.microsoft.com/office/drawing/2014/main" id="{57AD45E1-C08C-2945-A38D-1CB7FA3B7435}"/>
              </a:ext>
            </a:extLst>
          </p:cNvPr>
          <p:cNvSpPr txBox="1"/>
          <p:nvPr/>
        </p:nvSpPr>
        <p:spPr>
          <a:xfrm>
            <a:off x="556536" y="5441299"/>
            <a:ext cx="2545237" cy="369332"/>
          </a:xfrm>
          <a:prstGeom prst="rect">
            <a:avLst/>
          </a:prstGeom>
          <a:noFill/>
        </p:spPr>
        <p:txBody>
          <a:bodyPr wrap="square" rtlCol="0">
            <a:spAutoFit/>
          </a:bodyPr>
          <a:lstStyle/>
          <a:p>
            <a:pPr algn="r"/>
            <a:r>
              <a:rPr lang="en-US" dirty="0"/>
              <a:t>Geography</a:t>
            </a:r>
          </a:p>
        </p:txBody>
      </p:sp>
      <p:cxnSp>
        <p:nvCxnSpPr>
          <p:cNvPr id="30" name="Straight Arrow Connector 29">
            <a:extLst>
              <a:ext uri="{FF2B5EF4-FFF2-40B4-BE49-F238E27FC236}">
                <a16:creationId xmlns:a16="http://schemas.microsoft.com/office/drawing/2014/main" id="{E49C17ED-3537-9547-952F-F0D37264BC40}"/>
              </a:ext>
            </a:extLst>
          </p:cNvPr>
          <p:cNvCxnSpPr>
            <a:cxnSpLocks/>
          </p:cNvCxnSpPr>
          <p:nvPr/>
        </p:nvCxnSpPr>
        <p:spPr>
          <a:xfrm>
            <a:off x="2667767" y="3082079"/>
            <a:ext cx="804095" cy="293054"/>
          </a:xfrm>
          <a:prstGeom prst="straightConnector1">
            <a:avLst/>
          </a:prstGeom>
          <a:ln w="25400" cap="rnd">
            <a:solidFill>
              <a:schemeClr val="accent2"/>
            </a:solidFill>
            <a:tailEnd type="triangle" w="lg" len="lg"/>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1CD853-1076-294D-9CDF-614FF9B80133}"/>
              </a:ext>
            </a:extLst>
          </p:cNvPr>
          <p:cNvCxnSpPr>
            <a:cxnSpLocks/>
          </p:cNvCxnSpPr>
          <p:nvPr/>
        </p:nvCxnSpPr>
        <p:spPr>
          <a:xfrm flipV="1">
            <a:off x="2535584" y="3936802"/>
            <a:ext cx="936278" cy="10158"/>
          </a:xfrm>
          <a:prstGeom prst="straightConnector1">
            <a:avLst/>
          </a:prstGeom>
          <a:ln w="25400" cap="rnd">
            <a:solidFill>
              <a:schemeClr val="accent2"/>
            </a:solidFill>
            <a:tailEnd type="triangle" w="lg" len="lg"/>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6115CC4-EB5B-C74B-AFC0-085DAE5FDFC2}"/>
              </a:ext>
            </a:extLst>
          </p:cNvPr>
          <p:cNvCxnSpPr>
            <a:cxnSpLocks/>
          </p:cNvCxnSpPr>
          <p:nvPr/>
        </p:nvCxnSpPr>
        <p:spPr>
          <a:xfrm flipV="1">
            <a:off x="2629669" y="4445734"/>
            <a:ext cx="923277" cy="360289"/>
          </a:xfrm>
          <a:prstGeom prst="straightConnector1">
            <a:avLst/>
          </a:prstGeom>
          <a:ln w="25400" cap="rnd">
            <a:solidFill>
              <a:schemeClr val="accent2"/>
            </a:solidFill>
            <a:tailEnd type="triangle" w="lg" len="lg"/>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4F875003-C14D-844A-A9E4-F49B82C58081}"/>
              </a:ext>
            </a:extLst>
          </p:cNvPr>
          <p:cNvCxnSpPr>
            <a:cxnSpLocks/>
          </p:cNvCxnSpPr>
          <p:nvPr/>
        </p:nvCxnSpPr>
        <p:spPr>
          <a:xfrm flipV="1">
            <a:off x="3126157" y="4891339"/>
            <a:ext cx="787475" cy="639060"/>
          </a:xfrm>
          <a:prstGeom prst="straightConnector1">
            <a:avLst/>
          </a:prstGeom>
          <a:ln w="25400" cap="rnd">
            <a:solidFill>
              <a:schemeClr val="accent2"/>
            </a:solidFill>
            <a:tailEnd type="triangle" w="lg" len="lg"/>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0AEDCD3-EAE0-5543-8C9B-9E53F199744B}"/>
              </a:ext>
            </a:extLst>
          </p:cNvPr>
          <p:cNvSpPr txBox="1"/>
          <p:nvPr/>
        </p:nvSpPr>
        <p:spPr>
          <a:xfrm>
            <a:off x="556536" y="1611263"/>
            <a:ext cx="3135795" cy="430887"/>
          </a:xfrm>
          <a:prstGeom prst="rect">
            <a:avLst/>
          </a:prstGeom>
          <a:noFill/>
        </p:spPr>
        <p:txBody>
          <a:bodyPr wrap="none" rtlCol="0">
            <a:spAutoFit/>
          </a:bodyPr>
          <a:lstStyle/>
          <a:p>
            <a:r>
              <a:rPr lang="en-US" sz="2200" i="1" dirty="0"/>
              <a:t>Some impacting factors</a:t>
            </a:r>
          </a:p>
        </p:txBody>
      </p:sp>
      <p:cxnSp>
        <p:nvCxnSpPr>
          <p:cNvPr id="41" name="Straight Connector 40">
            <a:extLst>
              <a:ext uri="{FF2B5EF4-FFF2-40B4-BE49-F238E27FC236}">
                <a16:creationId xmlns:a16="http://schemas.microsoft.com/office/drawing/2014/main" id="{7DA87C67-F27D-8540-B770-0C3B21A3EC4B}"/>
              </a:ext>
            </a:extLst>
          </p:cNvPr>
          <p:cNvCxnSpPr>
            <a:cxnSpLocks/>
          </p:cNvCxnSpPr>
          <p:nvPr/>
        </p:nvCxnSpPr>
        <p:spPr>
          <a:xfrm>
            <a:off x="574434" y="2080573"/>
            <a:ext cx="3154604" cy="0"/>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9634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1034715" y="1130968"/>
            <a:ext cx="7513983" cy="3852853"/>
          </a:xfrm>
        </p:spPr>
        <p:txBody>
          <a:bodyPr/>
          <a:lstStyle/>
          <a:p>
            <a:r>
              <a:rPr lang="en-US" dirty="0"/>
              <a:t>How can we better understand our microbiomes?</a:t>
            </a:r>
            <a:br>
              <a:rPr lang="en-US" dirty="0"/>
            </a:br>
            <a:br>
              <a:rPr lang="en-US" dirty="0"/>
            </a:br>
            <a:r>
              <a:rPr lang="en-US" b="0" dirty="0">
                <a:solidFill>
                  <a:schemeClr val="bg2">
                    <a:lumMod val="75000"/>
                  </a:schemeClr>
                </a:solidFill>
              </a:rPr>
              <a:t>2) </a:t>
            </a:r>
            <a:r>
              <a:rPr lang="en-US" b="0" dirty="0">
                <a:solidFill>
                  <a:schemeClr val="bg2">
                    <a:lumMod val="75000"/>
                  </a:schemeClr>
                </a:solidFill>
                <a:sym typeface="Wingdings" pitchFamily="2" charset="2"/>
              </a:rPr>
              <a:t>What is a typical experimental &amp; computational workflow?</a:t>
            </a:r>
            <a:br>
              <a:rPr lang="en-US" dirty="0">
                <a:solidFill>
                  <a:schemeClr val="bg2">
                    <a:lumMod val="75000"/>
                  </a:schemeClr>
                </a:solidFill>
                <a:sym typeface="Wingdings" pitchFamily="2" charset="2"/>
              </a:rPr>
            </a:br>
            <a:endParaRPr lang="en-US" dirty="0"/>
          </a:p>
        </p:txBody>
      </p:sp>
    </p:spTree>
    <p:extLst>
      <p:ext uri="{BB962C8B-B14F-4D97-AF65-F5344CB8AC3E}">
        <p14:creationId xmlns:p14="http://schemas.microsoft.com/office/powerpoint/2010/main" val="322854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19</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220313"/>
            <a:ext cx="8705029" cy="1143000"/>
          </a:xfrm>
        </p:spPr>
        <p:txBody>
          <a:bodyPr/>
          <a:lstStyle/>
          <a:p>
            <a:r>
              <a:rPr lang="en-US" sz="3400" dirty="0"/>
              <a:t>Key elements of a microbiome study</a:t>
            </a:r>
          </a:p>
        </p:txBody>
      </p:sp>
      <p:sp>
        <p:nvSpPr>
          <p:cNvPr id="2" name="TextBox 1">
            <a:extLst>
              <a:ext uri="{FF2B5EF4-FFF2-40B4-BE49-F238E27FC236}">
                <a16:creationId xmlns:a16="http://schemas.microsoft.com/office/drawing/2014/main" id="{4E411A5F-3C2E-1942-8C22-C59AA6B84825}"/>
              </a:ext>
            </a:extLst>
          </p:cNvPr>
          <p:cNvSpPr txBox="1"/>
          <p:nvPr/>
        </p:nvSpPr>
        <p:spPr>
          <a:xfrm>
            <a:off x="2558503" y="6242502"/>
            <a:ext cx="2877711" cy="369332"/>
          </a:xfrm>
          <a:prstGeom prst="rect">
            <a:avLst/>
          </a:prstGeom>
          <a:noFill/>
        </p:spPr>
        <p:txBody>
          <a:bodyPr wrap="none" rtlCol="0">
            <a:spAutoFit/>
          </a:bodyPr>
          <a:lstStyle/>
          <a:p>
            <a:r>
              <a:rPr lang="en-US" dirty="0"/>
              <a:t>Goodrich et al, Cell (2014)</a:t>
            </a:r>
          </a:p>
        </p:txBody>
      </p:sp>
      <p:grpSp>
        <p:nvGrpSpPr>
          <p:cNvPr id="8" name="Group 7">
            <a:extLst>
              <a:ext uri="{FF2B5EF4-FFF2-40B4-BE49-F238E27FC236}">
                <a16:creationId xmlns:a16="http://schemas.microsoft.com/office/drawing/2014/main" id="{11FF5477-07F3-A640-9194-24EDC71D4FC9}"/>
              </a:ext>
            </a:extLst>
          </p:cNvPr>
          <p:cNvGrpSpPr/>
          <p:nvPr/>
        </p:nvGrpSpPr>
        <p:grpSpPr>
          <a:xfrm>
            <a:off x="812252" y="2514028"/>
            <a:ext cx="1429829" cy="1335972"/>
            <a:chOff x="659105" y="3027539"/>
            <a:chExt cx="1429829" cy="1335972"/>
          </a:xfrm>
        </p:grpSpPr>
        <p:sp>
          <p:nvSpPr>
            <p:cNvPr id="4" name="Rectangle 3">
              <a:extLst>
                <a:ext uri="{FF2B5EF4-FFF2-40B4-BE49-F238E27FC236}">
                  <a16:creationId xmlns:a16="http://schemas.microsoft.com/office/drawing/2014/main" id="{BE1C373E-5F9D-7749-9CA0-1C35F029EC7C}"/>
                </a:ext>
              </a:extLst>
            </p:cNvPr>
            <p:cNvSpPr/>
            <p:nvPr/>
          </p:nvSpPr>
          <p:spPr>
            <a:xfrm>
              <a:off x="659105" y="3027539"/>
              <a:ext cx="1429829" cy="1335972"/>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2B6A55-89AE-A94A-969F-BB87D3AA397D}"/>
                </a:ext>
              </a:extLst>
            </p:cNvPr>
            <p:cNvSpPr txBox="1"/>
            <p:nvPr/>
          </p:nvSpPr>
          <p:spPr>
            <a:xfrm>
              <a:off x="659105" y="3233860"/>
              <a:ext cx="1429829" cy="923330"/>
            </a:xfrm>
            <a:prstGeom prst="rect">
              <a:avLst/>
            </a:prstGeom>
            <a:noFill/>
            <a:ln>
              <a:noFill/>
            </a:ln>
          </p:spPr>
          <p:txBody>
            <a:bodyPr wrap="square" rtlCol="0">
              <a:spAutoFit/>
            </a:bodyPr>
            <a:lstStyle/>
            <a:p>
              <a:pPr algn="ctr"/>
              <a:r>
                <a:rPr lang="en-US" dirty="0"/>
                <a:t>Develop your question</a:t>
              </a:r>
            </a:p>
          </p:txBody>
        </p:sp>
      </p:grpSp>
      <p:grpSp>
        <p:nvGrpSpPr>
          <p:cNvPr id="18" name="Group 17">
            <a:extLst>
              <a:ext uri="{FF2B5EF4-FFF2-40B4-BE49-F238E27FC236}">
                <a16:creationId xmlns:a16="http://schemas.microsoft.com/office/drawing/2014/main" id="{7DC35422-3DA3-D540-B556-F9DCB7AE1FCD}"/>
              </a:ext>
            </a:extLst>
          </p:cNvPr>
          <p:cNvGrpSpPr/>
          <p:nvPr/>
        </p:nvGrpSpPr>
        <p:grpSpPr>
          <a:xfrm>
            <a:off x="2454995" y="2514028"/>
            <a:ext cx="1429829" cy="1335972"/>
            <a:chOff x="2344469" y="3027539"/>
            <a:chExt cx="1429829" cy="1335972"/>
          </a:xfrm>
        </p:grpSpPr>
        <p:sp>
          <p:nvSpPr>
            <p:cNvPr id="9" name="Rectangle 8">
              <a:extLst>
                <a:ext uri="{FF2B5EF4-FFF2-40B4-BE49-F238E27FC236}">
                  <a16:creationId xmlns:a16="http://schemas.microsoft.com/office/drawing/2014/main" id="{A5FFE63E-324B-1843-B3CE-991C44A58944}"/>
                </a:ext>
              </a:extLst>
            </p:cNvPr>
            <p:cNvSpPr/>
            <p:nvPr/>
          </p:nvSpPr>
          <p:spPr>
            <a:xfrm>
              <a:off x="2344469" y="3027539"/>
              <a:ext cx="1429829" cy="1335972"/>
            </a:xfrm>
            <a:prstGeom prst="rect">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54E8D8B-D851-8F49-8DEA-1BC208334184}"/>
                </a:ext>
              </a:extLst>
            </p:cNvPr>
            <p:cNvSpPr txBox="1"/>
            <p:nvPr/>
          </p:nvSpPr>
          <p:spPr>
            <a:xfrm>
              <a:off x="2344469" y="3233860"/>
              <a:ext cx="1429829" cy="923330"/>
            </a:xfrm>
            <a:prstGeom prst="rect">
              <a:avLst/>
            </a:prstGeom>
            <a:noFill/>
            <a:ln>
              <a:noFill/>
            </a:ln>
          </p:spPr>
          <p:txBody>
            <a:bodyPr wrap="square" rtlCol="0">
              <a:spAutoFit/>
            </a:bodyPr>
            <a:lstStyle/>
            <a:p>
              <a:pPr algn="ctr"/>
              <a:r>
                <a:rPr lang="en-US" dirty="0"/>
                <a:t>Choose study subjects</a:t>
              </a:r>
            </a:p>
          </p:txBody>
        </p:sp>
      </p:grpSp>
      <p:grpSp>
        <p:nvGrpSpPr>
          <p:cNvPr id="19" name="Group 18">
            <a:extLst>
              <a:ext uri="{FF2B5EF4-FFF2-40B4-BE49-F238E27FC236}">
                <a16:creationId xmlns:a16="http://schemas.microsoft.com/office/drawing/2014/main" id="{39EE3BC3-2BCF-3649-BC50-F063282019E1}"/>
              </a:ext>
            </a:extLst>
          </p:cNvPr>
          <p:cNvGrpSpPr/>
          <p:nvPr/>
        </p:nvGrpSpPr>
        <p:grpSpPr>
          <a:xfrm>
            <a:off x="4097738" y="2514028"/>
            <a:ext cx="1429829" cy="1335972"/>
            <a:chOff x="4047605" y="3027539"/>
            <a:chExt cx="1429829" cy="1335972"/>
          </a:xfrm>
        </p:grpSpPr>
        <p:sp>
          <p:nvSpPr>
            <p:cNvPr id="12" name="Rectangle 11">
              <a:extLst>
                <a:ext uri="{FF2B5EF4-FFF2-40B4-BE49-F238E27FC236}">
                  <a16:creationId xmlns:a16="http://schemas.microsoft.com/office/drawing/2014/main" id="{85576FD4-646F-3A49-B56A-42758419DF8D}"/>
                </a:ext>
              </a:extLst>
            </p:cNvPr>
            <p:cNvSpPr/>
            <p:nvPr/>
          </p:nvSpPr>
          <p:spPr>
            <a:xfrm>
              <a:off x="4047605" y="3027539"/>
              <a:ext cx="1429829" cy="1335972"/>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BF25886C-9CBF-BF4E-B1CD-FEDDAE6390ED}"/>
                </a:ext>
              </a:extLst>
            </p:cNvPr>
            <p:cNvSpPr txBox="1"/>
            <p:nvPr/>
          </p:nvSpPr>
          <p:spPr>
            <a:xfrm>
              <a:off x="4047605" y="3372360"/>
              <a:ext cx="1429829" cy="646331"/>
            </a:xfrm>
            <a:prstGeom prst="rect">
              <a:avLst/>
            </a:prstGeom>
            <a:noFill/>
            <a:ln>
              <a:noFill/>
            </a:ln>
          </p:spPr>
          <p:txBody>
            <a:bodyPr wrap="square" rtlCol="0">
              <a:spAutoFit/>
            </a:bodyPr>
            <a:lstStyle/>
            <a:p>
              <a:pPr algn="ctr"/>
              <a:r>
                <a:rPr lang="en-US" dirty="0"/>
                <a:t>Collect samples</a:t>
              </a:r>
            </a:p>
          </p:txBody>
        </p:sp>
      </p:grpSp>
      <p:grpSp>
        <p:nvGrpSpPr>
          <p:cNvPr id="20" name="Group 19">
            <a:extLst>
              <a:ext uri="{FF2B5EF4-FFF2-40B4-BE49-F238E27FC236}">
                <a16:creationId xmlns:a16="http://schemas.microsoft.com/office/drawing/2014/main" id="{6F07A58E-900F-5C41-890B-CEB4E6C3A4DD}"/>
              </a:ext>
            </a:extLst>
          </p:cNvPr>
          <p:cNvGrpSpPr/>
          <p:nvPr/>
        </p:nvGrpSpPr>
        <p:grpSpPr>
          <a:xfrm>
            <a:off x="5740481" y="2514028"/>
            <a:ext cx="1429829" cy="1335972"/>
            <a:chOff x="5638841" y="3027539"/>
            <a:chExt cx="1429829" cy="1335972"/>
          </a:xfrm>
        </p:grpSpPr>
        <p:sp>
          <p:nvSpPr>
            <p:cNvPr id="14" name="Rectangle 13">
              <a:extLst>
                <a:ext uri="{FF2B5EF4-FFF2-40B4-BE49-F238E27FC236}">
                  <a16:creationId xmlns:a16="http://schemas.microsoft.com/office/drawing/2014/main" id="{6027BEB5-07D5-1E4B-AD36-C29B79BEFF61}"/>
                </a:ext>
              </a:extLst>
            </p:cNvPr>
            <p:cNvSpPr/>
            <p:nvPr/>
          </p:nvSpPr>
          <p:spPr>
            <a:xfrm>
              <a:off x="5638841" y="3027539"/>
              <a:ext cx="1429829" cy="1335972"/>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268A4247-7E53-934E-8915-AF182915D0D9}"/>
                </a:ext>
              </a:extLst>
            </p:cNvPr>
            <p:cNvSpPr txBox="1"/>
            <p:nvPr/>
          </p:nvSpPr>
          <p:spPr>
            <a:xfrm>
              <a:off x="5638841" y="3099646"/>
              <a:ext cx="1429829" cy="1200329"/>
            </a:xfrm>
            <a:prstGeom prst="rect">
              <a:avLst/>
            </a:prstGeom>
            <a:noFill/>
            <a:ln>
              <a:noFill/>
            </a:ln>
          </p:spPr>
          <p:txBody>
            <a:bodyPr wrap="square" rtlCol="0">
              <a:spAutoFit/>
            </a:bodyPr>
            <a:lstStyle/>
            <a:p>
              <a:pPr algn="ctr"/>
              <a:r>
                <a:rPr lang="en-US" dirty="0"/>
                <a:t>Analyze microbial composition &amp; diversity</a:t>
              </a:r>
            </a:p>
          </p:txBody>
        </p:sp>
      </p:grpSp>
      <p:grpSp>
        <p:nvGrpSpPr>
          <p:cNvPr id="7" name="Group 6">
            <a:extLst>
              <a:ext uri="{FF2B5EF4-FFF2-40B4-BE49-F238E27FC236}">
                <a16:creationId xmlns:a16="http://schemas.microsoft.com/office/drawing/2014/main" id="{C9337B94-3A73-B243-A166-D500B0F030FE}"/>
              </a:ext>
            </a:extLst>
          </p:cNvPr>
          <p:cNvGrpSpPr/>
          <p:nvPr/>
        </p:nvGrpSpPr>
        <p:grpSpPr>
          <a:xfrm>
            <a:off x="7383224" y="2514028"/>
            <a:ext cx="1429829" cy="1335972"/>
            <a:chOff x="7230077" y="3027539"/>
            <a:chExt cx="1429829" cy="1335972"/>
          </a:xfrm>
        </p:grpSpPr>
        <p:sp>
          <p:nvSpPr>
            <p:cNvPr id="16" name="Rectangle 15">
              <a:extLst>
                <a:ext uri="{FF2B5EF4-FFF2-40B4-BE49-F238E27FC236}">
                  <a16:creationId xmlns:a16="http://schemas.microsoft.com/office/drawing/2014/main" id="{AD7F190A-90ED-064D-A784-D1EB87DD2E63}"/>
                </a:ext>
              </a:extLst>
            </p:cNvPr>
            <p:cNvSpPr/>
            <p:nvPr/>
          </p:nvSpPr>
          <p:spPr>
            <a:xfrm>
              <a:off x="7230077" y="3027539"/>
              <a:ext cx="1429829" cy="1335972"/>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F19C7A24-A2D3-F34A-8042-751CF48B7467}"/>
                </a:ext>
              </a:extLst>
            </p:cNvPr>
            <p:cNvSpPr txBox="1"/>
            <p:nvPr/>
          </p:nvSpPr>
          <p:spPr>
            <a:xfrm>
              <a:off x="7230077" y="3239739"/>
              <a:ext cx="1429829" cy="923330"/>
            </a:xfrm>
            <a:prstGeom prst="rect">
              <a:avLst/>
            </a:prstGeom>
            <a:noFill/>
            <a:ln>
              <a:noFill/>
            </a:ln>
          </p:spPr>
          <p:txBody>
            <a:bodyPr wrap="square" rtlCol="0">
              <a:spAutoFit/>
            </a:bodyPr>
            <a:lstStyle/>
            <a:p>
              <a:pPr algn="ctr"/>
              <a:r>
                <a:rPr lang="en-US" dirty="0"/>
                <a:t>Glean new biological insights</a:t>
              </a:r>
            </a:p>
          </p:txBody>
        </p:sp>
      </p:grpSp>
      <p:cxnSp>
        <p:nvCxnSpPr>
          <p:cNvPr id="10" name="Straight Connector 9">
            <a:extLst>
              <a:ext uri="{FF2B5EF4-FFF2-40B4-BE49-F238E27FC236}">
                <a16:creationId xmlns:a16="http://schemas.microsoft.com/office/drawing/2014/main" id="{514D1272-94BB-1D49-8D9F-24129480E305}"/>
              </a:ext>
            </a:extLst>
          </p:cNvPr>
          <p:cNvCxnSpPr>
            <a:cxnSpLocks/>
          </p:cNvCxnSpPr>
          <p:nvPr/>
        </p:nvCxnSpPr>
        <p:spPr>
          <a:xfrm>
            <a:off x="8150087" y="3930317"/>
            <a:ext cx="0" cy="345254"/>
          </a:xfrm>
          <a:prstGeom prst="line">
            <a:avLst/>
          </a:prstGeom>
          <a:ln w="28575" cap="rnd">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565C79D-AEE0-8F4E-AEFF-E55E31372CA0}"/>
              </a:ext>
            </a:extLst>
          </p:cNvPr>
          <p:cNvCxnSpPr>
            <a:cxnSpLocks/>
          </p:cNvCxnSpPr>
          <p:nvPr/>
        </p:nvCxnSpPr>
        <p:spPr>
          <a:xfrm flipH="1">
            <a:off x="1520909" y="4275571"/>
            <a:ext cx="6629178" cy="0"/>
          </a:xfrm>
          <a:prstGeom prst="line">
            <a:avLst/>
          </a:prstGeom>
          <a:ln w="28575" cap="rnd">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33B8756-8120-3F44-9981-E17705B0E4F6}"/>
              </a:ext>
            </a:extLst>
          </p:cNvPr>
          <p:cNvCxnSpPr>
            <a:cxnSpLocks/>
          </p:cNvCxnSpPr>
          <p:nvPr/>
        </p:nvCxnSpPr>
        <p:spPr>
          <a:xfrm flipV="1">
            <a:off x="1520909" y="3930317"/>
            <a:ext cx="0" cy="325376"/>
          </a:xfrm>
          <a:prstGeom prst="straightConnector1">
            <a:avLst/>
          </a:prstGeom>
          <a:ln w="28575" cap="rnd">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40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E5C257-4D96-5849-AE1F-8EA92D583F0B}"/>
              </a:ext>
            </a:extLst>
          </p:cNvPr>
          <p:cNvPicPr>
            <a:picLocks noChangeAspect="1"/>
          </p:cNvPicPr>
          <p:nvPr/>
        </p:nvPicPr>
        <p:blipFill>
          <a:blip r:embed="rId3"/>
          <a:stretch>
            <a:fillRect/>
          </a:stretch>
        </p:blipFill>
        <p:spPr>
          <a:xfrm>
            <a:off x="0" y="358435"/>
            <a:ext cx="9144000" cy="6102000"/>
          </a:xfrm>
          <a:prstGeom prst="rect">
            <a:avLst/>
          </a:prstGeom>
        </p:spPr>
      </p:pic>
    </p:spTree>
    <p:extLst>
      <p:ext uri="{BB962C8B-B14F-4D97-AF65-F5344CB8AC3E}">
        <p14:creationId xmlns:p14="http://schemas.microsoft.com/office/powerpoint/2010/main" val="387377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20</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220313"/>
            <a:ext cx="8705029" cy="1143000"/>
          </a:xfrm>
        </p:spPr>
        <p:txBody>
          <a:bodyPr/>
          <a:lstStyle/>
          <a:p>
            <a:r>
              <a:rPr lang="en-US" sz="3400" dirty="0"/>
              <a:t>Key elements of a microbiome study</a:t>
            </a:r>
          </a:p>
        </p:txBody>
      </p:sp>
      <p:sp>
        <p:nvSpPr>
          <p:cNvPr id="2" name="TextBox 1">
            <a:extLst>
              <a:ext uri="{FF2B5EF4-FFF2-40B4-BE49-F238E27FC236}">
                <a16:creationId xmlns:a16="http://schemas.microsoft.com/office/drawing/2014/main" id="{4E411A5F-3C2E-1942-8C22-C59AA6B84825}"/>
              </a:ext>
            </a:extLst>
          </p:cNvPr>
          <p:cNvSpPr txBox="1"/>
          <p:nvPr/>
        </p:nvSpPr>
        <p:spPr>
          <a:xfrm>
            <a:off x="2558503" y="6242502"/>
            <a:ext cx="2877711" cy="369332"/>
          </a:xfrm>
          <a:prstGeom prst="rect">
            <a:avLst/>
          </a:prstGeom>
          <a:noFill/>
        </p:spPr>
        <p:txBody>
          <a:bodyPr wrap="none" rtlCol="0">
            <a:spAutoFit/>
          </a:bodyPr>
          <a:lstStyle/>
          <a:p>
            <a:r>
              <a:rPr lang="en-US" dirty="0"/>
              <a:t>Goodrich et al, Cell (2014)</a:t>
            </a:r>
          </a:p>
        </p:txBody>
      </p:sp>
      <p:grpSp>
        <p:nvGrpSpPr>
          <p:cNvPr id="8" name="Group 7">
            <a:extLst>
              <a:ext uri="{FF2B5EF4-FFF2-40B4-BE49-F238E27FC236}">
                <a16:creationId xmlns:a16="http://schemas.microsoft.com/office/drawing/2014/main" id="{11FF5477-07F3-A640-9194-24EDC71D4FC9}"/>
              </a:ext>
            </a:extLst>
          </p:cNvPr>
          <p:cNvGrpSpPr/>
          <p:nvPr/>
        </p:nvGrpSpPr>
        <p:grpSpPr>
          <a:xfrm>
            <a:off x="812252" y="2514028"/>
            <a:ext cx="1429829" cy="1335972"/>
            <a:chOff x="659105" y="3027539"/>
            <a:chExt cx="1429829" cy="1335972"/>
          </a:xfrm>
        </p:grpSpPr>
        <p:sp>
          <p:nvSpPr>
            <p:cNvPr id="4" name="Rectangle 3">
              <a:extLst>
                <a:ext uri="{FF2B5EF4-FFF2-40B4-BE49-F238E27FC236}">
                  <a16:creationId xmlns:a16="http://schemas.microsoft.com/office/drawing/2014/main" id="{BE1C373E-5F9D-7749-9CA0-1C35F029EC7C}"/>
                </a:ext>
              </a:extLst>
            </p:cNvPr>
            <p:cNvSpPr/>
            <p:nvPr/>
          </p:nvSpPr>
          <p:spPr>
            <a:xfrm>
              <a:off x="659105" y="3027539"/>
              <a:ext cx="1429829" cy="1335972"/>
            </a:xfrm>
            <a:prstGeom prst="rect">
              <a:avLst/>
            </a:prstGeom>
            <a:solidFill>
              <a:schemeClr val="accent1">
                <a:lumMod val="20000"/>
                <a:lumOff val="8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2B6A55-89AE-A94A-969F-BB87D3AA397D}"/>
                </a:ext>
              </a:extLst>
            </p:cNvPr>
            <p:cNvSpPr txBox="1"/>
            <p:nvPr/>
          </p:nvSpPr>
          <p:spPr>
            <a:xfrm>
              <a:off x="659105" y="3233860"/>
              <a:ext cx="1429829" cy="923330"/>
            </a:xfrm>
            <a:prstGeom prst="rect">
              <a:avLst/>
            </a:prstGeom>
            <a:noFill/>
            <a:ln>
              <a:noFill/>
            </a:ln>
          </p:spPr>
          <p:txBody>
            <a:bodyPr wrap="square" rtlCol="0">
              <a:spAutoFit/>
            </a:bodyPr>
            <a:lstStyle/>
            <a:p>
              <a:pPr algn="ctr"/>
              <a:r>
                <a:rPr lang="en-US" dirty="0"/>
                <a:t>Develop your question</a:t>
              </a:r>
            </a:p>
          </p:txBody>
        </p:sp>
      </p:grpSp>
      <p:grpSp>
        <p:nvGrpSpPr>
          <p:cNvPr id="18" name="Group 17">
            <a:extLst>
              <a:ext uri="{FF2B5EF4-FFF2-40B4-BE49-F238E27FC236}">
                <a16:creationId xmlns:a16="http://schemas.microsoft.com/office/drawing/2014/main" id="{7DC35422-3DA3-D540-B556-F9DCB7AE1FCD}"/>
              </a:ext>
            </a:extLst>
          </p:cNvPr>
          <p:cNvGrpSpPr/>
          <p:nvPr/>
        </p:nvGrpSpPr>
        <p:grpSpPr>
          <a:xfrm>
            <a:off x="2454995" y="2514028"/>
            <a:ext cx="1429829" cy="1335972"/>
            <a:chOff x="2344469" y="3027539"/>
            <a:chExt cx="1429829" cy="1335972"/>
          </a:xfrm>
        </p:grpSpPr>
        <p:sp>
          <p:nvSpPr>
            <p:cNvPr id="9" name="Rectangle 8">
              <a:extLst>
                <a:ext uri="{FF2B5EF4-FFF2-40B4-BE49-F238E27FC236}">
                  <a16:creationId xmlns:a16="http://schemas.microsoft.com/office/drawing/2014/main" id="{A5FFE63E-324B-1843-B3CE-991C44A58944}"/>
                </a:ext>
              </a:extLst>
            </p:cNvPr>
            <p:cNvSpPr/>
            <p:nvPr/>
          </p:nvSpPr>
          <p:spPr>
            <a:xfrm>
              <a:off x="2344469" y="3027539"/>
              <a:ext cx="1429829" cy="1335972"/>
            </a:xfrm>
            <a:prstGeom prst="rect">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54E8D8B-D851-8F49-8DEA-1BC208334184}"/>
                </a:ext>
              </a:extLst>
            </p:cNvPr>
            <p:cNvSpPr txBox="1"/>
            <p:nvPr/>
          </p:nvSpPr>
          <p:spPr>
            <a:xfrm>
              <a:off x="2344469" y="3233860"/>
              <a:ext cx="1429829" cy="923330"/>
            </a:xfrm>
            <a:prstGeom prst="rect">
              <a:avLst/>
            </a:prstGeom>
            <a:noFill/>
            <a:ln>
              <a:noFill/>
            </a:ln>
          </p:spPr>
          <p:txBody>
            <a:bodyPr wrap="square" rtlCol="0">
              <a:spAutoFit/>
            </a:bodyPr>
            <a:lstStyle/>
            <a:p>
              <a:pPr algn="ctr"/>
              <a:r>
                <a:rPr lang="en-US" dirty="0"/>
                <a:t>Choose study subjects</a:t>
              </a:r>
            </a:p>
          </p:txBody>
        </p:sp>
      </p:grpSp>
      <p:grpSp>
        <p:nvGrpSpPr>
          <p:cNvPr id="19" name="Group 18">
            <a:extLst>
              <a:ext uri="{FF2B5EF4-FFF2-40B4-BE49-F238E27FC236}">
                <a16:creationId xmlns:a16="http://schemas.microsoft.com/office/drawing/2014/main" id="{39EE3BC3-2BCF-3649-BC50-F063282019E1}"/>
              </a:ext>
            </a:extLst>
          </p:cNvPr>
          <p:cNvGrpSpPr/>
          <p:nvPr/>
        </p:nvGrpSpPr>
        <p:grpSpPr>
          <a:xfrm>
            <a:off x="4097738" y="2514028"/>
            <a:ext cx="1429829" cy="1335972"/>
            <a:chOff x="4047605" y="3027539"/>
            <a:chExt cx="1429829" cy="1335972"/>
          </a:xfrm>
        </p:grpSpPr>
        <p:sp>
          <p:nvSpPr>
            <p:cNvPr id="12" name="Rectangle 11">
              <a:extLst>
                <a:ext uri="{FF2B5EF4-FFF2-40B4-BE49-F238E27FC236}">
                  <a16:creationId xmlns:a16="http://schemas.microsoft.com/office/drawing/2014/main" id="{85576FD4-646F-3A49-B56A-42758419DF8D}"/>
                </a:ext>
              </a:extLst>
            </p:cNvPr>
            <p:cNvSpPr/>
            <p:nvPr/>
          </p:nvSpPr>
          <p:spPr>
            <a:xfrm>
              <a:off x="4047605" y="3027539"/>
              <a:ext cx="1429829" cy="1335972"/>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BF25886C-9CBF-BF4E-B1CD-FEDDAE6390ED}"/>
                </a:ext>
              </a:extLst>
            </p:cNvPr>
            <p:cNvSpPr txBox="1"/>
            <p:nvPr/>
          </p:nvSpPr>
          <p:spPr>
            <a:xfrm>
              <a:off x="4047605" y="3372360"/>
              <a:ext cx="1429829" cy="646331"/>
            </a:xfrm>
            <a:prstGeom prst="rect">
              <a:avLst/>
            </a:prstGeom>
            <a:noFill/>
            <a:ln>
              <a:noFill/>
            </a:ln>
          </p:spPr>
          <p:txBody>
            <a:bodyPr wrap="square" rtlCol="0">
              <a:spAutoFit/>
            </a:bodyPr>
            <a:lstStyle/>
            <a:p>
              <a:pPr algn="ctr"/>
              <a:r>
                <a:rPr lang="en-US" dirty="0"/>
                <a:t>Collect samples</a:t>
              </a:r>
            </a:p>
          </p:txBody>
        </p:sp>
      </p:grpSp>
      <p:grpSp>
        <p:nvGrpSpPr>
          <p:cNvPr id="6" name="Group 5">
            <a:extLst>
              <a:ext uri="{FF2B5EF4-FFF2-40B4-BE49-F238E27FC236}">
                <a16:creationId xmlns:a16="http://schemas.microsoft.com/office/drawing/2014/main" id="{1AD6E977-FC5E-BD4D-891B-5DD152F3ADAF}"/>
              </a:ext>
            </a:extLst>
          </p:cNvPr>
          <p:cNvGrpSpPr/>
          <p:nvPr/>
        </p:nvGrpSpPr>
        <p:grpSpPr>
          <a:xfrm>
            <a:off x="1520909" y="3930317"/>
            <a:ext cx="6629178" cy="345254"/>
            <a:chOff x="1520909" y="3930317"/>
            <a:chExt cx="6629178" cy="345254"/>
          </a:xfrm>
        </p:grpSpPr>
        <p:cxnSp>
          <p:nvCxnSpPr>
            <p:cNvPr id="21" name="Straight Connector 20">
              <a:extLst>
                <a:ext uri="{FF2B5EF4-FFF2-40B4-BE49-F238E27FC236}">
                  <a16:creationId xmlns:a16="http://schemas.microsoft.com/office/drawing/2014/main" id="{5112AB6F-DB4F-EE45-B0B2-39AF0A77C429}"/>
                </a:ext>
              </a:extLst>
            </p:cNvPr>
            <p:cNvCxnSpPr>
              <a:cxnSpLocks/>
            </p:cNvCxnSpPr>
            <p:nvPr/>
          </p:nvCxnSpPr>
          <p:spPr>
            <a:xfrm>
              <a:off x="8150087" y="3930317"/>
              <a:ext cx="0" cy="345254"/>
            </a:xfrm>
            <a:prstGeom prst="line">
              <a:avLst/>
            </a:prstGeom>
            <a:ln w="28575" cap="rnd">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F1BC91F-F5FC-B342-8A72-404D644F0C72}"/>
                </a:ext>
              </a:extLst>
            </p:cNvPr>
            <p:cNvCxnSpPr>
              <a:cxnSpLocks/>
            </p:cNvCxnSpPr>
            <p:nvPr/>
          </p:nvCxnSpPr>
          <p:spPr>
            <a:xfrm flipH="1">
              <a:off x="1520909" y="4275571"/>
              <a:ext cx="6629178" cy="0"/>
            </a:xfrm>
            <a:prstGeom prst="line">
              <a:avLst/>
            </a:prstGeom>
            <a:ln w="28575" cap="rnd">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C1F31AF-F0F6-C44E-B5C5-D28BF125246E}"/>
                </a:ext>
              </a:extLst>
            </p:cNvPr>
            <p:cNvCxnSpPr>
              <a:cxnSpLocks/>
            </p:cNvCxnSpPr>
            <p:nvPr/>
          </p:nvCxnSpPr>
          <p:spPr>
            <a:xfrm flipV="1">
              <a:off x="1520909" y="3930317"/>
              <a:ext cx="0" cy="325376"/>
            </a:xfrm>
            <a:prstGeom prst="straightConnector1">
              <a:avLst/>
            </a:prstGeom>
            <a:ln w="28575" cap="rnd">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D405059-4BC9-B140-BF08-CA5BB939A790}"/>
              </a:ext>
            </a:extLst>
          </p:cNvPr>
          <p:cNvGrpSpPr/>
          <p:nvPr/>
        </p:nvGrpSpPr>
        <p:grpSpPr>
          <a:xfrm>
            <a:off x="5740481" y="2514028"/>
            <a:ext cx="1429829" cy="1335972"/>
            <a:chOff x="5638841" y="3027539"/>
            <a:chExt cx="1429829" cy="1335972"/>
          </a:xfrm>
        </p:grpSpPr>
        <p:sp>
          <p:nvSpPr>
            <p:cNvPr id="25" name="Rectangle 24">
              <a:extLst>
                <a:ext uri="{FF2B5EF4-FFF2-40B4-BE49-F238E27FC236}">
                  <a16:creationId xmlns:a16="http://schemas.microsoft.com/office/drawing/2014/main" id="{B55B7187-537D-DC41-A661-A3D1F090A076}"/>
                </a:ext>
              </a:extLst>
            </p:cNvPr>
            <p:cNvSpPr/>
            <p:nvPr/>
          </p:nvSpPr>
          <p:spPr>
            <a:xfrm>
              <a:off x="5638841" y="3027539"/>
              <a:ext cx="1429829" cy="1335972"/>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5F818822-52F6-1048-89E0-A6FEA5464B08}"/>
                </a:ext>
              </a:extLst>
            </p:cNvPr>
            <p:cNvSpPr txBox="1"/>
            <p:nvPr/>
          </p:nvSpPr>
          <p:spPr>
            <a:xfrm>
              <a:off x="5638841" y="3099646"/>
              <a:ext cx="1429829" cy="1200329"/>
            </a:xfrm>
            <a:prstGeom prst="rect">
              <a:avLst/>
            </a:prstGeom>
            <a:noFill/>
            <a:ln>
              <a:noFill/>
            </a:ln>
          </p:spPr>
          <p:txBody>
            <a:bodyPr wrap="square" rtlCol="0">
              <a:spAutoFit/>
            </a:bodyPr>
            <a:lstStyle/>
            <a:p>
              <a:pPr algn="ctr"/>
              <a:r>
                <a:rPr lang="en-US" dirty="0"/>
                <a:t>Analyze microbial composition &amp; diversity</a:t>
              </a:r>
            </a:p>
          </p:txBody>
        </p:sp>
      </p:grpSp>
      <p:grpSp>
        <p:nvGrpSpPr>
          <p:cNvPr id="28" name="Group 27">
            <a:extLst>
              <a:ext uri="{FF2B5EF4-FFF2-40B4-BE49-F238E27FC236}">
                <a16:creationId xmlns:a16="http://schemas.microsoft.com/office/drawing/2014/main" id="{0A8D7AC6-1932-5848-9785-3273C8FF378E}"/>
              </a:ext>
            </a:extLst>
          </p:cNvPr>
          <p:cNvGrpSpPr/>
          <p:nvPr/>
        </p:nvGrpSpPr>
        <p:grpSpPr>
          <a:xfrm>
            <a:off x="7383224" y="2514028"/>
            <a:ext cx="1429829" cy="1335972"/>
            <a:chOff x="7230077" y="3027539"/>
            <a:chExt cx="1429829" cy="1335972"/>
          </a:xfrm>
        </p:grpSpPr>
        <p:sp>
          <p:nvSpPr>
            <p:cNvPr id="29" name="Rectangle 28">
              <a:extLst>
                <a:ext uri="{FF2B5EF4-FFF2-40B4-BE49-F238E27FC236}">
                  <a16:creationId xmlns:a16="http://schemas.microsoft.com/office/drawing/2014/main" id="{18AB4C0D-2F16-4441-990A-D366DC299E19}"/>
                </a:ext>
              </a:extLst>
            </p:cNvPr>
            <p:cNvSpPr/>
            <p:nvPr/>
          </p:nvSpPr>
          <p:spPr>
            <a:xfrm>
              <a:off x="7230077" y="3027539"/>
              <a:ext cx="1429829" cy="1335972"/>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4F43BD7D-098A-D64C-A4AA-3DE4146240EA}"/>
                </a:ext>
              </a:extLst>
            </p:cNvPr>
            <p:cNvSpPr txBox="1"/>
            <p:nvPr/>
          </p:nvSpPr>
          <p:spPr>
            <a:xfrm>
              <a:off x="7230077" y="3239739"/>
              <a:ext cx="1429829" cy="923330"/>
            </a:xfrm>
            <a:prstGeom prst="rect">
              <a:avLst/>
            </a:prstGeom>
            <a:noFill/>
            <a:ln>
              <a:noFill/>
            </a:ln>
          </p:spPr>
          <p:txBody>
            <a:bodyPr wrap="square" rtlCol="0">
              <a:spAutoFit/>
            </a:bodyPr>
            <a:lstStyle/>
            <a:p>
              <a:pPr algn="ctr"/>
              <a:r>
                <a:rPr lang="en-US" dirty="0"/>
                <a:t>Glean new biological insights</a:t>
              </a:r>
            </a:p>
          </p:txBody>
        </p:sp>
      </p:grpSp>
    </p:spTree>
    <p:extLst>
      <p:ext uri="{BB962C8B-B14F-4D97-AF65-F5344CB8AC3E}">
        <p14:creationId xmlns:p14="http://schemas.microsoft.com/office/powerpoint/2010/main" val="1053143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21</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220313"/>
            <a:ext cx="8705029" cy="1143000"/>
          </a:xfrm>
        </p:spPr>
        <p:txBody>
          <a:bodyPr/>
          <a:lstStyle/>
          <a:p>
            <a:r>
              <a:rPr lang="en-US" sz="3400" dirty="0"/>
              <a:t>Studies can be descriptive</a:t>
            </a:r>
          </a:p>
        </p:txBody>
      </p:sp>
      <p:sp>
        <p:nvSpPr>
          <p:cNvPr id="39" name="TextBox 38">
            <a:extLst>
              <a:ext uri="{FF2B5EF4-FFF2-40B4-BE49-F238E27FC236}">
                <a16:creationId xmlns:a16="http://schemas.microsoft.com/office/drawing/2014/main" id="{AEDCD3A4-EF42-8C44-8DA0-0786ECD52A8D}"/>
              </a:ext>
            </a:extLst>
          </p:cNvPr>
          <p:cNvSpPr txBox="1"/>
          <p:nvPr/>
        </p:nvSpPr>
        <p:spPr>
          <a:xfrm>
            <a:off x="659105" y="1119361"/>
            <a:ext cx="8167395" cy="646331"/>
          </a:xfrm>
          <a:prstGeom prst="rect">
            <a:avLst/>
          </a:prstGeom>
          <a:noFill/>
        </p:spPr>
        <p:txBody>
          <a:bodyPr wrap="square" rtlCol="0">
            <a:spAutoFit/>
          </a:bodyPr>
          <a:lstStyle/>
          <a:p>
            <a:r>
              <a:rPr lang="en-US" i="1" dirty="0"/>
              <a:t>How do bacterial communities differ depending on the physical characteristics of different body sites?</a:t>
            </a:r>
          </a:p>
        </p:txBody>
      </p:sp>
      <p:pic>
        <p:nvPicPr>
          <p:cNvPr id="41" name="Picture 40">
            <a:extLst>
              <a:ext uri="{FF2B5EF4-FFF2-40B4-BE49-F238E27FC236}">
                <a16:creationId xmlns:a16="http://schemas.microsoft.com/office/drawing/2014/main" id="{72D53CA9-E38A-4648-8DAF-EA0E74F33B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778" y="1962366"/>
            <a:ext cx="5795682" cy="4196225"/>
          </a:xfrm>
          <a:prstGeom prst="rect">
            <a:avLst/>
          </a:prstGeom>
        </p:spPr>
      </p:pic>
    </p:spTree>
    <p:extLst>
      <p:ext uri="{BB962C8B-B14F-4D97-AF65-F5344CB8AC3E}">
        <p14:creationId xmlns:p14="http://schemas.microsoft.com/office/powerpoint/2010/main" val="1288556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22</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220313"/>
            <a:ext cx="8705029" cy="1143000"/>
          </a:xfrm>
        </p:spPr>
        <p:txBody>
          <a:bodyPr/>
          <a:lstStyle/>
          <a:p>
            <a:r>
              <a:rPr lang="en-US" sz="3400" dirty="0"/>
              <a:t>Or studies can be case-control</a:t>
            </a:r>
          </a:p>
        </p:txBody>
      </p:sp>
      <p:sp>
        <p:nvSpPr>
          <p:cNvPr id="39" name="TextBox 38">
            <a:extLst>
              <a:ext uri="{FF2B5EF4-FFF2-40B4-BE49-F238E27FC236}">
                <a16:creationId xmlns:a16="http://schemas.microsoft.com/office/drawing/2014/main" id="{AEDCD3A4-EF42-8C44-8DA0-0786ECD52A8D}"/>
              </a:ext>
            </a:extLst>
          </p:cNvPr>
          <p:cNvSpPr txBox="1"/>
          <p:nvPr/>
        </p:nvSpPr>
        <p:spPr>
          <a:xfrm>
            <a:off x="659106" y="1222584"/>
            <a:ext cx="8324362" cy="646331"/>
          </a:xfrm>
          <a:prstGeom prst="rect">
            <a:avLst/>
          </a:prstGeom>
          <a:noFill/>
        </p:spPr>
        <p:txBody>
          <a:bodyPr wrap="square" rtlCol="0">
            <a:spAutoFit/>
          </a:bodyPr>
          <a:lstStyle/>
          <a:p>
            <a:r>
              <a:rPr lang="en-US" i="1" dirty="0"/>
              <a:t>What happens to germ-free mice fed a consistent diet, but transplanted with microbiota from lean v. obese donors?</a:t>
            </a:r>
          </a:p>
        </p:txBody>
      </p:sp>
      <p:pic>
        <p:nvPicPr>
          <p:cNvPr id="6" name="Picture 5">
            <a:extLst>
              <a:ext uri="{FF2B5EF4-FFF2-40B4-BE49-F238E27FC236}">
                <a16:creationId xmlns:a16="http://schemas.microsoft.com/office/drawing/2014/main" id="{A5058182-9933-1042-B5C2-89FC054483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7386" y="2253501"/>
            <a:ext cx="6482314" cy="3118775"/>
          </a:xfrm>
          <a:prstGeom prst="rect">
            <a:avLst/>
          </a:prstGeom>
        </p:spPr>
      </p:pic>
      <p:sp>
        <p:nvSpPr>
          <p:cNvPr id="7" name="TextBox 6">
            <a:extLst>
              <a:ext uri="{FF2B5EF4-FFF2-40B4-BE49-F238E27FC236}">
                <a16:creationId xmlns:a16="http://schemas.microsoft.com/office/drawing/2014/main" id="{C26FCA05-0EB1-2C49-AF06-EBC7198AE2FE}"/>
              </a:ext>
            </a:extLst>
          </p:cNvPr>
          <p:cNvSpPr txBox="1"/>
          <p:nvPr/>
        </p:nvSpPr>
        <p:spPr>
          <a:xfrm>
            <a:off x="4603130" y="5372276"/>
            <a:ext cx="3156570" cy="307777"/>
          </a:xfrm>
          <a:prstGeom prst="rect">
            <a:avLst/>
          </a:prstGeom>
          <a:noFill/>
        </p:spPr>
        <p:txBody>
          <a:bodyPr wrap="none" rtlCol="0">
            <a:spAutoFit/>
          </a:bodyPr>
          <a:lstStyle/>
          <a:p>
            <a:r>
              <a:rPr lang="en-US" sz="1400" b="1" i="1" dirty="0"/>
              <a:t>Walker and Parkhill, Science, 2013 </a:t>
            </a:r>
          </a:p>
        </p:txBody>
      </p:sp>
    </p:spTree>
    <p:extLst>
      <p:ext uri="{BB962C8B-B14F-4D97-AF65-F5344CB8AC3E}">
        <p14:creationId xmlns:p14="http://schemas.microsoft.com/office/powerpoint/2010/main" val="988383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23</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851610" y="2458719"/>
            <a:ext cx="8099886" cy="1143000"/>
          </a:xfrm>
        </p:spPr>
        <p:txBody>
          <a:bodyPr/>
          <a:lstStyle/>
          <a:p>
            <a:pPr algn="ctr"/>
            <a:r>
              <a:rPr lang="en-US" sz="3400" dirty="0"/>
              <a:t>What biological questions can we address with our big data approach?</a:t>
            </a:r>
          </a:p>
        </p:txBody>
      </p:sp>
    </p:spTree>
    <p:extLst>
      <p:ext uri="{BB962C8B-B14F-4D97-AF65-F5344CB8AC3E}">
        <p14:creationId xmlns:p14="http://schemas.microsoft.com/office/powerpoint/2010/main" val="390081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24</a:t>
            </a:fld>
            <a:endParaRPr lang="en-US" dirty="0"/>
          </a:p>
        </p:txBody>
      </p:sp>
      <p:sp>
        <p:nvSpPr>
          <p:cNvPr id="8" name="TextBox 7">
            <a:extLst>
              <a:ext uri="{FF2B5EF4-FFF2-40B4-BE49-F238E27FC236}">
                <a16:creationId xmlns:a16="http://schemas.microsoft.com/office/drawing/2014/main" id="{5507C1A0-C3C0-404B-96E2-B6B801B4E722}"/>
              </a:ext>
            </a:extLst>
          </p:cNvPr>
          <p:cNvSpPr txBox="1"/>
          <p:nvPr/>
        </p:nvSpPr>
        <p:spPr>
          <a:xfrm>
            <a:off x="594937" y="1532782"/>
            <a:ext cx="8377768" cy="3816429"/>
          </a:xfrm>
          <a:prstGeom prst="rect">
            <a:avLst/>
          </a:prstGeom>
          <a:noFill/>
        </p:spPr>
        <p:txBody>
          <a:bodyPr wrap="square" rtlCol="0">
            <a:spAutoFit/>
          </a:bodyPr>
          <a:lstStyle/>
          <a:p>
            <a:r>
              <a:rPr lang="en-US" sz="2200" dirty="0">
                <a:solidFill>
                  <a:schemeClr val="tx1">
                    <a:lumMod val="75000"/>
                    <a:lumOff val="25000"/>
                  </a:schemeClr>
                </a:solidFill>
                <a:sym typeface="Wingdings" pitchFamily="2" charset="2"/>
              </a:rPr>
              <a:t>W</a:t>
            </a:r>
            <a:r>
              <a:rPr lang="en-US" sz="2200" dirty="0">
                <a:solidFill>
                  <a:schemeClr val="tx1">
                    <a:lumMod val="75000"/>
                    <a:lumOff val="25000"/>
                  </a:schemeClr>
                </a:solidFill>
              </a:rPr>
              <a:t>hat microbes live where?</a:t>
            </a:r>
          </a:p>
          <a:p>
            <a:endParaRPr lang="en-US" sz="2200" dirty="0">
              <a:solidFill>
                <a:schemeClr val="tx1">
                  <a:lumMod val="75000"/>
                  <a:lumOff val="25000"/>
                </a:schemeClr>
              </a:solidFill>
            </a:endParaRPr>
          </a:p>
          <a:p>
            <a:r>
              <a:rPr lang="en-US" sz="2200" dirty="0">
                <a:solidFill>
                  <a:schemeClr val="tx1">
                    <a:lumMod val="75000"/>
                    <a:lumOff val="25000"/>
                  </a:schemeClr>
                </a:solidFill>
              </a:rPr>
              <a:t>What drives resilience of a microbiome and enables resistance to change?</a:t>
            </a:r>
          </a:p>
          <a:p>
            <a:endParaRPr lang="en-US" sz="2200" dirty="0">
              <a:solidFill>
                <a:schemeClr val="tx1">
                  <a:lumMod val="75000"/>
                  <a:lumOff val="25000"/>
                </a:schemeClr>
              </a:solidFill>
            </a:endParaRPr>
          </a:p>
          <a:p>
            <a:r>
              <a:rPr lang="en-US" sz="2200" dirty="0">
                <a:solidFill>
                  <a:schemeClr val="tx1">
                    <a:lumMod val="75000"/>
                    <a:lumOff val="25000"/>
                  </a:schemeClr>
                </a:solidFill>
              </a:rPr>
              <a:t>How do microbes interact with the host (e.g. immune system)?</a:t>
            </a:r>
          </a:p>
          <a:p>
            <a:endParaRPr lang="en-US" sz="2200" dirty="0">
              <a:solidFill>
                <a:schemeClr val="tx1">
                  <a:lumMod val="75000"/>
                  <a:lumOff val="25000"/>
                </a:schemeClr>
              </a:solidFill>
            </a:endParaRPr>
          </a:p>
          <a:p>
            <a:r>
              <a:rPr lang="en-US" sz="2200" dirty="0">
                <a:solidFill>
                  <a:schemeClr val="tx1">
                    <a:lumMod val="75000"/>
                    <a:lumOff val="25000"/>
                  </a:schemeClr>
                </a:solidFill>
              </a:rPr>
              <a:t>How does microbiome composition affect microbiome function?</a:t>
            </a:r>
          </a:p>
          <a:p>
            <a:endParaRPr lang="en-US" sz="2200" dirty="0">
              <a:solidFill>
                <a:schemeClr val="tx1">
                  <a:lumMod val="75000"/>
                  <a:lumOff val="25000"/>
                </a:schemeClr>
              </a:solidFill>
            </a:endParaRPr>
          </a:p>
          <a:p>
            <a:r>
              <a:rPr lang="en-US" sz="2200" dirty="0">
                <a:solidFill>
                  <a:schemeClr val="tx1">
                    <a:lumMod val="75000"/>
                    <a:lumOff val="25000"/>
                  </a:schemeClr>
                </a:solidFill>
              </a:rPr>
              <a:t>Are changes in the microbiome causative of disease or result from disease or both?</a:t>
            </a:r>
          </a:p>
        </p:txBody>
      </p:sp>
      <p:sp>
        <p:nvSpPr>
          <p:cNvPr id="9" name="Title 123">
            <a:extLst>
              <a:ext uri="{FF2B5EF4-FFF2-40B4-BE49-F238E27FC236}">
                <a16:creationId xmlns:a16="http://schemas.microsoft.com/office/drawing/2014/main" id="{544E0F3B-8C83-A944-A349-BC0B5C95635B}"/>
              </a:ext>
            </a:extLst>
          </p:cNvPr>
          <p:cNvSpPr>
            <a:spLocks noGrp="1"/>
          </p:cNvSpPr>
          <p:nvPr>
            <p:ph type="title"/>
          </p:nvPr>
        </p:nvSpPr>
        <p:spPr>
          <a:xfrm>
            <a:off x="707231" y="260950"/>
            <a:ext cx="8705029" cy="781787"/>
          </a:xfrm>
        </p:spPr>
        <p:txBody>
          <a:bodyPr/>
          <a:lstStyle/>
          <a:p>
            <a:r>
              <a:rPr lang="en-US" sz="3400" dirty="0"/>
              <a:t>A sampling of microbiome questions</a:t>
            </a:r>
          </a:p>
        </p:txBody>
      </p:sp>
    </p:spTree>
    <p:extLst>
      <p:ext uri="{BB962C8B-B14F-4D97-AF65-F5344CB8AC3E}">
        <p14:creationId xmlns:p14="http://schemas.microsoft.com/office/powerpoint/2010/main" val="457365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BB4FB55-C410-D148-B3C1-A520110A12CC}"/>
              </a:ext>
            </a:extLst>
          </p:cNvPr>
          <p:cNvGrpSpPr/>
          <p:nvPr/>
        </p:nvGrpSpPr>
        <p:grpSpPr>
          <a:xfrm>
            <a:off x="1520909" y="3930317"/>
            <a:ext cx="6629178" cy="345254"/>
            <a:chOff x="1520909" y="3930317"/>
            <a:chExt cx="6629178" cy="345254"/>
          </a:xfrm>
        </p:grpSpPr>
        <p:cxnSp>
          <p:nvCxnSpPr>
            <p:cNvPr id="24" name="Straight Connector 23">
              <a:extLst>
                <a:ext uri="{FF2B5EF4-FFF2-40B4-BE49-F238E27FC236}">
                  <a16:creationId xmlns:a16="http://schemas.microsoft.com/office/drawing/2014/main" id="{FB50CC98-E218-D14E-B71E-04899AAD4D4A}"/>
                </a:ext>
              </a:extLst>
            </p:cNvPr>
            <p:cNvCxnSpPr>
              <a:cxnSpLocks/>
            </p:cNvCxnSpPr>
            <p:nvPr/>
          </p:nvCxnSpPr>
          <p:spPr>
            <a:xfrm>
              <a:off x="8150087" y="3930317"/>
              <a:ext cx="0" cy="345254"/>
            </a:xfrm>
            <a:prstGeom prst="line">
              <a:avLst/>
            </a:prstGeom>
            <a:ln w="28575" cap="rnd">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57851FB-D75B-D848-817D-01D584065DDB}"/>
                </a:ext>
              </a:extLst>
            </p:cNvPr>
            <p:cNvCxnSpPr>
              <a:cxnSpLocks/>
            </p:cNvCxnSpPr>
            <p:nvPr/>
          </p:nvCxnSpPr>
          <p:spPr>
            <a:xfrm flipH="1">
              <a:off x="1520909" y="4275571"/>
              <a:ext cx="6629178" cy="0"/>
            </a:xfrm>
            <a:prstGeom prst="line">
              <a:avLst/>
            </a:prstGeom>
            <a:ln w="28575" cap="rnd">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BEFCDE5-EFA8-2C4B-99D8-3C155675F5D7}"/>
                </a:ext>
              </a:extLst>
            </p:cNvPr>
            <p:cNvCxnSpPr>
              <a:cxnSpLocks/>
            </p:cNvCxnSpPr>
            <p:nvPr/>
          </p:nvCxnSpPr>
          <p:spPr>
            <a:xfrm flipV="1">
              <a:off x="1520909" y="3930317"/>
              <a:ext cx="0" cy="325376"/>
            </a:xfrm>
            <a:prstGeom prst="straightConnector1">
              <a:avLst/>
            </a:prstGeom>
            <a:ln w="28575" cap="rnd">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grpSp>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25</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220313"/>
            <a:ext cx="8705029" cy="1143000"/>
          </a:xfrm>
        </p:spPr>
        <p:txBody>
          <a:bodyPr/>
          <a:lstStyle/>
          <a:p>
            <a:r>
              <a:rPr lang="en-US" sz="3400" dirty="0"/>
              <a:t>Key elements of a microbiome study</a:t>
            </a:r>
          </a:p>
        </p:txBody>
      </p:sp>
      <p:sp>
        <p:nvSpPr>
          <p:cNvPr id="2" name="TextBox 1">
            <a:extLst>
              <a:ext uri="{FF2B5EF4-FFF2-40B4-BE49-F238E27FC236}">
                <a16:creationId xmlns:a16="http://schemas.microsoft.com/office/drawing/2014/main" id="{4E411A5F-3C2E-1942-8C22-C59AA6B84825}"/>
              </a:ext>
            </a:extLst>
          </p:cNvPr>
          <p:cNvSpPr txBox="1"/>
          <p:nvPr/>
        </p:nvSpPr>
        <p:spPr>
          <a:xfrm>
            <a:off x="2558503" y="6242502"/>
            <a:ext cx="2877711" cy="369332"/>
          </a:xfrm>
          <a:prstGeom prst="rect">
            <a:avLst/>
          </a:prstGeom>
          <a:noFill/>
        </p:spPr>
        <p:txBody>
          <a:bodyPr wrap="none" rtlCol="0">
            <a:spAutoFit/>
          </a:bodyPr>
          <a:lstStyle/>
          <a:p>
            <a:r>
              <a:rPr lang="en-US" dirty="0"/>
              <a:t>Goodrich et al, Cell (2014)</a:t>
            </a:r>
          </a:p>
        </p:txBody>
      </p:sp>
      <p:grpSp>
        <p:nvGrpSpPr>
          <p:cNvPr id="8" name="Group 7">
            <a:extLst>
              <a:ext uri="{FF2B5EF4-FFF2-40B4-BE49-F238E27FC236}">
                <a16:creationId xmlns:a16="http://schemas.microsoft.com/office/drawing/2014/main" id="{11FF5477-07F3-A640-9194-24EDC71D4FC9}"/>
              </a:ext>
            </a:extLst>
          </p:cNvPr>
          <p:cNvGrpSpPr/>
          <p:nvPr/>
        </p:nvGrpSpPr>
        <p:grpSpPr>
          <a:xfrm>
            <a:off x="812252" y="2514028"/>
            <a:ext cx="1429829" cy="1335972"/>
            <a:chOff x="659105" y="3027539"/>
            <a:chExt cx="1429829" cy="1335972"/>
          </a:xfrm>
        </p:grpSpPr>
        <p:sp>
          <p:nvSpPr>
            <p:cNvPr id="4" name="Rectangle 3">
              <a:extLst>
                <a:ext uri="{FF2B5EF4-FFF2-40B4-BE49-F238E27FC236}">
                  <a16:creationId xmlns:a16="http://schemas.microsoft.com/office/drawing/2014/main" id="{BE1C373E-5F9D-7749-9CA0-1C35F029EC7C}"/>
                </a:ext>
              </a:extLst>
            </p:cNvPr>
            <p:cNvSpPr/>
            <p:nvPr/>
          </p:nvSpPr>
          <p:spPr>
            <a:xfrm>
              <a:off x="659105" y="3027539"/>
              <a:ext cx="1429829" cy="1335972"/>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2B6A55-89AE-A94A-969F-BB87D3AA397D}"/>
                </a:ext>
              </a:extLst>
            </p:cNvPr>
            <p:cNvSpPr txBox="1"/>
            <p:nvPr/>
          </p:nvSpPr>
          <p:spPr>
            <a:xfrm>
              <a:off x="659105" y="3233860"/>
              <a:ext cx="1429829" cy="923330"/>
            </a:xfrm>
            <a:prstGeom prst="rect">
              <a:avLst/>
            </a:prstGeom>
            <a:noFill/>
            <a:ln>
              <a:noFill/>
            </a:ln>
          </p:spPr>
          <p:txBody>
            <a:bodyPr wrap="square" rtlCol="0">
              <a:spAutoFit/>
            </a:bodyPr>
            <a:lstStyle/>
            <a:p>
              <a:pPr algn="ctr"/>
              <a:r>
                <a:rPr lang="en-US" dirty="0"/>
                <a:t>Develop your question</a:t>
              </a:r>
            </a:p>
          </p:txBody>
        </p:sp>
      </p:grpSp>
      <p:grpSp>
        <p:nvGrpSpPr>
          <p:cNvPr id="18" name="Group 17">
            <a:extLst>
              <a:ext uri="{FF2B5EF4-FFF2-40B4-BE49-F238E27FC236}">
                <a16:creationId xmlns:a16="http://schemas.microsoft.com/office/drawing/2014/main" id="{7DC35422-3DA3-D540-B556-F9DCB7AE1FCD}"/>
              </a:ext>
            </a:extLst>
          </p:cNvPr>
          <p:cNvGrpSpPr/>
          <p:nvPr/>
        </p:nvGrpSpPr>
        <p:grpSpPr>
          <a:xfrm>
            <a:off x="2454995" y="2514028"/>
            <a:ext cx="1429829" cy="1335972"/>
            <a:chOff x="2344469" y="3027539"/>
            <a:chExt cx="1429829" cy="1335972"/>
          </a:xfrm>
        </p:grpSpPr>
        <p:sp>
          <p:nvSpPr>
            <p:cNvPr id="9" name="Rectangle 8">
              <a:extLst>
                <a:ext uri="{FF2B5EF4-FFF2-40B4-BE49-F238E27FC236}">
                  <a16:creationId xmlns:a16="http://schemas.microsoft.com/office/drawing/2014/main" id="{A5FFE63E-324B-1843-B3CE-991C44A58944}"/>
                </a:ext>
              </a:extLst>
            </p:cNvPr>
            <p:cNvSpPr/>
            <p:nvPr/>
          </p:nvSpPr>
          <p:spPr>
            <a:xfrm>
              <a:off x="2344469" y="3027539"/>
              <a:ext cx="1429829" cy="1335972"/>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54E8D8B-D851-8F49-8DEA-1BC208334184}"/>
                </a:ext>
              </a:extLst>
            </p:cNvPr>
            <p:cNvSpPr txBox="1"/>
            <p:nvPr/>
          </p:nvSpPr>
          <p:spPr>
            <a:xfrm>
              <a:off x="2344469" y="3233860"/>
              <a:ext cx="1429829" cy="923330"/>
            </a:xfrm>
            <a:prstGeom prst="rect">
              <a:avLst/>
            </a:prstGeom>
            <a:noFill/>
            <a:ln>
              <a:noFill/>
            </a:ln>
          </p:spPr>
          <p:txBody>
            <a:bodyPr wrap="square" rtlCol="0">
              <a:spAutoFit/>
            </a:bodyPr>
            <a:lstStyle/>
            <a:p>
              <a:pPr algn="ctr"/>
              <a:r>
                <a:rPr lang="en-US" dirty="0"/>
                <a:t>Choose study subjects</a:t>
              </a:r>
            </a:p>
          </p:txBody>
        </p:sp>
      </p:grpSp>
      <p:grpSp>
        <p:nvGrpSpPr>
          <p:cNvPr id="19" name="Group 18">
            <a:extLst>
              <a:ext uri="{FF2B5EF4-FFF2-40B4-BE49-F238E27FC236}">
                <a16:creationId xmlns:a16="http://schemas.microsoft.com/office/drawing/2014/main" id="{39EE3BC3-2BCF-3649-BC50-F063282019E1}"/>
              </a:ext>
            </a:extLst>
          </p:cNvPr>
          <p:cNvGrpSpPr/>
          <p:nvPr/>
        </p:nvGrpSpPr>
        <p:grpSpPr>
          <a:xfrm>
            <a:off x="4097738" y="2514028"/>
            <a:ext cx="1429829" cy="1335972"/>
            <a:chOff x="4047605" y="3027539"/>
            <a:chExt cx="1429829" cy="1335972"/>
          </a:xfrm>
        </p:grpSpPr>
        <p:sp>
          <p:nvSpPr>
            <p:cNvPr id="12" name="Rectangle 11">
              <a:extLst>
                <a:ext uri="{FF2B5EF4-FFF2-40B4-BE49-F238E27FC236}">
                  <a16:creationId xmlns:a16="http://schemas.microsoft.com/office/drawing/2014/main" id="{85576FD4-646F-3A49-B56A-42758419DF8D}"/>
                </a:ext>
              </a:extLst>
            </p:cNvPr>
            <p:cNvSpPr/>
            <p:nvPr/>
          </p:nvSpPr>
          <p:spPr>
            <a:xfrm>
              <a:off x="4047605" y="3027539"/>
              <a:ext cx="1429829" cy="1335972"/>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BF25886C-9CBF-BF4E-B1CD-FEDDAE6390ED}"/>
                </a:ext>
              </a:extLst>
            </p:cNvPr>
            <p:cNvSpPr txBox="1"/>
            <p:nvPr/>
          </p:nvSpPr>
          <p:spPr>
            <a:xfrm>
              <a:off x="4047605" y="3372360"/>
              <a:ext cx="1429829" cy="646331"/>
            </a:xfrm>
            <a:prstGeom prst="rect">
              <a:avLst/>
            </a:prstGeom>
            <a:noFill/>
            <a:ln>
              <a:noFill/>
            </a:ln>
          </p:spPr>
          <p:txBody>
            <a:bodyPr wrap="square" rtlCol="0">
              <a:spAutoFit/>
            </a:bodyPr>
            <a:lstStyle/>
            <a:p>
              <a:pPr algn="ctr"/>
              <a:r>
                <a:rPr lang="en-US" dirty="0"/>
                <a:t>Collect samples</a:t>
              </a:r>
            </a:p>
          </p:txBody>
        </p:sp>
      </p:grpSp>
      <p:cxnSp>
        <p:nvCxnSpPr>
          <p:cNvPr id="21" name="Straight Connector 20">
            <a:extLst>
              <a:ext uri="{FF2B5EF4-FFF2-40B4-BE49-F238E27FC236}">
                <a16:creationId xmlns:a16="http://schemas.microsoft.com/office/drawing/2014/main" id="{614A64B5-EE5D-6744-AE13-E2A96863A0E8}"/>
              </a:ext>
            </a:extLst>
          </p:cNvPr>
          <p:cNvCxnSpPr>
            <a:cxnSpLocks/>
          </p:cNvCxnSpPr>
          <p:nvPr/>
        </p:nvCxnSpPr>
        <p:spPr>
          <a:xfrm>
            <a:off x="3143017" y="3850000"/>
            <a:ext cx="0" cy="20632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7C0FEE2-E4A8-7749-9A1D-6A766D19D4F7}"/>
              </a:ext>
            </a:extLst>
          </p:cNvPr>
          <p:cNvSpPr txBox="1"/>
          <p:nvPr/>
        </p:nvSpPr>
        <p:spPr>
          <a:xfrm>
            <a:off x="2454995" y="4149481"/>
            <a:ext cx="2095445" cy="1200329"/>
          </a:xfrm>
          <a:prstGeom prst="rect">
            <a:avLst/>
          </a:prstGeom>
          <a:solidFill>
            <a:schemeClr val="bg1"/>
          </a:solidFill>
        </p:spPr>
        <p:txBody>
          <a:bodyPr wrap="none" rtlCol="0">
            <a:spAutoFit/>
          </a:bodyPr>
          <a:lstStyle/>
          <a:p>
            <a:r>
              <a:rPr lang="en-US" dirty="0"/>
              <a:t>Humans</a:t>
            </a:r>
          </a:p>
          <a:p>
            <a:r>
              <a:rPr lang="en-US" dirty="0"/>
              <a:t>Mice, conventional</a:t>
            </a:r>
          </a:p>
          <a:p>
            <a:r>
              <a:rPr lang="en-US" dirty="0"/>
              <a:t>Mice, germ-free</a:t>
            </a:r>
          </a:p>
          <a:p>
            <a:r>
              <a:rPr lang="en-US" dirty="0"/>
              <a:t>Mice, antibiotic</a:t>
            </a:r>
          </a:p>
        </p:txBody>
      </p:sp>
      <p:grpSp>
        <p:nvGrpSpPr>
          <p:cNvPr id="28" name="Group 27">
            <a:extLst>
              <a:ext uri="{FF2B5EF4-FFF2-40B4-BE49-F238E27FC236}">
                <a16:creationId xmlns:a16="http://schemas.microsoft.com/office/drawing/2014/main" id="{CEE9E530-416A-754A-9C64-DBC5D9F0F2CD}"/>
              </a:ext>
            </a:extLst>
          </p:cNvPr>
          <p:cNvGrpSpPr/>
          <p:nvPr/>
        </p:nvGrpSpPr>
        <p:grpSpPr>
          <a:xfrm>
            <a:off x="5740481" y="2514028"/>
            <a:ext cx="1429829" cy="1335972"/>
            <a:chOff x="5638841" y="3027539"/>
            <a:chExt cx="1429829" cy="1335972"/>
          </a:xfrm>
        </p:grpSpPr>
        <p:sp>
          <p:nvSpPr>
            <p:cNvPr id="29" name="Rectangle 28">
              <a:extLst>
                <a:ext uri="{FF2B5EF4-FFF2-40B4-BE49-F238E27FC236}">
                  <a16:creationId xmlns:a16="http://schemas.microsoft.com/office/drawing/2014/main" id="{01F78D29-E701-A34C-996F-EB295DB1142A}"/>
                </a:ext>
              </a:extLst>
            </p:cNvPr>
            <p:cNvSpPr/>
            <p:nvPr/>
          </p:nvSpPr>
          <p:spPr>
            <a:xfrm>
              <a:off x="5638841" y="3027539"/>
              <a:ext cx="1429829" cy="1335972"/>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5C6CFBEB-DA69-A94F-A2AD-6211DA90C13A}"/>
                </a:ext>
              </a:extLst>
            </p:cNvPr>
            <p:cNvSpPr txBox="1"/>
            <p:nvPr/>
          </p:nvSpPr>
          <p:spPr>
            <a:xfrm>
              <a:off x="5638841" y="3099646"/>
              <a:ext cx="1429829" cy="1200329"/>
            </a:xfrm>
            <a:prstGeom prst="rect">
              <a:avLst/>
            </a:prstGeom>
            <a:noFill/>
            <a:ln>
              <a:noFill/>
            </a:ln>
          </p:spPr>
          <p:txBody>
            <a:bodyPr wrap="square" rtlCol="0">
              <a:spAutoFit/>
            </a:bodyPr>
            <a:lstStyle/>
            <a:p>
              <a:pPr algn="ctr"/>
              <a:r>
                <a:rPr lang="en-US" dirty="0"/>
                <a:t>Analyze microbial composition &amp; diversity</a:t>
              </a:r>
            </a:p>
          </p:txBody>
        </p:sp>
      </p:grpSp>
      <p:grpSp>
        <p:nvGrpSpPr>
          <p:cNvPr id="31" name="Group 30">
            <a:extLst>
              <a:ext uri="{FF2B5EF4-FFF2-40B4-BE49-F238E27FC236}">
                <a16:creationId xmlns:a16="http://schemas.microsoft.com/office/drawing/2014/main" id="{28C28280-A860-3D49-9F10-C76307B19056}"/>
              </a:ext>
            </a:extLst>
          </p:cNvPr>
          <p:cNvGrpSpPr/>
          <p:nvPr/>
        </p:nvGrpSpPr>
        <p:grpSpPr>
          <a:xfrm>
            <a:off x="7383224" y="2514028"/>
            <a:ext cx="1429829" cy="1335972"/>
            <a:chOff x="7230077" y="3027539"/>
            <a:chExt cx="1429829" cy="1335972"/>
          </a:xfrm>
        </p:grpSpPr>
        <p:sp>
          <p:nvSpPr>
            <p:cNvPr id="32" name="Rectangle 31">
              <a:extLst>
                <a:ext uri="{FF2B5EF4-FFF2-40B4-BE49-F238E27FC236}">
                  <a16:creationId xmlns:a16="http://schemas.microsoft.com/office/drawing/2014/main" id="{37F8961F-6663-784A-8B6B-DAB3A4D7CDE6}"/>
                </a:ext>
              </a:extLst>
            </p:cNvPr>
            <p:cNvSpPr/>
            <p:nvPr/>
          </p:nvSpPr>
          <p:spPr>
            <a:xfrm>
              <a:off x="7230077" y="3027539"/>
              <a:ext cx="1429829" cy="1335972"/>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21EF44F2-54FA-2C40-B15C-E352F1F39A23}"/>
                </a:ext>
              </a:extLst>
            </p:cNvPr>
            <p:cNvSpPr txBox="1"/>
            <p:nvPr/>
          </p:nvSpPr>
          <p:spPr>
            <a:xfrm>
              <a:off x="7230077" y="3239739"/>
              <a:ext cx="1429829" cy="923330"/>
            </a:xfrm>
            <a:prstGeom prst="rect">
              <a:avLst/>
            </a:prstGeom>
            <a:noFill/>
            <a:ln>
              <a:noFill/>
            </a:ln>
          </p:spPr>
          <p:txBody>
            <a:bodyPr wrap="square" rtlCol="0">
              <a:spAutoFit/>
            </a:bodyPr>
            <a:lstStyle/>
            <a:p>
              <a:pPr algn="ctr"/>
              <a:r>
                <a:rPr lang="en-US" dirty="0"/>
                <a:t>Glean new biological insights</a:t>
              </a:r>
            </a:p>
          </p:txBody>
        </p:sp>
      </p:grpSp>
    </p:spTree>
    <p:extLst>
      <p:ext uri="{BB962C8B-B14F-4D97-AF65-F5344CB8AC3E}">
        <p14:creationId xmlns:p14="http://schemas.microsoft.com/office/powerpoint/2010/main" val="3952111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26</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220313"/>
            <a:ext cx="8705029" cy="1143000"/>
          </a:xfrm>
        </p:spPr>
        <p:txBody>
          <a:bodyPr/>
          <a:lstStyle/>
          <a:p>
            <a:r>
              <a:rPr lang="en-US" sz="3400" dirty="0"/>
              <a:t>Key elements of a microbiome study</a:t>
            </a:r>
          </a:p>
        </p:txBody>
      </p:sp>
      <p:sp>
        <p:nvSpPr>
          <p:cNvPr id="2" name="TextBox 1">
            <a:extLst>
              <a:ext uri="{FF2B5EF4-FFF2-40B4-BE49-F238E27FC236}">
                <a16:creationId xmlns:a16="http://schemas.microsoft.com/office/drawing/2014/main" id="{4E411A5F-3C2E-1942-8C22-C59AA6B84825}"/>
              </a:ext>
            </a:extLst>
          </p:cNvPr>
          <p:cNvSpPr txBox="1"/>
          <p:nvPr/>
        </p:nvSpPr>
        <p:spPr>
          <a:xfrm>
            <a:off x="2558503" y="6242502"/>
            <a:ext cx="2877711" cy="369332"/>
          </a:xfrm>
          <a:prstGeom prst="rect">
            <a:avLst/>
          </a:prstGeom>
          <a:noFill/>
        </p:spPr>
        <p:txBody>
          <a:bodyPr wrap="none" rtlCol="0">
            <a:spAutoFit/>
          </a:bodyPr>
          <a:lstStyle/>
          <a:p>
            <a:r>
              <a:rPr lang="en-US" dirty="0"/>
              <a:t>Goodrich et al, Cell (2014)</a:t>
            </a:r>
          </a:p>
        </p:txBody>
      </p:sp>
      <p:grpSp>
        <p:nvGrpSpPr>
          <p:cNvPr id="8" name="Group 7">
            <a:extLst>
              <a:ext uri="{FF2B5EF4-FFF2-40B4-BE49-F238E27FC236}">
                <a16:creationId xmlns:a16="http://schemas.microsoft.com/office/drawing/2014/main" id="{11FF5477-07F3-A640-9194-24EDC71D4FC9}"/>
              </a:ext>
            </a:extLst>
          </p:cNvPr>
          <p:cNvGrpSpPr/>
          <p:nvPr/>
        </p:nvGrpSpPr>
        <p:grpSpPr>
          <a:xfrm>
            <a:off x="812252" y="2514028"/>
            <a:ext cx="1429829" cy="1335972"/>
            <a:chOff x="659105" y="3027539"/>
            <a:chExt cx="1429829" cy="1335972"/>
          </a:xfrm>
        </p:grpSpPr>
        <p:sp>
          <p:nvSpPr>
            <p:cNvPr id="4" name="Rectangle 3">
              <a:extLst>
                <a:ext uri="{FF2B5EF4-FFF2-40B4-BE49-F238E27FC236}">
                  <a16:creationId xmlns:a16="http://schemas.microsoft.com/office/drawing/2014/main" id="{BE1C373E-5F9D-7749-9CA0-1C35F029EC7C}"/>
                </a:ext>
              </a:extLst>
            </p:cNvPr>
            <p:cNvSpPr/>
            <p:nvPr/>
          </p:nvSpPr>
          <p:spPr>
            <a:xfrm>
              <a:off x="659105" y="3027539"/>
              <a:ext cx="1429829" cy="1335972"/>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2B6A55-89AE-A94A-969F-BB87D3AA397D}"/>
                </a:ext>
              </a:extLst>
            </p:cNvPr>
            <p:cNvSpPr txBox="1"/>
            <p:nvPr/>
          </p:nvSpPr>
          <p:spPr>
            <a:xfrm>
              <a:off x="659105" y="3233860"/>
              <a:ext cx="1429829" cy="923330"/>
            </a:xfrm>
            <a:prstGeom prst="rect">
              <a:avLst/>
            </a:prstGeom>
            <a:noFill/>
            <a:ln>
              <a:noFill/>
            </a:ln>
          </p:spPr>
          <p:txBody>
            <a:bodyPr wrap="square" rtlCol="0">
              <a:spAutoFit/>
            </a:bodyPr>
            <a:lstStyle/>
            <a:p>
              <a:pPr algn="ctr"/>
              <a:r>
                <a:rPr lang="en-US" dirty="0"/>
                <a:t>Develop your question</a:t>
              </a:r>
            </a:p>
          </p:txBody>
        </p:sp>
      </p:grpSp>
      <p:grpSp>
        <p:nvGrpSpPr>
          <p:cNvPr id="18" name="Group 17">
            <a:extLst>
              <a:ext uri="{FF2B5EF4-FFF2-40B4-BE49-F238E27FC236}">
                <a16:creationId xmlns:a16="http://schemas.microsoft.com/office/drawing/2014/main" id="{7DC35422-3DA3-D540-B556-F9DCB7AE1FCD}"/>
              </a:ext>
            </a:extLst>
          </p:cNvPr>
          <p:cNvGrpSpPr/>
          <p:nvPr/>
        </p:nvGrpSpPr>
        <p:grpSpPr>
          <a:xfrm>
            <a:off x="2454995" y="2514028"/>
            <a:ext cx="1429829" cy="1335972"/>
            <a:chOff x="2344469" y="3027539"/>
            <a:chExt cx="1429829" cy="1335972"/>
          </a:xfrm>
        </p:grpSpPr>
        <p:sp>
          <p:nvSpPr>
            <p:cNvPr id="9" name="Rectangle 8">
              <a:extLst>
                <a:ext uri="{FF2B5EF4-FFF2-40B4-BE49-F238E27FC236}">
                  <a16:creationId xmlns:a16="http://schemas.microsoft.com/office/drawing/2014/main" id="{A5FFE63E-324B-1843-B3CE-991C44A58944}"/>
                </a:ext>
              </a:extLst>
            </p:cNvPr>
            <p:cNvSpPr/>
            <p:nvPr/>
          </p:nvSpPr>
          <p:spPr>
            <a:xfrm>
              <a:off x="2344469" y="3027539"/>
              <a:ext cx="1429829" cy="1335972"/>
            </a:xfrm>
            <a:prstGeom prst="rect">
              <a:avLst/>
            </a:prstGeom>
            <a:solidFill>
              <a:schemeClr val="accent2">
                <a:lumMod val="20000"/>
                <a:lumOff val="80000"/>
              </a:schemeClr>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54E8D8B-D851-8F49-8DEA-1BC208334184}"/>
                </a:ext>
              </a:extLst>
            </p:cNvPr>
            <p:cNvSpPr txBox="1"/>
            <p:nvPr/>
          </p:nvSpPr>
          <p:spPr>
            <a:xfrm>
              <a:off x="2344469" y="3233860"/>
              <a:ext cx="1429829" cy="923330"/>
            </a:xfrm>
            <a:prstGeom prst="rect">
              <a:avLst/>
            </a:prstGeom>
            <a:noFill/>
            <a:ln>
              <a:noFill/>
            </a:ln>
          </p:spPr>
          <p:txBody>
            <a:bodyPr wrap="square" rtlCol="0">
              <a:spAutoFit/>
            </a:bodyPr>
            <a:lstStyle/>
            <a:p>
              <a:pPr algn="ctr"/>
              <a:r>
                <a:rPr lang="en-US" dirty="0"/>
                <a:t>Choose study subjects</a:t>
              </a:r>
            </a:p>
          </p:txBody>
        </p:sp>
      </p:grpSp>
      <p:grpSp>
        <p:nvGrpSpPr>
          <p:cNvPr id="19" name="Group 18">
            <a:extLst>
              <a:ext uri="{FF2B5EF4-FFF2-40B4-BE49-F238E27FC236}">
                <a16:creationId xmlns:a16="http://schemas.microsoft.com/office/drawing/2014/main" id="{39EE3BC3-2BCF-3649-BC50-F063282019E1}"/>
              </a:ext>
            </a:extLst>
          </p:cNvPr>
          <p:cNvGrpSpPr/>
          <p:nvPr/>
        </p:nvGrpSpPr>
        <p:grpSpPr>
          <a:xfrm>
            <a:off x="4097738" y="2514028"/>
            <a:ext cx="1429829" cy="1335972"/>
            <a:chOff x="4047605" y="3027539"/>
            <a:chExt cx="1429829" cy="1335972"/>
          </a:xfrm>
        </p:grpSpPr>
        <p:sp>
          <p:nvSpPr>
            <p:cNvPr id="12" name="Rectangle 11">
              <a:extLst>
                <a:ext uri="{FF2B5EF4-FFF2-40B4-BE49-F238E27FC236}">
                  <a16:creationId xmlns:a16="http://schemas.microsoft.com/office/drawing/2014/main" id="{85576FD4-646F-3A49-B56A-42758419DF8D}"/>
                </a:ext>
              </a:extLst>
            </p:cNvPr>
            <p:cNvSpPr/>
            <p:nvPr/>
          </p:nvSpPr>
          <p:spPr>
            <a:xfrm>
              <a:off x="4047605" y="3027539"/>
              <a:ext cx="1429829" cy="1335972"/>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BF25886C-9CBF-BF4E-B1CD-FEDDAE6390ED}"/>
                </a:ext>
              </a:extLst>
            </p:cNvPr>
            <p:cNvSpPr txBox="1"/>
            <p:nvPr/>
          </p:nvSpPr>
          <p:spPr>
            <a:xfrm>
              <a:off x="4047605" y="3372360"/>
              <a:ext cx="1429829" cy="646331"/>
            </a:xfrm>
            <a:prstGeom prst="rect">
              <a:avLst/>
            </a:prstGeom>
            <a:noFill/>
            <a:ln>
              <a:noFill/>
            </a:ln>
          </p:spPr>
          <p:txBody>
            <a:bodyPr wrap="square" rtlCol="0">
              <a:spAutoFit/>
            </a:bodyPr>
            <a:lstStyle/>
            <a:p>
              <a:pPr algn="ctr"/>
              <a:r>
                <a:rPr lang="en-US" dirty="0"/>
                <a:t>Collect samples</a:t>
              </a:r>
            </a:p>
          </p:txBody>
        </p:sp>
      </p:grpSp>
      <p:cxnSp>
        <p:nvCxnSpPr>
          <p:cNvPr id="21" name="Straight Connector 20">
            <a:extLst>
              <a:ext uri="{FF2B5EF4-FFF2-40B4-BE49-F238E27FC236}">
                <a16:creationId xmlns:a16="http://schemas.microsoft.com/office/drawing/2014/main" id="{614A64B5-EE5D-6744-AE13-E2A96863A0E8}"/>
              </a:ext>
            </a:extLst>
          </p:cNvPr>
          <p:cNvCxnSpPr>
            <a:cxnSpLocks/>
          </p:cNvCxnSpPr>
          <p:nvPr/>
        </p:nvCxnSpPr>
        <p:spPr>
          <a:xfrm>
            <a:off x="3143017" y="3850000"/>
            <a:ext cx="0" cy="20632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7C0FEE2-E4A8-7749-9A1D-6A766D19D4F7}"/>
              </a:ext>
            </a:extLst>
          </p:cNvPr>
          <p:cNvSpPr txBox="1"/>
          <p:nvPr/>
        </p:nvSpPr>
        <p:spPr>
          <a:xfrm>
            <a:off x="2454995" y="4149481"/>
            <a:ext cx="2095445" cy="1200329"/>
          </a:xfrm>
          <a:prstGeom prst="rect">
            <a:avLst/>
          </a:prstGeom>
          <a:noFill/>
        </p:spPr>
        <p:txBody>
          <a:bodyPr wrap="none" rtlCol="0">
            <a:spAutoFit/>
          </a:bodyPr>
          <a:lstStyle/>
          <a:p>
            <a:r>
              <a:rPr lang="en-US" dirty="0"/>
              <a:t>Humans</a:t>
            </a:r>
          </a:p>
          <a:p>
            <a:r>
              <a:rPr lang="en-US" dirty="0"/>
              <a:t>Mice, conventional</a:t>
            </a:r>
          </a:p>
          <a:p>
            <a:r>
              <a:rPr lang="en-US" dirty="0"/>
              <a:t>Mice, germ-free</a:t>
            </a:r>
          </a:p>
          <a:p>
            <a:r>
              <a:rPr lang="en-US" dirty="0"/>
              <a:t>Mice, antibiotic</a:t>
            </a:r>
          </a:p>
        </p:txBody>
      </p:sp>
      <p:sp>
        <p:nvSpPr>
          <p:cNvPr id="23" name="TextBox 22">
            <a:extLst>
              <a:ext uri="{FF2B5EF4-FFF2-40B4-BE49-F238E27FC236}">
                <a16:creationId xmlns:a16="http://schemas.microsoft.com/office/drawing/2014/main" id="{A73D71D8-3077-9F42-8554-16F89B80F034}"/>
              </a:ext>
            </a:extLst>
          </p:cNvPr>
          <p:cNvSpPr txBox="1"/>
          <p:nvPr/>
        </p:nvSpPr>
        <p:spPr>
          <a:xfrm>
            <a:off x="4812652" y="4544372"/>
            <a:ext cx="3975447" cy="400110"/>
          </a:xfrm>
          <a:prstGeom prst="rect">
            <a:avLst/>
          </a:prstGeom>
          <a:solidFill>
            <a:schemeClr val="bg1">
              <a:lumMod val="95000"/>
            </a:schemeClr>
          </a:solidFill>
        </p:spPr>
        <p:txBody>
          <a:bodyPr wrap="square" rtlCol="0">
            <a:spAutoFit/>
          </a:bodyPr>
          <a:lstStyle/>
          <a:p>
            <a:r>
              <a:rPr lang="en-US" sz="2000" i="1" dirty="0"/>
              <a:t>How many subjects do we need?</a:t>
            </a:r>
          </a:p>
        </p:txBody>
      </p:sp>
      <p:grpSp>
        <p:nvGrpSpPr>
          <p:cNvPr id="29" name="Group 28">
            <a:extLst>
              <a:ext uri="{FF2B5EF4-FFF2-40B4-BE49-F238E27FC236}">
                <a16:creationId xmlns:a16="http://schemas.microsoft.com/office/drawing/2014/main" id="{1F16EA50-9709-A344-9EBF-2AB3D7154278}"/>
              </a:ext>
            </a:extLst>
          </p:cNvPr>
          <p:cNvGrpSpPr/>
          <p:nvPr/>
        </p:nvGrpSpPr>
        <p:grpSpPr>
          <a:xfrm>
            <a:off x="5740481" y="2514028"/>
            <a:ext cx="1429829" cy="1335972"/>
            <a:chOff x="5638841" y="3027539"/>
            <a:chExt cx="1429829" cy="1335972"/>
          </a:xfrm>
        </p:grpSpPr>
        <p:sp>
          <p:nvSpPr>
            <p:cNvPr id="30" name="Rectangle 29">
              <a:extLst>
                <a:ext uri="{FF2B5EF4-FFF2-40B4-BE49-F238E27FC236}">
                  <a16:creationId xmlns:a16="http://schemas.microsoft.com/office/drawing/2014/main" id="{8F75E2C6-7AE0-944C-B3CA-53646CDE142D}"/>
                </a:ext>
              </a:extLst>
            </p:cNvPr>
            <p:cNvSpPr/>
            <p:nvPr/>
          </p:nvSpPr>
          <p:spPr>
            <a:xfrm>
              <a:off x="5638841" y="3027539"/>
              <a:ext cx="1429829" cy="1335972"/>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1A710F25-2B62-3343-A1F3-26CA4A2D16F2}"/>
                </a:ext>
              </a:extLst>
            </p:cNvPr>
            <p:cNvSpPr txBox="1"/>
            <p:nvPr/>
          </p:nvSpPr>
          <p:spPr>
            <a:xfrm>
              <a:off x="5638841" y="3099646"/>
              <a:ext cx="1429829" cy="1200329"/>
            </a:xfrm>
            <a:prstGeom prst="rect">
              <a:avLst/>
            </a:prstGeom>
            <a:noFill/>
            <a:ln>
              <a:noFill/>
            </a:ln>
          </p:spPr>
          <p:txBody>
            <a:bodyPr wrap="square" rtlCol="0">
              <a:spAutoFit/>
            </a:bodyPr>
            <a:lstStyle/>
            <a:p>
              <a:pPr algn="ctr"/>
              <a:r>
                <a:rPr lang="en-US" dirty="0"/>
                <a:t>Analyze microbial composition &amp; diversity</a:t>
              </a:r>
            </a:p>
          </p:txBody>
        </p:sp>
      </p:grpSp>
      <p:grpSp>
        <p:nvGrpSpPr>
          <p:cNvPr id="32" name="Group 31">
            <a:extLst>
              <a:ext uri="{FF2B5EF4-FFF2-40B4-BE49-F238E27FC236}">
                <a16:creationId xmlns:a16="http://schemas.microsoft.com/office/drawing/2014/main" id="{359E6D8B-D8E5-3847-B5AF-3507DBF0D134}"/>
              </a:ext>
            </a:extLst>
          </p:cNvPr>
          <p:cNvGrpSpPr/>
          <p:nvPr/>
        </p:nvGrpSpPr>
        <p:grpSpPr>
          <a:xfrm>
            <a:off x="7383224" y="2514028"/>
            <a:ext cx="1429829" cy="1335972"/>
            <a:chOff x="7230077" y="3027539"/>
            <a:chExt cx="1429829" cy="1335972"/>
          </a:xfrm>
        </p:grpSpPr>
        <p:sp>
          <p:nvSpPr>
            <p:cNvPr id="33" name="Rectangle 32">
              <a:extLst>
                <a:ext uri="{FF2B5EF4-FFF2-40B4-BE49-F238E27FC236}">
                  <a16:creationId xmlns:a16="http://schemas.microsoft.com/office/drawing/2014/main" id="{8D70A5E5-87D8-854C-98FC-D4C2D976A0F9}"/>
                </a:ext>
              </a:extLst>
            </p:cNvPr>
            <p:cNvSpPr/>
            <p:nvPr/>
          </p:nvSpPr>
          <p:spPr>
            <a:xfrm>
              <a:off x="7230077" y="3027539"/>
              <a:ext cx="1429829" cy="1335972"/>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94C15351-F67E-AE4E-8E0C-F6ADD6FD9850}"/>
                </a:ext>
              </a:extLst>
            </p:cNvPr>
            <p:cNvSpPr txBox="1"/>
            <p:nvPr/>
          </p:nvSpPr>
          <p:spPr>
            <a:xfrm>
              <a:off x="7230077" y="3239739"/>
              <a:ext cx="1429829" cy="923330"/>
            </a:xfrm>
            <a:prstGeom prst="rect">
              <a:avLst/>
            </a:prstGeom>
            <a:noFill/>
            <a:ln>
              <a:noFill/>
            </a:ln>
          </p:spPr>
          <p:txBody>
            <a:bodyPr wrap="square" rtlCol="0">
              <a:spAutoFit/>
            </a:bodyPr>
            <a:lstStyle/>
            <a:p>
              <a:pPr algn="ctr"/>
              <a:r>
                <a:rPr lang="en-US" dirty="0"/>
                <a:t>Glean new biological insights</a:t>
              </a:r>
            </a:p>
          </p:txBody>
        </p:sp>
      </p:grpSp>
    </p:spTree>
    <p:extLst>
      <p:ext uri="{BB962C8B-B14F-4D97-AF65-F5344CB8AC3E}">
        <p14:creationId xmlns:p14="http://schemas.microsoft.com/office/powerpoint/2010/main" val="2766975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148655"/>
            <a:ext cx="8705029" cy="1143000"/>
          </a:xfrm>
        </p:spPr>
        <p:txBody>
          <a:bodyPr/>
          <a:lstStyle/>
          <a:p>
            <a:r>
              <a:rPr lang="en-US" sz="3400" dirty="0"/>
              <a:t>Sample size is related to our ability to make a claim</a:t>
            </a:r>
          </a:p>
        </p:txBody>
      </p:sp>
      <p:sp>
        <p:nvSpPr>
          <p:cNvPr id="19" name="TextBox 18">
            <a:extLst>
              <a:ext uri="{FF2B5EF4-FFF2-40B4-BE49-F238E27FC236}">
                <a16:creationId xmlns:a16="http://schemas.microsoft.com/office/drawing/2014/main" id="{AC99C412-3CE3-914A-94A0-720B265C0B36}"/>
              </a:ext>
            </a:extLst>
          </p:cNvPr>
          <p:cNvSpPr txBox="1"/>
          <p:nvPr/>
        </p:nvSpPr>
        <p:spPr>
          <a:xfrm>
            <a:off x="3104646" y="2909091"/>
            <a:ext cx="4130343" cy="1015663"/>
          </a:xfrm>
          <a:prstGeom prst="rect">
            <a:avLst/>
          </a:prstGeom>
          <a:solidFill>
            <a:schemeClr val="bg1"/>
          </a:solidFill>
        </p:spPr>
        <p:txBody>
          <a:bodyPr wrap="square" rtlCol="0">
            <a:spAutoFit/>
          </a:bodyPr>
          <a:lstStyle/>
          <a:p>
            <a:r>
              <a:rPr lang="en-US" sz="2000" dirty="0"/>
              <a:t>4 flips: 2 heads, 2 tails</a:t>
            </a:r>
          </a:p>
          <a:p>
            <a:endParaRPr lang="en-US" sz="2000" dirty="0"/>
          </a:p>
          <a:p>
            <a:r>
              <a:rPr lang="en-US" sz="2000" dirty="0"/>
              <a:t>1000 flips: 333 heads, 667 tails</a:t>
            </a:r>
          </a:p>
        </p:txBody>
      </p:sp>
      <p:pic>
        <p:nvPicPr>
          <p:cNvPr id="2" name="Picture 1">
            <a:extLst>
              <a:ext uri="{FF2B5EF4-FFF2-40B4-BE49-F238E27FC236}">
                <a16:creationId xmlns:a16="http://schemas.microsoft.com/office/drawing/2014/main" id="{9FC27E6E-0228-1C43-956B-7FF4CDC51659}"/>
              </a:ext>
            </a:extLst>
          </p:cNvPr>
          <p:cNvPicPr>
            <a:picLocks noChangeAspect="1"/>
          </p:cNvPicPr>
          <p:nvPr/>
        </p:nvPicPr>
        <p:blipFill>
          <a:blip r:embed="rId3"/>
          <a:stretch>
            <a:fillRect/>
          </a:stretch>
        </p:blipFill>
        <p:spPr>
          <a:xfrm>
            <a:off x="851234" y="2921454"/>
            <a:ext cx="2019300" cy="1003300"/>
          </a:xfrm>
          <a:prstGeom prst="rect">
            <a:avLst/>
          </a:prstGeom>
        </p:spPr>
      </p:pic>
      <p:sp>
        <p:nvSpPr>
          <p:cNvPr id="3" name="Rectangle 2">
            <a:extLst>
              <a:ext uri="{FF2B5EF4-FFF2-40B4-BE49-F238E27FC236}">
                <a16:creationId xmlns:a16="http://schemas.microsoft.com/office/drawing/2014/main" id="{E1F594EE-BE1C-F241-8C10-3C4C61EBA293}"/>
              </a:ext>
            </a:extLst>
          </p:cNvPr>
          <p:cNvSpPr/>
          <p:nvPr/>
        </p:nvSpPr>
        <p:spPr>
          <a:xfrm>
            <a:off x="659105" y="1957843"/>
            <a:ext cx="4891083" cy="400110"/>
          </a:xfrm>
          <a:prstGeom prst="rect">
            <a:avLst/>
          </a:prstGeom>
        </p:spPr>
        <p:txBody>
          <a:bodyPr wrap="none">
            <a:spAutoFit/>
          </a:bodyPr>
          <a:lstStyle/>
          <a:p>
            <a:r>
              <a:rPr lang="en-US" sz="2000" b="1" dirty="0">
                <a:solidFill>
                  <a:schemeClr val="accent1"/>
                </a:solidFill>
                <a:sym typeface="Wingdings" pitchFamily="2" charset="2"/>
              </a:rPr>
              <a:t> Example: Is this coin biased or not?</a:t>
            </a:r>
          </a:p>
        </p:txBody>
      </p:sp>
    </p:spTree>
    <p:extLst>
      <p:ext uri="{BB962C8B-B14F-4D97-AF65-F5344CB8AC3E}">
        <p14:creationId xmlns:p14="http://schemas.microsoft.com/office/powerpoint/2010/main" val="2529584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148655"/>
            <a:ext cx="8705029" cy="1143000"/>
          </a:xfrm>
        </p:spPr>
        <p:txBody>
          <a:bodyPr/>
          <a:lstStyle/>
          <a:p>
            <a:r>
              <a:rPr lang="en-US" sz="3400" dirty="0"/>
              <a:t>Sample size is related to our ability to make a claim</a:t>
            </a:r>
          </a:p>
        </p:txBody>
      </p:sp>
      <p:sp>
        <p:nvSpPr>
          <p:cNvPr id="19" name="TextBox 18">
            <a:extLst>
              <a:ext uri="{FF2B5EF4-FFF2-40B4-BE49-F238E27FC236}">
                <a16:creationId xmlns:a16="http://schemas.microsoft.com/office/drawing/2014/main" id="{AC99C412-3CE3-914A-94A0-720B265C0B36}"/>
              </a:ext>
            </a:extLst>
          </p:cNvPr>
          <p:cNvSpPr txBox="1"/>
          <p:nvPr/>
        </p:nvSpPr>
        <p:spPr>
          <a:xfrm>
            <a:off x="3104646" y="2909091"/>
            <a:ext cx="4130343" cy="1015663"/>
          </a:xfrm>
          <a:prstGeom prst="rect">
            <a:avLst/>
          </a:prstGeom>
          <a:solidFill>
            <a:schemeClr val="bg1"/>
          </a:solidFill>
        </p:spPr>
        <p:txBody>
          <a:bodyPr wrap="square" rtlCol="0">
            <a:spAutoFit/>
          </a:bodyPr>
          <a:lstStyle/>
          <a:p>
            <a:r>
              <a:rPr lang="en-US" sz="2000" dirty="0"/>
              <a:t>4 flips: 2 heads, 2 tails</a:t>
            </a:r>
          </a:p>
          <a:p>
            <a:endParaRPr lang="en-US" sz="2000" dirty="0"/>
          </a:p>
          <a:p>
            <a:r>
              <a:rPr lang="en-US" sz="2000" dirty="0"/>
              <a:t>1000 flips: 333 heads, 667 tails</a:t>
            </a:r>
          </a:p>
        </p:txBody>
      </p:sp>
      <p:pic>
        <p:nvPicPr>
          <p:cNvPr id="2" name="Picture 1">
            <a:extLst>
              <a:ext uri="{FF2B5EF4-FFF2-40B4-BE49-F238E27FC236}">
                <a16:creationId xmlns:a16="http://schemas.microsoft.com/office/drawing/2014/main" id="{9FC27E6E-0228-1C43-956B-7FF4CDC51659}"/>
              </a:ext>
            </a:extLst>
          </p:cNvPr>
          <p:cNvPicPr>
            <a:picLocks noChangeAspect="1"/>
          </p:cNvPicPr>
          <p:nvPr/>
        </p:nvPicPr>
        <p:blipFill>
          <a:blip r:embed="rId3"/>
          <a:stretch>
            <a:fillRect/>
          </a:stretch>
        </p:blipFill>
        <p:spPr>
          <a:xfrm>
            <a:off x="851234" y="2921454"/>
            <a:ext cx="2019300" cy="1003300"/>
          </a:xfrm>
          <a:prstGeom prst="rect">
            <a:avLst/>
          </a:prstGeom>
        </p:spPr>
      </p:pic>
      <p:sp>
        <p:nvSpPr>
          <p:cNvPr id="3" name="Rectangle 2">
            <a:extLst>
              <a:ext uri="{FF2B5EF4-FFF2-40B4-BE49-F238E27FC236}">
                <a16:creationId xmlns:a16="http://schemas.microsoft.com/office/drawing/2014/main" id="{E1F594EE-BE1C-F241-8C10-3C4C61EBA293}"/>
              </a:ext>
            </a:extLst>
          </p:cNvPr>
          <p:cNvSpPr/>
          <p:nvPr/>
        </p:nvSpPr>
        <p:spPr>
          <a:xfrm>
            <a:off x="659105" y="1957843"/>
            <a:ext cx="4891083" cy="400110"/>
          </a:xfrm>
          <a:prstGeom prst="rect">
            <a:avLst/>
          </a:prstGeom>
        </p:spPr>
        <p:txBody>
          <a:bodyPr wrap="none">
            <a:spAutoFit/>
          </a:bodyPr>
          <a:lstStyle/>
          <a:p>
            <a:r>
              <a:rPr lang="en-US" sz="2000" b="1" dirty="0">
                <a:solidFill>
                  <a:schemeClr val="accent1"/>
                </a:solidFill>
                <a:sym typeface="Wingdings" pitchFamily="2" charset="2"/>
              </a:rPr>
              <a:t> Example: Is this coin biased or not?</a:t>
            </a:r>
          </a:p>
        </p:txBody>
      </p:sp>
      <p:pic>
        <p:nvPicPr>
          <p:cNvPr id="6" name="Picture 5">
            <a:extLst>
              <a:ext uri="{FF2B5EF4-FFF2-40B4-BE49-F238E27FC236}">
                <a16:creationId xmlns:a16="http://schemas.microsoft.com/office/drawing/2014/main" id="{2131646D-FD24-B640-85B1-4E0E8CDD7FF1}"/>
              </a:ext>
            </a:extLst>
          </p:cNvPr>
          <p:cNvPicPr>
            <a:picLocks noChangeAspect="1"/>
          </p:cNvPicPr>
          <p:nvPr/>
        </p:nvPicPr>
        <p:blipFill>
          <a:blip r:embed="rId4"/>
          <a:stretch>
            <a:fillRect/>
          </a:stretch>
        </p:blipFill>
        <p:spPr>
          <a:xfrm>
            <a:off x="851234" y="4475892"/>
            <a:ext cx="2104069" cy="1387466"/>
          </a:xfrm>
          <a:prstGeom prst="rect">
            <a:avLst/>
          </a:prstGeom>
        </p:spPr>
      </p:pic>
      <p:sp>
        <p:nvSpPr>
          <p:cNvPr id="7" name="TextBox 6">
            <a:extLst>
              <a:ext uri="{FF2B5EF4-FFF2-40B4-BE49-F238E27FC236}">
                <a16:creationId xmlns:a16="http://schemas.microsoft.com/office/drawing/2014/main" id="{07327A20-5DBC-4A46-9F58-46A9BB5E56ED}"/>
              </a:ext>
            </a:extLst>
          </p:cNvPr>
          <p:cNvSpPr txBox="1"/>
          <p:nvPr/>
        </p:nvSpPr>
        <p:spPr>
          <a:xfrm>
            <a:off x="3104645" y="4608239"/>
            <a:ext cx="4130343" cy="1015663"/>
          </a:xfrm>
          <a:prstGeom prst="rect">
            <a:avLst/>
          </a:prstGeom>
          <a:solidFill>
            <a:schemeClr val="bg1"/>
          </a:solidFill>
        </p:spPr>
        <p:txBody>
          <a:bodyPr wrap="square" rtlCol="0">
            <a:spAutoFit/>
          </a:bodyPr>
          <a:lstStyle/>
          <a:p>
            <a:r>
              <a:rPr lang="en-US" sz="2000" dirty="0"/>
              <a:t>4 flips: 1 heads, 3 tails</a:t>
            </a:r>
          </a:p>
          <a:p>
            <a:endParaRPr lang="en-US" sz="2000" dirty="0"/>
          </a:p>
          <a:p>
            <a:r>
              <a:rPr lang="en-US" sz="2000" dirty="0"/>
              <a:t>1000 flips: 492 heads, 508 tails</a:t>
            </a:r>
          </a:p>
        </p:txBody>
      </p:sp>
    </p:spTree>
    <p:extLst>
      <p:ext uri="{BB962C8B-B14F-4D97-AF65-F5344CB8AC3E}">
        <p14:creationId xmlns:p14="http://schemas.microsoft.com/office/powerpoint/2010/main" val="358389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148655"/>
            <a:ext cx="8705029" cy="1143000"/>
          </a:xfrm>
        </p:spPr>
        <p:txBody>
          <a:bodyPr/>
          <a:lstStyle/>
          <a:p>
            <a:r>
              <a:rPr lang="en-US" sz="3400" dirty="0"/>
              <a:t>Sample size is related to our ability to make a claim</a:t>
            </a:r>
          </a:p>
        </p:txBody>
      </p:sp>
      <p:sp>
        <p:nvSpPr>
          <p:cNvPr id="7" name="TextBox 6">
            <a:extLst>
              <a:ext uri="{FF2B5EF4-FFF2-40B4-BE49-F238E27FC236}">
                <a16:creationId xmlns:a16="http://schemas.microsoft.com/office/drawing/2014/main" id="{FF863528-4F04-654F-A017-D5A241572B53}"/>
              </a:ext>
            </a:extLst>
          </p:cNvPr>
          <p:cNvSpPr txBox="1"/>
          <p:nvPr/>
        </p:nvSpPr>
        <p:spPr>
          <a:xfrm>
            <a:off x="659106" y="1624567"/>
            <a:ext cx="8083842" cy="2862322"/>
          </a:xfrm>
          <a:prstGeom prst="rect">
            <a:avLst/>
          </a:prstGeom>
          <a:solidFill>
            <a:schemeClr val="bg1"/>
          </a:solidFill>
        </p:spPr>
        <p:txBody>
          <a:bodyPr wrap="square" rtlCol="0">
            <a:spAutoFit/>
          </a:bodyPr>
          <a:lstStyle/>
          <a:p>
            <a:endParaRPr lang="en-US" sz="2000" dirty="0"/>
          </a:p>
          <a:p>
            <a:r>
              <a:rPr lang="en-US" sz="2000" dirty="0"/>
              <a:t>• </a:t>
            </a:r>
            <a:r>
              <a:rPr lang="en-US" sz="2000" u="sng" dirty="0"/>
              <a:t>Sample size </a:t>
            </a:r>
            <a:r>
              <a:rPr lang="en-US" sz="2000" dirty="0"/>
              <a:t>= # of subjects </a:t>
            </a:r>
            <a:r>
              <a:rPr lang="en-US" sz="2000" dirty="0">
                <a:solidFill>
                  <a:schemeClr val="accent1"/>
                </a:solidFill>
              </a:rPr>
              <a:t>(e.g. number of individual coin flips)</a:t>
            </a:r>
          </a:p>
          <a:p>
            <a:endParaRPr lang="en-US" sz="2000" dirty="0"/>
          </a:p>
          <a:p>
            <a:r>
              <a:rPr lang="en-US" sz="2000" dirty="0"/>
              <a:t>• </a:t>
            </a:r>
            <a:r>
              <a:rPr lang="en-US" sz="2000" u="sng" dirty="0"/>
              <a:t>Null hypothesis </a:t>
            </a:r>
            <a:r>
              <a:rPr lang="en-US" sz="2000" dirty="0"/>
              <a:t>= hypothesis that there is no difference from the expected mean </a:t>
            </a:r>
            <a:r>
              <a:rPr lang="en-US" sz="2000" dirty="0">
                <a:solidFill>
                  <a:schemeClr val="accent1"/>
                </a:solidFill>
              </a:rPr>
              <a:t>(e.g. fair coin)</a:t>
            </a:r>
          </a:p>
          <a:p>
            <a:endParaRPr lang="en-US" sz="2000" dirty="0"/>
          </a:p>
          <a:p>
            <a:r>
              <a:rPr lang="en-US" sz="2000" dirty="0"/>
              <a:t>• </a:t>
            </a:r>
            <a:r>
              <a:rPr lang="en-US" sz="2000" u="sng" dirty="0"/>
              <a:t>Statistical power </a:t>
            </a:r>
            <a:r>
              <a:rPr lang="en-US" sz="2000" dirty="0"/>
              <a:t>= ability to detect a true difference from the null hypothesis – depends in part on the sample size </a:t>
            </a:r>
            <a:r>
              <a:rPr lang="en-US" sz="2000" dirty="0">
                <a:solidFill>
                  <a:schemeClr val="accent1"/>
                </a:solidFill>
              </a:rPr>
              <a:t>(e.g. can we actually discover when a coin is not fair?)</a:t>
            </a:r>
          </a:p>
        </p:txBody>
      </p:sp>
      <p:sp>
        <p:nvSpPr>
          <p:cNvPr id="9" name="Rectangle 8">
            <a:extLst>
              <a:ext uri="{FF2B5EF4-FFF2-40B4-BE49-F238E27FC236}">
                <a16:creationId xmlns:a16="http://schemas.microsoft.com/office/drawing/2014/main" id="{97E4C5B7-DBF6-D447-8C98-34BAE3E10C38}"/>
              </a:ext>
            </a:extLst>
          </p:cNvPr>
          <p:cNvSpPr/>
          <p:nvPr/>
        </p:nvSpPr>
        <p:spPr>
          <a:xfrm>
            <a:off x="1844842" y="5065307"/>
            <a:ext cx="2240947" cy="461665"/>
          </a:xfrm>
          <a:prstGeom prst="rect">
            <a:avLst/>
          </a:prstGeom>
        </p:spPr>
        <p:txBody>
          <a:bodyPr wrap="square">
            <a:spAutoFit/>
          </a:bodyPr>
          <a:lstStyle/>
          <a:p>
            <a:r>
              <a:rPr lang="en-US" sz="2400" b="1" dirty="0"/>
              <a:t>Sample size</a:t>
            </a:r>
          </a:p>
        </p:txBody>
      </p:sp>
      <p:sp>
        <p:nvSpPr>
          <p:cNvPr id="10" name="Rectangle 9">
            <a:extLst>
              <a:ext uri="{FF2B5EF4-FFF2-40B4-BE49-F238E27FC236}">
                <a16:creationId xmlns:a16="http://schemas.microsoft.com/office/drawing/2014/main" id="{BE5AD893-3DC2-A84A-977A-DB37E1560BEF}"/>
              </a:ext>
            </a:extLst>
          </p:cNvPr>
          <p:cNvSpPr/>
          <p:nvPr/>
        </p:nvSpPr>
        <p:spPr>
          <a:xfrm>
            <a:off x="4610567" y="5065307"/>
            <a:ext cx="2765458" cy="461665"/>
          </a:xfrm>
          <a:prstGeom prst="rect">
            <a:avLst/>
          </a:prstGeom>
        </p:spPr>
        <p:txBody>
          <a:bodyPr wrap="square">
            <a:spAutoFit/>
          </a:bodyPr>
          <a:lstStyle/>
          <a:p>
            <a:r>
              <a:rPr lang="en-US" sz="2400" b="1" dirty="0"/>
              <a:t>Statistical power</a:t>
            </a:r>
          </a:p>
        </p:txBody>
      </p:sp>
      <p:cxnSp>
        <p:nvCxnSpPr>
          <p:cNvPr id="11" name="Straight Arrow Connector 10">
            <a:extLst>
              <a:ext uri="{FF2B5EF4-FFF2-40B4-BE49-F238E27FC236}">
                <a16:creationId xmlns:a16="http://schemas.microsoft.com/office/drawing/2014/main" id="{0DCF6E0E-2AE6-7245-B6DE-D86A01386BD4}"/>
              </a:ext>
            </a:extLst>
          </p:cNvPr>
          <p:cNvCxnSpPr>
            <a:cxnSpLocks/>
          </p:cNvCxnSpPr>
          <p:nvPr/>
        </p:nvCxnSpPr>
        <p:spPr>
          <a:xfrm flipV="1">
            <a:off x="3936062" y="5132854"/>
            <a:ext cx="0" cy="326571"/>
          </a:xfrm>
          <a:prstGeom prst="straightConnector1">
            <a:avLst/>
          </a:prstGeom>
          <a:ln w="28575">
            <a:tailEnd type="triangle" w="lg" len="lg"/>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CD519D4-B6EC-204E-81F2-C1DACE4B923B}"/>
              </a:ext>
            </a:extLst>
          </p:cNvPr>
          <p:cNvCxnSpPr>
            <a:cxnSpLocks/>
          </p:cNvCxnSpPr>
          <p:nvPr/>
        </p:nvCxnSpPr>
        <p:spPr>
          <a:xfrm flipV="1">
            <a:off x="7376025" y="5132854"/>
            <a:ext cx="0" cy="326571"/>
          </a:xfrm>
          <a:prstGeom prst="straightConnector1">
            <a:avLst/>
          </a:prstGeom>
          <a:ln w="28575">
            <a:tailEnd type="triangle" w="lg" len="lg"/>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6B0AB68B-07E7-8F47-9876-BF2AE4697F9F}"/>
              </a:ext>
            </a:extLst>
          </p:cNvPr>
          <p:cNvSpPr/>
          <p:nvPr/>
        </p:nvSpPr>
        <p:spPr>
          <a:xfrm>
            <a:off x="1668379" y="4940968"/>
            <a:ext cx="6096000" cy="737937"/>
          </a:xfrm>
          <a:prstGeom prst="rect">
            <a:avLst/>
          </a:prstGeom>
          <a:no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2215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p:cNvSpPr>
            <a:spLocks noGrp="1"/>
          </p:cNvSpPr>
          <p:nvPr>
            <p:ph type="title"/>
          </p:nvPr>
        </p:nvSpPr>
        <p:spPr>
          <a:xfrm>
            <a:off x="941441" y="96965"/>
            <a:ext cx="7885057" cy="1143000"/>
          </a:xfrm>
        </p:spPr>
        <p:txBody>
          <a:bodyPr/>
          <a:lstStyle/>
          <a:p>
            <a:r>
              <a:rPr lang="en-US" dirty="0"/>
              <a:t>Big data to knowledge</a:t>
            </a:r>
          </a:p>
        </p:txBody>
      </p:sp>
      <p:sp>
        <p:nvSpPr>
          <p:cNvPr id="7" name="Slide Number Placeholder 6"/>
          <p:cNvSpPr>
            <a:spLocks noGrp="1"/>
          </p:cNvSpPr>
          <p:nvPr>
            <p:ph type="sldNum" sz="quarter" idx="4"/>
          </p:nvPr>
        </p:nvSpPr>
        <p:spPr/>
        <p:txBody>
          <a:bodyPr/>
          <a:lstStyle/>
          <a:p>
            <a:fld id="{24791E93-A2B7-0848-BDB4-10A6DF01D9B6}" type="slidenum">
              <a:rPr lang="en-US" smtClean="0"/>
              <a:pPr/>
              <a:t>3</a:t>
            </a:fld>
            <a:endParaRPr lang="en-US" dirty="0"/>
          </a:p>
        </p:txBody>
      </p:sp>
      <p:sp>
        <p:nvSpPr>
          <p:cNvPr id="4" name="TextBox 3">
            <a:extLst>
              <a:ext uri="{FF2B5EF4-FFF2-40B4-BE49-F238E27FC236}">
                <a16:creationId xmlns:a16="http://schemas.microsoft.com/office/drawing/2014/main" id="{EDBC92AA-5F14-CA4B-BD59-6ED8F7781985}"/>
              </a:ext>
            </a:extLst>
          </p:cNvPr>
          <p:cNvSpPr txBox="1"/>
          <p:nvPr/>
        </p:nvSpPr>
        <p:spPr>
          <a:xfrm>
            <a:off x="1271588" y="2219791"/>
            <a:ext cx="2457450" cy="1569660"/>
          </a:xfrm>
          <a:prstGeom prst="rect">
            <a:avLst/>
          </a:prstGeom>
          <a:solidFill>
            <a:schemeClr val="bg1">
              <a:lumMod val="95000"/>
            </a:schemeClr>
          </a:solidFill>
        </p:spPr>
        <p:txBody>
          <a:bodyPr wrap="square" rtlCol="0">
            <a:spAutoFit/>
          </a:bodyPr>
          <a:lstStyle/>
          <a:p>
            <a:r>
              <a:rPr lang="en-US" sz="2400" dirty="0">
                <a:latin typeface="Courier" pitchFamily="2" charset="0"/>
              </a:rPr>
              <a:t>101010101000101010110101010010001001001001010101</a:t>
            </a:r>
          </a:p>
        </p:txBody>
      </p:sp>
      <p:sp>
        <p:nvSpPr>
          <p:cNvPr id="5" name="Cross 4">
            <a:extLst>
              <a:ext uri="{FF2B5EF4-FFF2-40B4-BE49-F238E27FC236}">
                <a16:creationId xmlns:a16="http://schemas.microsoft.com/office/drawing/2014/main" id="{C8D2E964-55EE-F24D-9309-45C2F3C6653E}"/>
              </a:ext>
            </a:extLst>
          </p:cNvPr>
          <p:cNvSpPr/>
          <p:nvPr/>
        </p:nvSpPr>
        <p:spPr>
          <a:xfrm>
            <a:off x="3900488" y="2697440"/>
            <a:ext cx="614363" cy="614363"/>
          </a:xfrm>
          <a:prstGeom prst="plus">
            <a:avLst>
              <a:gd name="adj" fmla="val 41279"/>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621646CC-D68C-DC4B-B2AA-842EEEAFDAED}"/>
              </a:ext>
            </a:extLst>
          </p:cNvPr>
          <p:cNvGrpSpPr/>
          <p:nvPr/>
        </p:nvGrpSpPr>
        <p:grpSpPr>
          <a:xfrm>
            <a:off x="4667639" y="2248185"/>
            <a:ext cx="1209691" cy="1512872"/>
            <a:chOff x="4763311" y="3563399"/>
            <a:chExt cx="1209691" cy="1512872"/>
          </a:xfrm>
        </p:grpSpPr>
        <p:grpSp>
          <p:nvGrpSpPr>
            <p:cNvPr id="10" name="Group 9">
              <a:extLst>
                <a:ext uri="{FF2B5EF4-FFF2-40B4-BE49-F238E27FC236}">
                  <a16:creationId xmlns:a16="http://schemas.microsoft.com/office/drawing/2014/main" id="{1830542A-F4A5-554C-BCBF-41B6ADBA86E0}"/>
                </a:ext>
              </a:extLst>
            </p:cNvPr>
            <p:cNvGrpSpPr/>
            <p:nvPr/>
          </p:nvGrpSpPr>
          <p:grpSpPr>
            <a:xfrm>
              <a:off x="4763311" y="3797378"/>
              <a:ext cx="516705" cy="516705"/>
              <a:chOff x="4883970" y="3486151"/>
              <a:chExt cx="516705" cy="516705"/>
            </a:xfrm>
          </p:grpSpPr>
          <p:sp>
            <p:nvSpPr>
              <p:cNvPr id="8" name="Oval 7">
                <a:extLst>
                  <a:ext uri="{FF2B5EF4-FFF2-40B4-BE49-F238E27FC236}">
                    <a16:creationId xmlns:a16="http://schemas.microsoft.com/office/drawing/2014/main" id="{9EE032D8-4F6B-E04B-B507-1E5B0E2448AF}"/>
                  </a:ext>
                </a:extLst>
              </p:cNvPr>
              <p:cNvSpPr/>
              <p:nvPr/>
            </p:nvSpPr>
            <p:spPr>
              <a:xfrm>
                <a:off x="4883970" y="3486151"/>
                <a:ext cx="516705" cy="51670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7380C86-47FF-4241-BD28-C1705497E30F}"/>
                  </a:ext>
                </a:extLst>
              </p:cNvPr>
              <p:cNvSpPr/>
              <p:nvPr/>
            </p:nvSpPr>
            <p:spPr>
              <a:xfrm>
                <a:off x="4999037" y="3601218"/>
                <a:ext cx="203828" cy="203828"/>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05F0143-86A8-E948-8DF2-CBFC951E04B0}"/>
                </a:ext>
              </a:extLst>
            </p:cNvPr>
            <p:cNvGrpSpPr/>
            <p:nvPr/>
          </p:nvGrpSpPr>
          <p:grpSpPr>
            <a:xfrm>
              <a:off x="5456297" y="4465102"/>
              <a:ext cx="516705" cy="516705"/>
              <a:chOff x="4931093" y="4100712"/>
              <a:chExt cx="516705" cy="516705"/>
            </a:xfrm>
          </p:grpSpPr>
          <p:sp>
            <p:nvSpPr>
              <p:cNvPr id="12" name="Oval 11">
                <a:extLst>
                  <a:ext uri="{FF2B5EF4-FFF2-40B4-BE49-F238E27FC236}">
                    <a16:creationId xmlns:a16="http://schemas.microsoft.com/office/drawing/2014/main" id="{9C0792C1-7FA8-AF4A-B45B-52B7EAC37F23}"/>
                  </a:ext>
                </a:extLst>
              </p:cNvPr>
              <p:cNvSpPr/>
              <p:nvPr/>
            </p:nvSpPr>
            <p:spPr>
              <a:xfrm>
                <a:off x="4931093" y="4100712"/>
                <a:ext cx="516705" cy="51670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5196D9A0-25C4-5843-8360-618E7AD9E334}"/>
                  </a:ext>
                </a:extLst>
              </p:cNvPr>
              <p:cNvSpPr/>
              <p:nvPr/>
            </p:nvSpPr>
            <p:spPr>
              <a:xfrm>
                <a:off x="5050556" y="4208793"/>
                <a:ext cx="277937" cy="277937"/>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26034D72-C6AA-C24F-9D9A-3464519154DC}"/>
                </a:ext>
              </a:extLst>
            </p:cNvPr>
            <p:cNvGrpSpPr/>
            <p:nvPr/>
          </p:nvGrpSpPr>
          <p:grpSpPr>
            <a:xfrm>
              <a:off x="5211290" y="3563399"/>
              <a:ext cx="712416" cy="712416"/>
              <a:chOff x="5221054" y="3681862"/>
              <a:chExt cx="516705" cy="516705"/>
            </a:xfrm>
          </p:grpSpPr>
          <p:sp>
            <p:nvSpPr>
              <p:cNvPr id="14" name="Oval 13">
                <a:extLst>
                  <a:ext uri="{FF2B5EF4-FFF2-40B4-BE49-F238E27FC236}">
                    <a16:creationId xmlns:a16="http://schemas.microsoft.com/office/drawing/2014/main" id="{F83C2B3F-AD70-7343-97E6-6324545C0AA9}"/>
                  </a:ext>
                </a:extLst>
              </p:cNvPr>
              <p:cNvSpPr/>
              <p:nvPr/>
            </p:nvSpPr>
            <p:spPr>
              <a:xfrm>
                <a:off x="5221054" y="3681862"/>
                <a:ext cx="516705" cy="51670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8F85814E-DC71-7746-B466-24F29D722BDA}"/>
                  </a:ext>
                </a:extLst>
              </p:cNvPr>
              <p:cNvSpPr/>
              <p:nvPr/>
            </p:nvSpPr>
            <p:spPr>
              <a:xfrm>
                <a:off x="5457660" y="3896884"/>
                <a:ext cx="203828" cy="203828"/>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C31C0D9-40A6-9C43-9D03-437407D05816}"/>
                </a:ext>
              </a:extLst>
            </p:cNvPr>
            <p:cNvGrpSpPr/>
            <p:nvPr/>
          </p:nvGrpSpPr>
          <p:grpSpPr>
            <a:xfrm rot="13426081">
              <a:off x="5188484" y="4222947"/>
              <a:ext cx="320405" cy="320405"/>
              <a:chOff x="5040571" y="4198567"/>
              <a:chExt cx="516705" cy="516705"/>
            </a:xfrm>
          </p:grpSpPr>
          <p:sp>
            <p:nvSpPr>
              <p:cNvPr id="20" name="Oval 19">
                <a:extLst>
                  <a:ext uri="{FF2B5EF4-FFF2-40B4-BE49-F238E27FC236}">
                    <a16:creationId xmlns:a16="http://schemas.microsoft.com/office/drawing/2014/main" id="{CB9E0AFD-BE39-CD4A-ACD3-0556EC0AC5F5}"/>
                  </a:ext>
                </a:extLst>
              </p:cNvPr>
              <p:cNvSpPr/>
              <p:nvPr/>
            </p:nvSpPr>
            <p:spPr>
              <a:xfrm>
                <a:off x="5040571" y="4198567"/>
                <a:ext cx="516705" cy="51670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BD32EB1-2362-E643-91E3-6DCA2DDD5913}"/>
                  </a:ext>
                </a:extLst>
              </p:cNvPr>
              <p:cNvSpPr/>
              <p:nvPr/>
            </p:nvSpPr>
            <p:spPr>
              <a:xfrm>
                <a:off x="5277177" y="4413589"/>
                <a:ext cx="203828" cy="203828"/>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A37968A-3A0B-054F-A13F-B3631DD1C501}"/>
                </a:ext>
              </a:extLst>
            </p:cNvPr>
            <p:cNvGrpSpPr/>
            <p:nvPr/>
          </p:nvGrpSpPr>
          <p:grpSpPr>
            <a:xfrm>
              <a:off x="4800881" y="4573183"/>
              <a:ext cx="503088" cy="503088"/>
              <a:chOff x="5040571" y="4198567"/>
              <a:chExt cx="516705" cy="516705"/>
            </a:xfrm>
          </p:grpSpPr>
          <p:sp>
            <p:nvSpPr>
              <p:cNvPr id="23" name="Oval 22">
                <a:extLst>
                  <a:ext uri="{FF2B5EF4-FFF2-40B4-BE49-F238E27FC236}">
                    <a16:creationId xmlns:a16="http://schemas.microsoft.com/office/drawing/2014/main" id="{2EC8BDE5-F6D6-DB4C-9FC6-F096DEECA766}"/>
                  </a:ext>
                </a:extLst>
              </p:cNvPr>
              <p:cNvSpPr/>
              <p:nvPr/>
            </p:nvSpPr>
            <p:spPr>
              <a:xfrm>
                <a:off x="5040571" y="4198567"/>
                <a:ext cx="516705" cy="51670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56820DC6-BBB1-0F45-AE83-5896A84305F3}"/>
                  </a:ext>
                </a:extLst>
              </p:cNvPr>
              <p:cNvSpPr/>
              <p:nvPr/>
            </p:nvSpPr>
            <p:spPr>
              <a:xfrm>
                <a:off x="5277177" y="4413589"/>
                <a:ext cx="203828" cy="203828"/>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
        <p:nvSpPr>
          <p:cNvPr id="17" name="TextBox 16">
            <a:extLst>
              <a:ext uri="{FF2B5EF4-FFF2-40B4-BE49-F238E27FC236}">
                <a16:creationId xmlns:a16="http://schemas.microsoft.com/office/drawing/2014/main" id="{5869D27C-CB7D-8D4E-B3D4-49DE4AD2C580}"/>
              </a:ext>
            </a:extLst>
          </p:cNvPr>
          <p:cNvSpPr txBox="1"/>
          <p:nvPr/>
        </p:nvSpPr>
        <p:spPr>
          <a:xfrm>
            <a:off x="1492780" y="1507070"/>
            <a:ext cx="2015067" cy="461665"/>
          </a:xfrm>
          <a:prstGeom prst="rect">
            <a:avLst/>
          </a:prstGeom>
          <a:noFill/>
        </p:spPr>
        <p:txBody>
          <a:bodyPr wrap="square" rtlCol="0">
            <a:spAutoFit/>
          </a:bodyPr>
          <a:lstStyle/>
          <a:p>
            <a:r>
              <a:rPr lang="en-US" sz="2400" i="1" dirty="0"/>
              <a:t>Data science</a:t>
            </a:r>
          </a:p>
        </p:txBody>
      </p:sp>
      <p:sp>
        <p:nvSpPr>
          <p:cNvPr id="27" name="TextBox 26">
            <a:extLst>
              <a:ext uri="{FF2B5EF4-FFF2-40B4-BE49-F238E27FC236}">
                <a16:creationId xmlns:a16="http://schemas.microsoft.com/office/drawing/2014/main" id="{0FC03D6E-9E2C-E34A-81E9-2A0BEE2BDC55}"/>
              </a:ext>
            </a:extLst>
          </p:cNvPr>
          <p:cNvSpPr txBox="1"/>
          <p:nvPr/>
        </p:nvSpPr>
        <p:spPr>
          <a:xfrm>
            <a:off x="3965443" y="1507070"/>
            <a:ext cx="2817282" cy="461665"/>
          </a:xfrm>
          <a:prstGeom prst="rect">
            <a:avLst/>
          </a:prstGeom>
          <a:noFill/>
        </p:spPr>
        <p:txBody>
          <a:bodyPr wrap="square" rtlCol="0">
            <a:spAutoFit/>
          </a:bodyPr>
          <a:lstStyle/>
          <a:p>
            <a:r>
              <a:rPr lang="en-US" sz="2400" i="1" dirty="0"/>
              <a:t>Biological question</a:t>
            </a:r>
          </a:p>
        </p:txBody>
      </p:sp>
      <p:sp>
        <p:nvSpPr>
          <p:cNvPr id="25" name="Right Arrow 24">
            <a:extLst>
              <a:ext uri="{FF2B5EF4-FFF2-40B4-BE49-F238E27FC236}">
                <a16:creationId xmlns:a16="http://schemas.microsoft.com/office/drawing/2014/main" id="{E7D38C12-F825-DA45-AC19-4F0A9B8956B0}"/>
              </a:ext>
            </a:extLst>
          </p:cNvPr>
          <p:cNvSpPr/>
          <p:nvPr/>
        </p:nvSpPr>
        <p:spPr>
          <a:xfrm>
            <a:off x="6028267" y="2762305"/>
            <a:ext cx="549677" cy="484632"/>
          </a:xfrm>
          <a:prstGeom prst="rightArrow">
            <a:avLst>
              <a:gd name="adj1" fmla="val 50000"/>
              <a:gd name="adj2" fmla="val 74458"/>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9F2A12ED-4D0E-5540-A0E3-1F1D50D96DE2}"/>
              </a:ext>
            </a:extLst>
          </p:cNvPr>
          <p:cNvSpPr txBox="1"/>
          <p:nvPr/>
        </p:nvSpPr>
        <p:spPr>
          <a:xfrm>
            <a:off x="6552543" y="2496790"/>
            <a:ext cx="1900694" cy="1015663"/>
          </a:xfrm>
          <a:prstGeom prst="rect">
            <a:avLst/>
          </a:prstGeom>
          <a:noFill/>
        </p:spPr>
        <p:txBody>
          <a:bodyPr wrap="square" rtlCol="0">
            <a:spAutoFit/>
          </a:bodyPr>
          <a:lstStyle/>
          <a:p>
            <a:pPr algn="ctr"/>
            <a:r>
              <a:rPr lang="en-US" sz="2000" b="1" dirty="0"/>
              <a:t>New insights and hypotheses</a:t>
            </a:r>
          </a:p>
        </p:txBody>
      </p:sp>
      <p:sp>
        <p:nvSpPr>
          <p:cNvPr id="28" name="Text Placeholder 124">
            <a:extLst>
              <a:ext uri="{FF2B5EF4-FFF2-40B4-BE49-F238E27FC236}">
                <a16:creationId xmlns:a16="http://schemas.microsoft.com/office/drawing/2014/main" id="{F8389608-D413-D24E-A5B2-3E4436EAE363}"/>
              </a:ext>
            </a:extLst>
          </p:cNvPr>
          <p:cNvSpPr>
            <a:spLocks noGrp="1"/>
          </p:cNvSpPr>
          <p:nvPr>
            <p:ph sz="quarter" idx="12"/>
          </p:nvPr>
        </p:nvSpPr>
        <p:spPr>
          <a:xfrm>
            <a:off x="796776" y="4241158"/>
            <a:ext cx="8090799" cy="1308519"/>
          </a:xfrm>
        </p:spPr>
        <p:txBody>
          <a:bodyPr/>
          <a:lstStyle/>
          <a:p>
            <a:pPr marL="0" indent="0" algn="ctr">
              <a:buNone/>
            </a:pPr>
            <a:r>
              <a:rPr lang="en-US" sz="2200" dirty="0">
                <a:solidFill>
                  <a:schemeClr val="accent1"/>
                </a:solidFill>
                <a:sym typeface="Wingdings" pitchFamily="2" charset="2"/>
              </a:rPr>
              <a:t></a:t>
            </a:r>
            <a:r>
              <a:rPr lang="en-US" sz="2200" dirty="0">
                <a:sym typeface="Wingdings" pitchFamily="2" charset="2"/>
              </a:rPr>
              <a:t> </a:t>
            </a:r>
            <a:r>
              <a:rPr lang="en-US" sz="2200" dirty="0"/>
              <a:t>Computational approaches can address biological questions nearly impossible to address in the wet lab alone…</a:t>
            </a:r>
            <a:r>
              <a:rPr lang="en-US" sz="2200" dirty="0">
                <a:solidFill>
                  <a:schemeClr val="accent1"/>
                </a:solidFill>
              </a:rPr>
              <a:t>but having </a:t>
            </a:r>
            <a:r>
              <a:rPr lang="en-US" sz="2200" i="1" dirty="0">
                <a:solidFill>
                  <a:schemeClr val="accent1"/>
                </a:solidFill>
              </a:rPr>
              <a:t>all</a:t>
            </a:r>
            <a:r>
              <a:rPr lang="en-US" sz="2200" dirty="0">
                <a:solidFill>
                  <a:schemeClr val="accent1"/>
                </a:solidFill>
              </a:rPr>
              <a:t> the skills is challenging!</a:t>
            </a:r>
            <a:endParaRPr lang="en-US" sz="2200" i="1" dirty="0">
              <a:solidFill>
                <a:schemeClr val="accent1"/>
              </a:solidFill>
            </a:endParaRPr>
          </a:p>
        </p:txBody>
      </p:sp>
    </p:spTree>
    <p:extLst>
      <p:ext uri="{BB962C8B-B14F-4D97-AF65-F5344CB8AC3E}">
        <p14:creationId xmlns:p14="http://schemas.microsoft.com/office/powerpoint/2010/main" val="993917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220313"/>
            <a:ext cx="8705029" cy="1143000"/>
          </a:xfrm>
        </p:spPr>
        <p:txBody>
          <a:bodyPr/>
          <a:lstStyle/>
          <a:p>
            <a:r>
              <a:rPr lang="en-US" sz="3400" dirty="0"/>
              <a:t>Study design</a:t>
            </a:r>
          </a:p>
        </p:txBody>
      </p:sp>
      <p:sp>
        <p:nvSpPr>
          <p:cNvPr id="7" name="TextBox 6">
            <a:extLst>
              <a:ext uri="{FF2B5EF4-FFF2-40B4-BE49-F238E27FC236}">
                <a16:creationId xmlns:a16="http://schemas.microsoft.com/office/drawing/2014/main" id="{FF863528-4F04-654F-A017-D5A241572B53}"/>
              </a:ext>
            </a:extLst>
          </p:cNvPr>
          <p:cNvSpPr txBox="1"/>
          <p:nvPr/>
        </p:nvSpPr>
        <p:spPr>
          <a:xfrm>
            <a:off x="659105" y="1222168"/>
            <a:ext cx="7984153" cy="1077218"/>
          </a:xfrm>
          <a:prstGeom prst="rect">
            <a:avLst/>
          </a:prstGeom>
          <a:solidFill>
            <a:schemeClr val="bg1"/>
          </a:solidFill>
        </p:spPr>
        <p:txBody>
          <a:bodyPr wrap="square" rtlCol="0">
            <a:spAutoFit/>
          </a:bodyPr>
          <a:lstStyle/>
          <a:p>
            <a:r>
              <a:rPr lang="en-US" sz="1600" i="1" dirty="0"/>
              <a:t>There are 4 parameters that will help us determine our required sample size to ensure that we observe a certain experimental effect with high probability:</a:t>
            </a:r>
          </a:p>
          <a:p>
            <a:endParaRPr lang="en-US" sz="1600" dirty="0"/>
          </a:p>
          <a:p>
            <a:endParaRPr lang="en-US" sz="1600" dirty="0"/>
          </a:p>
        </p:txBody>
      </p:sp>
      <p:sp>
        <p:nvSpPr>
          <p:cNvPr id="3" name="TextBox 2">
            <a:extLst>
              <a:ext uri="{FF2B5EF4-FFF2-40B4-BE49-F238E27FC236}">
                <a16:creationId xmlns:a16="http://schemas.microsoft.com/office/drawing/2014/main" id="{694577B4-86EA-9D47-8CF0-F66FBA6237E8}"/>
              </a:ext>
            </a:extLst>
          </p:cNvPr>
          <p:cNvSpPr txBox="1"/>
          <p:nvPr/>
        </p:nvSpPr>
        <p:spPr>
          <a:xfrm>
            <a:off x="8447314" y="794657"/>
            <a:ext cx="184731" cy="369332"/>
          </a:xfrm>
          <a:prstGeom prst="rect">
            <a:avLst/>
          </a:prstGeom>
          <a:noFill/>
        </p:spPr>
        <p:txBody>
          <a:bodyPr wrap="none" rtlCol="0">
            <a:spAutoFit/>
          </a:bodyPr>
          <a:lstStyle/>
          <a:p>
            <a:endParaRPr lang="en-US" dirty="0"/>
          </a:p>
        </p:txBody>
      </p:sp>
      <p:cxnSp>
        <p:nvCxnSpPr>
          <p:cNvPr id="15" name="Straight Arrow Connector 14">
            <a:extLst>
              <a:ext uri="{FF2B5EF4-FFF2-40B4-BE49-F238E27FC236}">
                <a16:creationId xmlns:a16="http://schemas.microsoft.com/office/drawing/2014/main" id="{50D6DC13-6B00-654F-8430-2E6F0DDF0F1A}"/>
              </a:ext>
            </a:extLst>
          </p:cNvPr>
          <p:cNvCxnSpPr/>
          <p:nvPr/>
        </p:nvCxnSpPr>
        <p:spPr>
          <a:xfrm flipV="1">
            <a:off x="5510010" y="2405672"/>
            <a:ext cx="0" cy="326571"/>
          </a:xfrm>
          <a:prstGeom prst="straightConnector1">
            <a:avLst/>
          </a:prstGeom>
          <a:ln w="22225">
            <a:tailEnd type="triangle" w="lg" len="lg"/>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C10FA432-3476-3E4B-9911-F5E635D99E1B}"/>
              </a:ext>
            </a:extLst>
          </p:cNvPr>
          <p:cNvCxnSpPr/>
          <p:nvPr/>
        </p:nvCxnSpPr>
        <p:spPr>
          <a:xfrm flipV="1">
            <a:off x="6375625" y="3145329"/>
            <a:ext cx="0" cy="326571"/>
          </a:xfrm>
          <a:prstGeom prst="straightConnector1">
            <a:avLst/>
          </a:prstGeom>
          <a:ln w="22225">
            <a:tailEnd type="triangle" w="lg" len="lg"/>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D96C99A8-F87D-B744-9205-419EC0B5C2D1}"/>
              </a:ext>
            </a:extLst>
          </p:cNvPr>
          <p:cNvCxnSpPr/>
          <p:nvPr/>
        </p:nvCxnSpPr>
        <p:spPr>
          <a:xfrm flipV="1">
            <a:off x="6151345" y="4102763"/>
            <a:ext cx="0" cy="326571"/>
          </a:xfrm>
          <a:prstGeom prst="straightConnector1">
            <a:avLst/>
          </a:prstGeom>
          <a:ln w="22225">
            <a:tailEnd type="triangle" w="lg" len="lg"/>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7A2DF5-A81C-074C-87E2-5694BCB704EF}"/>
                  </a:ext>
                </a:extLst>
              </p:cNvPr>
              <p:cNvSpPr txBox="1"/>
              <p:nvPr/>
            </p:nvSpPr>
            <p:spPr>
              <a:xfrm>
                <a:off x="3848709" y="1931421"/>
                <a:ext cx="2521768" cy="4278094"/>
              </a:xfrm>
              <a:prstGeom prst="rect">
                <a:avLst/>
              </a:prstGeom>
              <a:noFill/>
            </p:spPr>
            <p:txBody>
              <a:bodyPr wrap="square" rtlCol="0">
                <a:spAutoFit/>
              </a:bodyPr>
              <a:lstStyle/>
              <a:p>
                <a:r>
                  <a:rPr lang="en-US" sz="1600" b="1" dirty="0"/>
                  <a:t>Statistical term</a:t>
                </a:r>
              </a:p>
              <a:p>
                <a:endParaRPr lang="en-US" sz="1600" b="1" dirty="0"/>
              </a:p>
              <a:p>
                <a:r>
                  <a:rPr lang="en-US" sz="1600" dirty="0">
                    <a:solidFill>
                      <a:schemeClr val="bg2">
                        <a:lumMod val="50000"/>
                      </a:schemeClr>
                    </a:solidFill>
                  </a:rPr>
                  <a:t>• Effect size (</a:t>
                </a:r>
                <a14:m>
                  <m:oMath xmlns:m="http://schemas.openxmlformats.org/officeDocument/2006/math">
                    <m:r>
                      <a:rPr lang="en-US" sz="1600" i="1" smtClean="0">
                        <a:solidFill>
                          <a:schemeClr val="bg2">
                            <a:lumMod val="50000"/>
                          </a:schemeClr>
                        </a:solidFill>
                        <a:latin typeface="Cambria Math" panose="02040503050406030204" pitchFamily="18" charset="0"/>
                        <a:ea typeface="Cambria Math" panose="02040503050406030204" pitchFamily="18" charset="0"/>
                      </a:rPr>
                      <m:t>𝛿</m:t>
                    </m:r>
                  </m:oMath>
                </a14:m>
                <a:r>
                  <a:rPr lang="en-US" sz="1600" dirty="0">
                    <a:solidFill>
                      <a:schemeClr val="bg2">
                        <a:lumMod val="50000"/>
                      </a:schemeClr>
                    </a:solidFill>
                  </a:rPr>
                  <a:t>)</a:t>
                </a:r>
              </a:p>
              <a:p>
                <a:endParaRPr lang="en-US" sz="1600" dirty="0">
                  <a:solidFill>
                    <a:schemeClr val="bg2">
                      <a:lumMod val="50000"/>
                    </a:schemeClr>
                  </a:solidFill>
                </a:endParaRPr>
              </a:p>
              <a:p>
                <a:endParaRPr lang="en-US" sz="1600" dirty="0">
                  <a:solidFill>
                    <a:schemeClr val="bg2">
                      <a:lumMod val="50000"/>
                    </a:schemeClr>
                  </a:solidFill>
                </a:endParaRPr>
              </a:p>
              <a:p>
                <a:r>
                  <a:rPr lang="en-US" sz="1600" dirty="0">
                    <a:solidFill>
                      <a:schemeClr val="bg2">
                        <a:lumMod val="50000"/>
                      </a:schemeClr>
                    </a:solidFill>
                  </a:rPr>
                  <a:t>• Variation of the data (</a:t>
                </a:r>
                <a14:m>
                  <m:oMath xmlns:m="http://schemas.openxmlformats.org/officeDocument/2006/math">
                    <m:r>
                      <a:rPr lang="el-GR" sz="1600" i="1" dirty="0" smtClean="0">
                        <a:latin typeface="Cambria Math" panose="02040503050406030204" pitchFamily="18" charset="0"/>
                        <a:ea typeface="Cambria Math" panose="02040503050406030204" pitchFamily="18" charset="0"/>
                      </a:rPr>
                      <m:t>𝜎</m:t>
                    </m:r>
                  </m:oMath>
                </a14:m>
                <a:r>
                  <a:rPr lang="en-US" sz="1600" dirty="0"/>
                  <a:t>)</a:t>
                </a:r>
              </a:p>
              <a:p>
                <a:endParaRPr lang="en-US" sz="1600" dirty="0">
                  <a:solidFill>
                    <a:schemeClr val="bg2">
                      <a:lumMod val="50000"/>
                    </a:schemeClr>
                  </a:solidFill>
                </a:endParaRPr>
              </a:p>
              <a:p>
                <a:endParaRPr lang="en-US" sz="1600" dirty="0">
                  <a:solidFill>
                    <a:schemeClr val="bg2">
                      <a:lumMod val="50000"/>
                    </a:schemeClr>
                  </a:solidFill>
                </a:endParaRPr>
              </a:p>
              <a:p>
                <a:endParaRPr lang="en-US" sz="1600" dirty="0">
                  <a:solidFill>
                    <a:schemeClr val="bg2">
                      <a:lumMod val="50000"/>
                    </a:schemeClr>
                  </a:solidFill>
                </a:endParaRPr>
              </a:p>
              <a:p>
                <a:r>
                  <a:rPr lang="en-US" sz="1600" dirty="0">
                    <a:solidFill>
                      <a:schemeClr val="bg2">
                        <a:lumMod val="50000"/>
                      </a:schemeClr>
                    </a:solidFill>
                  </a:rPr>
                  <a:t>• Significance level (</a:t>
                </a:r>
                <a14:m>
                  <m:oMath xmlns:m="http://schemas.openxmlformats.org/officeDocument/2006/math">
                    <m:r>
                      <a:rPr lang="el-GR" sz="1600" i="1" dirty="0" smtClean="0">
                        <a:latin typeface="Cambria Math" panose="02040503050406030204" pitchFamily="18" charset="0"/>
                        <a:ea typeface="Cambria Math" panose="02040503050406030204" pitchFamily="18" charset="0"/>
                      </a:rPr>
                      <m:t>𝛼</m:t>
                    </m:r>
                  </m:oMath>
                </a14:m>
                <a:r>
                  <a:rPr lang="en-US" sz="1600" dirty="0"/>
                  <a:t>)</a:t>
                </a:r>
              </a:p>
              <a:p>
                <a:endParaRPr lang="en-US" sz="1600" dirty="0">
                  <a:solidFill>
                    <a:schemeClr val="bg2">
                      <a:lumMod val="50000"/>
                    </a:schemeClr>
                  </a:solidFill>
                </a:endParaRPr>
              </a:p>
              <a:p>
                <a:endParaRPr lang="en-US" sz="1600" dirty="0">
                  <a:solidFill>
                    <a:schemeClr val="bg2">
                      <a:lumMod val="50000"/>
                    </a:schemeClr>
                  </a:solidFill>
                </a:endParaRPr>
              </a:p>
              <a:p>
                <a:endParaRPr lang="en-US" sz="1600" dirty="0">
                  <a:solidFill>
                    <a:schemeClr val="bg2">
                      <a:lumMod val="50000"/>
                    </a:schemeClr>
                  </a:solidFill>
                </a:endParaRPr>
              </a:p>
              <a:p>
                <a:r>
                  <a:rPr lang="en-US" sz="1600" dirty="0">
                    <a:solidFill>
                      <a:schemeClr val="bg2">
                        <a:lumMod val="50000"/>
                      </a:schemeClr>
                    </a:solidFill>
                  </a:rPr>
                  <a:t>• Statistical power (</a:t>
                </a:r>
                <a14:m>
                  <m:oMath xmlns:m="http://schemas.openxmlformats.org/officeDocument/2006/math">
                    <m:r>
                      <a:rPr lang="en-US" sz="1600" i="1" dirty="0" smtClean="0">
                        <a:solidFill>
                          <a:schemeClr val="bg2">
                            <a:lumMod val="50000"/>
                          </a:schemeClr>
                        </a:solidFill>
                        <a:latin typeface="Cambria Math" panose="02040503050406030204" pitchFamily="18" charset="0"/>
                        <a:ea typeface="Cambria Math" panose="02040503050406030204" pitchFamily="18" charset="0"/>
                      </a:rPr>
                      <m:t>𝛽</m:t>
                    </m:r>
                  </m:oMath>
                </a14:m>
                <a:r>
                  <a:rPr lang="en-US" sz="1600" dirty="0">
                    <a:solidFill>
                      <a:schemeClr val="bg2">
                        <a:lumMod val="50000"/>
                      </a:schemeClr>
                    </a:solidFill>
                  </a:rPr>
                  <a:t>)</a:t>
                </a:r>
              </a:p>
              <a:p>
                <a:endParaRPr lang="en-US" sz="1600" dirty="0">
                  <a:solidFill>
                    <a:schemeClr val="bg2">
                      <a:lumMod val="50000"/>
                    </a:schemeClr>
                  </a:solidFill>
                </a:endParaRPr>
              </a:p>
              <a:p>
                <a:endParaRPr lang="en-US" sz="1600" dirty="0">
                  <a:solidFill>
                    <a:schemeClr val="bg2">
                      <a:lumMod val="50000"/>
                    </a:schemeClr>
                  </a:solidFill>
                </a:endParaRPr>
              </a:p>
              <a:p>
                <a:endParaRPr lang="en-US" sz="1600" b="1" dirty="0"/>
              </a:p>
            </p:txBody>
          </p:sp>
        </mc:Choice>
        <mc:Fallback xmlns="">
          <p:sp>
            <p:nvSpPr>
              <p:cNvPr id="17" name="TextBox 16">
                <a:extLst>
                  <a:ext uri="{FF2B5EF4-FFF2-40B4-BE49-F238E27FC236}">
                    <a16:creationId xmlns:a16="http://schemas.microsoft.com/office/drawing/2014/main" id="{7E7A2DF5-A81C-074C-87E2-5694BCB704EF}"/>
                  </a:ext>
                </a:extLst>
              </p:cNvPr>
              <p:cNvSpPr txBox="1">
                <a:spLocks noRot="1" noChangeAspect="1" noMove="1" noResize="1" noEditPoints="1" noAdjustHandles="1" noChangeArrowheads="1" noChangeShapeType="1" noTextEdit="1"/>
              </p:cNvSpPr>
              <p:nvPr/>
            </p:nvSpPr>
            <p:spPr>
              <a:xfrm>
                <a:off x="3848709" y="1931421"/>
                <a:ext cx="2521768" cy="4278094"/>
              </a:xfrm>
              <a:prstGeom prst="rect">
                <a:avLst/>
              </a:prstGeom>
              <a:blipFill>
                <a:blip r:embed="rId3"/>
                <a:stretch>
                  <a:fillRect l="-1000" t="-296"/>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4F25E7F-5E2C-5F44-BF9E-D91549138A7E}"/>
              </a:ext>
            </a:extLst>
          </p:cNvPr>
          <p:cNvSpPr txBox="1"/>
          <p:nvPr/>
        </p:nvSpPr>
        <p:spPr>
          <a:xfrm>
            <a:off x="6814457" y="1931421"/>
            <a:ext cx="2155372" cy="338554"/>
          </a:xfrm>
          <a:prstGeom prst="rect">
            <a:avLst/>
          </a:prstGeom>
          <a:noFill/>
        </p:spPr>
        <p:txBody>
          <a:bodyPr wrap="square" rtlCol="0">
            <a:spAutoFit/>
          </a:bodyPr>
          <a:lstStyle/>
          <a:p>
            <a:r>
              <a:rPr lang="en-US" sz="1600" b="1" dirty="0"/>
              <a:t>Sample size needed</a:t>
            </a:r>
          </a:p>
        </p:txBody>
      </p:sp>
      <p:sp>
        <p:nvSpPr>
          <p:cNvPr id="19" name="TextBox 18">
            <a:extLst>
              <a:ext uri="{FF2B5EF4-FFF2-40B4-BE49-F238E27FC236}">
                <a16:creationId xmlns:a16="http://schemas.microsoft.com/office/drawing/2014/main" id="{B7B2A00C-8CD7-FB49-90CF-9BE857367FCA}"/>
              </a:ext>
            </a:extLst>
          </p:cNvPr>
          <p:cNvSpPr txBox="1"/>
          <p:nvPr/>
        </p:nvSpPr>
        <p:spPr>
          <a:xfrm>
            <a:off x="712739" y="1931421"/>
            <a:ext cx="3130822" cy="4278094"/>
          </a:xfrm>
          <a:prstGeom prst="rect">
            <a:avLst/>
          </a:prstGeom>
          <a:noFill/>
        </p:spPr>
        <p:txBody>
          <a:bodyPr wrap="square" rtlCol="0">
            <a:spAutoFit/>
          </a:bodyPr>
          <a:lstStyle/>
          <a:p>
            <a:r>
              <a:rPr lang="en-US" sz="1600" b="1" dirty="0"/>
              <a:t>Coin flip analogy</a:t>
            </a:r>
          </a:p>
          <a:p>
            <a:endParaRPr lang="en-US" sz="1600" b="1" dirty="0"/>
          </a:p>
          <a:p>
            <a:r>
              <a:rPr lang="en-US" sz="1600" dirty="0">
                <a:solidFill>
                  <a:schemeClr val="accent1"/>
                </a:solidFill>
              </a:rPr>
              <a:t>• How weighted is the coin? (55% heads or 90% heads)</a:t>
            </a:r>
          </a:p>
          <a:p>
            <a:endParaRPr lang="en-US" sz="1600" dirty="0">
              <a:solidFill>
                <a:schemeClr val="accent1"/>
              </a:solidFill>
            </a:endParaRPr>
          </a:p>
          <a:p>
            <a:r>
              <a:rPr lang="en-US" sz="1600" dirty="0">
                <a:solidFill>
                  <a:schemeClr val="accent1"/>
                </a:solidFill>
              </a:rPr>
              <a:t>• How far does the result typically deviate from 50% heads?</a:t>
            </a:r>
          </a:p>
          <a:p>
            <a:endParaRPr lang="en-US" sz="1600" dirty="0">
              <a:solidFill>
                <a:schemeClr val="accent1"/>
              </a:solidFill>
            </a:endParaRPr>
          </a:p>
          <a:p>
            <a:r>
              <a:rPr lang="en-US" sz="1600" dirty="0">
                <a:solidFill>
                  <a:schemeClr val="accent1"/>
                </a:solidFill>
              </a:rPr>
              <a:t>• What should be our tolerance for saying the coin is biased when it actually isn’t? (5%)</a:t>
            </a:r>
          </a:p>
          <a:p>
            <a:endParaRPr lang="en-US" sz="1600" dirty="0">
              <a:solidFill>
                <a:schemeClr val="accent1"/>
              </a:solidFill>
            </a:endParaRPr>
          </a:p>
          <a:p>
            <a:r>
              <a:rPr lang="en-US" sz="1600" dirty="0">
                <a:solidFill>
                  <a:schemeClr val="accent1"/>
                </a:solidFill>
              </a:rPr>
              <a:t>• To what degree do we want to be able to detect a biased coin when it is actually biased? (80%)</a:t>
            </a:r>
          </a:p>
        </p:txBody>
      </p:sp>
      <p:cxnSp>
        <p:nvCxnSpPr>
          <p:cNvPr id="32" name="Straight Arrow Connector 31">
            <a:extLst>
              <a:ext uri="{FF2B5EF4-FFF2-40B4-BE49-F238E27FC236}">
                <a16:creationId xmlns:a16="http://schemas.microsoft.com/office/drawing/2014/main" id="{6F3D1250-44AA-EF42-BAD3-579DB80C689B}"/>
              </a:ext>
            </a:extLst>
          </p:cNvPr>
          <p:cNvCxnSpPr>
            <a:cxnSpLocks/>
          </p:cNvCxnSpPr>
          <p:nvPr/>
        </p:nvCxnSpPr>
        <p:spPr>
          <a:xfrm>
            <a:off x="7736339" y="2405672"/>
            <a:ext cx="0" cy="326571"/>
          </a:xfrm>
          <a:prstGeom prst="straightConnector1">
            <a:avLst/>
          </a:prstGeom>
          <a:ln w="22225">
            <a:tailEnd type="triangle" w="lg" len="lg"/>
          </a:ln>
        </p:spPr>
        <p:style>
          <a:lnRef idx="1">
            <a:schemeClr val="accent4"/>
          </a:lnRef>
          <a:fillRef idx="0">
            <a:schemeClr val="accent4"/>
          </a:fillRef>
          <a:effectRef idx="0">
            <a:schemeClr val="accent4"/>
          </a:effectRef>
          <a:fontRef idx="minor">
            <a:schemeClr val="tx1"/>
          </a:fontRef>
        </p:style>
      </p:cxnSp>
      <p:cxnSp>
        <p:nvCxnSpPr>
          <p:cNvPr id="33" name="Straight Arrow Connector 32">
            <a:extLst>
              <a:ext uri="{FF2B5EF4-FFF2-40B4-BE49-F238E27FC236}">
                <a16:creationId xmlns:a16="http://schemas.microsoft.com/office/drawing/2014/main" id="{4E19F367-B8C3-294C-B125-10D84C5E11C9}"/>
              </a:ext>
            </a:extLst>
          </p:cNvPr>
          <p:cNvCxnSpPr>
            <a:cxnSpLocks/>
          </p:cNvCxnSpPr>
          <p:nvPr/>
        </p:nvCxnSpPr>
        <p:spPr>
          <a:xfrm flipV="1">
            <a:off x="7722050" y="3145329"/>
            <a:ext cx="0" cy="326571"/>
          </a:xfrm>
          <a:prstGeom prst="straightConnector1">
            <a:avLst/>
          </a:prstGeom>
          <a:ln w="22225">
            <a:tailEnd type="triangle" w="lg" len="lg"/>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4B4D99F9-0216-E643-9D1D-09617352A60B}"/>
              </a:ext>
            </a:extLst>
          </p:cNvPr>
          <p:cNvCxnSpPr>
            <a:cxnSpLocks/>
          </p:cNvCxnSpPr>
          <p:nvPr/>
        </p:nvCxnSpPr>
        <p:spPr>
          <a:xfrm>
            <a:off x="7722050" y="4102763"/>
            <a:ext cx="0" cy="326571"/>
          </a:xfrm>
          <a:prstGeom prst="straightConnector1">
            <a:avLst/>
          </a:prstGeom>
          <a:ln w="22225">
            <a:tailEnd type="triangle" w="lg" len="lg"/>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EC508DDB-EEE2-704A-94E6-321AF22BBB13}"/>
              </a:ext>
            </a:extLst>
          </p:cNvPr>
          <p:cNvCxnSpPr>
            <a:cxnSpLocks/>
          </p:cNvCxnSpPr>
          <p:nvPr/>
        </p:nvCxnSpPr>
        <p:spPr>
          <a:xfrm flipV="1">
            <a:off x="6110965" y="5072099"/>
            <a:ext cx="0" cy="326571"/>
          </a:xfrm>
          <a:prstGeom prst="straightConnector1">
            <a:avLst/>
          </a:prstGeom>
          <a:ln w="22225">
            <a:tailEnd type="triangle" w="lg" len="lg"/>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7C2E4CCD-2189-2549-9E57-817F9813D9FB}"/>
              </a:ext>
            </a:extLst>
          </p:cNvPr>
          <p:cNvCxnSpPr>
            <a:cxnSpLocks/>
          </p:cNvCxnSpPr>
          <p:nvPr/>
        </p:nvCxnSpPr>
        <p:spPr>
          <a:xfrm flipV="1">
            <a:off x="7715243" y="5072099"/>
            <a:ext cx="0" cy="326571"/>
          </a:xfrm>
          <a:prstGeom prst="straightConnector1">
            <a:avLst/>
          </a:prstGeom>
          <a:ln w="22225">
            <a:tailEnd type="triangle" w="lg" len="lg"/>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00119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435820"/>
            <a:ext cx="8705029" cy="1143000"/>
          </a:xfrm>
        </p:spPr>
        <p:txBody>
          <a:bodyPr/>
          <a:lstStyle/>
          <a:p>
            <a:r>
              <a:rPr lang="en-US" sz="3400" dirty="0"/>
              <a:t>Study design</a:t>
            </a:r>
          </a:p>
        </p:txBody>
      </p:sp>
      <p:sp>
        <p:nvSpPr>
          <p:cNvPr id="3" name="TextBox 2">
            <a:extLst>
              <a:ext uri="{FF2B5EF4-FFF2-40B4-BE49-F238E27FC236}">
                <a16:creationId xmlns:a16="http://schemas.microsoft.com/office/drawing/2014/main" id="{694577B4-86EA-9D47-8CF0-F66FBA6237E8}"/>
              </a:ext>
            </a:extLst>
          </p:cNvPr>
          <p:cNvSpPr txBox="1"/>
          <p:nvPr/>
        </p:nvSpPr>
        <p:spPr>
          <a:xfrm>
            <a:off x="8447314" y="79465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33DCB9C-EDF6-B444-8A46-99409476C6BC}"/>
                  </a:ext>
                </a:extLst>
              </p:cNvPr>
              <p:cNvSpPr txBox="1"/>
              <p:nvPr/>
            </p:nvSpPr>
            <p:spPr>
              <a:xfrm>
                <a:off x="659105" y="839096"/>
                <a:ext cx="8079139" cy="2554545"/>
              </a:xfrm>
              <a:prstGeom prst="rect">
                <a:avLst/>
              </a:prstGeom>
              <a:solidFill>
                <a:schemeClr val="bg1"/>
              </a:solidFill>
            </p:spPr>
            <p:txBody>
              <a:bodyPr wrap="square" rtlCol="0">
                <a:spAutoFit/>
              </a:bodyPr>
              <a:lstStyle/>
              <a:p>
                <a:r>
                  <a:rPr lang="en-US" sz="1600" dirty="0"/>
                  <a:t>Example:</a:t>
                </a:r>
              </a:p>
              <a:p>
                <a:endParaRPr lang="en-US" sz="1600" dirty="0"/>
              </a:p>
              <a:p>
                <a:r>
                  <a:rPr lang="en-US" sz="1600" dirty="0"/>
                  <a:t>We want to test the effect of diet on weight gain for two groups of germ-free mice – one of which will be transplanted with a gut microbiome from an obese donor group and another with a gut microbiome from a lean donor group. </a:t>
                </a:r>
              </a:p>
              <a:p>
                <a:endParaRPr lang="en-US" sz="1600" dirty="0"/>
              </a:p>
              <a:p>
                <a:r>
                  <a:rPr lang="en-US" sz="1600" i="1" dirty="0"/>
                  <a:t>How many mice do we need to study to detect at least a </a:t>
                </a:r>
                <a:r>
                  <a:rPr lang="en-US" sz="1600" b="1" i="1" dirty="0"/>
                  <a:t>10% difference </a:t>
                </a:r>
                <a:r>
                  <a:rPr lang="en-US" sz="1600" i="1" dirty="0"/>
                  <a:t>in mean weight between the two groups at a </a:t>
                </a:r>
                <a:r>
                  <a:rPr lang="en-US" sz="1600" b="1" i="1" dirty="0"/>
                  <a:t>significance level of 5% </a:t>
                </a:r>
                <a14:m>
                  <m:oMath xmlns:m="http://schemas.openxmlformats.org/officeDocument/2006/math">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𝜶</m:t>
                    </m:r>
                    <m:r>
                      <a:rPr lang="en-US" sz="1600" b="1" i="1" smtClean="0">
                        <a:latin typeface="Cambria Math" panose="02040503050406030204" pitchFamily="18" charset="0"/>
                        <a:ea typeface="Cambria Math" panose="02040503050406030204" pitchFamily="18" charset="0"/>
                      </a:rPr>
                      <m:t>)</m:t>
                    </m:r>
                  </m:oMath>
                </a14:m>
                <a:r>
                  <a:rPr lang="en-US" sz="1600" b="1" i="1" dirty="0"/>
                  <a:t> </a:t>
                </a:r>
                <a:r>
                  <a:rPr lang="en-US" sz="1600" i="1" dirty="0"/>
                  <a:t>and at a </a:t>
                </a:r>
                <a:r>
                  <a:rPr lang="en-US" sz="1600" b="1" i="1" dirty="0"/>
                  <a:t>statistical power (</a:t>
                </a:r>
                <a14:m>
                  <m:oMath xmlns:m="http://schemas.openxmlformats.org/officeDocument/2006/math">
                    <m:r>
                      <a:rPr lang="en-US" sz="1600" b="1" i="1">
                        <a:latin typeface="Cambria Math" panose="02040503050406030204" pitchFamily="18" charset="0"/>
                        <a:ea typeface="Cambria Math" panose="02040503050406030204" pitchFamily="18" charset="0"/>
                      </a:rPr>
                      <m:t>𝜷</m:t>
                    </m:r>
                  </m:oMath>
                </a14:m>
                <a:r>
                  <a:rPr lang="en-US" sz="1600" b="1" i="1" dirty="0"/>
                  <a:t>) of 80%</a:t>
                </a:r>
                <a:r>
                  <a:rPr lang="en-US" sz="1600" i="1" dirty="0"/>
                  <a:t>? From past experimentation you know that typical </a:t>
                </a:r>
                <a:r>
                  <a:rPr lang="en-US" sz="1600" b="1" i="1" dirty="0"/>
                  <a:t>mouse weight standard deviation </a:t>
                </a:r>
                <a14:m>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l-GR" sz="1600" b="1" i="1" dirty="0">
                        <a:latin typeface="Cambria Math" panose="02040503050406030204" pitchFamily="18" charset="0"/>
                        <a:ea typeface="Cambria Math" panose="02040503050406030204" pitchFamily="18" charset="0"/>
                      </a:rPr>
                      <m:t>𝝈</m:t>
                    </m:r>
                  </m:oMath>
                </a14:m>
                <a:r>
                  <a:rPr lang="en-US" sz="1600" b="1" i="1" dirty="0"/>
                  <a:t>) is 10%</a:t>
                </a:r>
                <a:r>
                  <a:rPr lang="en-US" sz="1600" i="1" dirty="0"/>
                  <a:t>.</a:t>
                </a:r>
                <a:endParaRPr lang="en-US" sz="1600" b="1" i="1" dirty="0"/>
              </a:p>
            </p:txBody>
          </p:sp>
        </mc:Choice>
        <mc:Fallback xmlns="">
          <p:sp>
            <p:nvSpPr>
              <p:cNvPr id="28" name="TextBox 27">
                <a:extLst>
                  <a:ext uri="{FF2B5EF4-FFF2-40B4-BE49-F238E27FC236}">
                    <a16:creationId xmlns:a16="http://schemas.microsoft.com/office/drawing/2014/main" id="{333DCB9C-EDF6-B444-8A46-99409476C6BC}"/>
                  </a:ext>
                </a:extLst>
              </p:cNvPr>
              <p:cNvSpPr txBox="1">
                <a:spLocks noRot="1" noChangeAspect="1" noMove="1" noResize="1" noEditPoints="1" noAdjustHandles="1" noChangeArrowheads="1" noChangeShapeType="1" noTextEdit="1"/>
              </p:cNvSpPr>
              <p:nvPr/>
            </p:nvSpPr>
            <p:spPr>
              <a:xfrm>
                <a:off x="659105" y="839096"/>
                <a:ext cx="8079139" cy="2554545"/>
              </a:xfrm>
              <a:prstGeom prst="rect">
                <a:avLst/>
              </a:prstGeom>
              <a:blipFill>
                <a:blip r:embed="rId3"/>
                <a:stretch>
                  <a:fillRect l="-314" t="-495" r="-314" b="-1980"/>
                </a:stretch>
              </a:blipFill>
            </p:spPr>
            <p:txBody>
              <a:bodyPr/>
              <a:lstStyle/>
              <a:p>
                <a:r>
                  <a:rPr lang="en-US">
                    <a:noFill/>
                  </a:rPr>
                  <a:t> </a:t>
                </a:r>
              </a:p>
            </p:txBody>
          </p:sp>
        </mc:Fallback>
      </mc:AlternateContent>
      <p:sp>
        <p:nvSpPr>
          <p:cNvPr id="23" name="Slide Number Placeholder 2">
            <a:extLst>
              <a:ext uri="{FF2B5EF4-FFF2-40B4-BE49-F238E27FC236}">
                <a16:creationId xmlns:a16="http://schemas.microsoft.com/office/drawing/2014/main" id="{7463F31E-F46B-B84B-846B-C31E3460AA90}"/>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31</a:t>
            </a:fld>
            <a:endParaRPr lang="en-US" dirty="0"/>
          </a:p>
        </p:txBody>
      </p:sp>
    </p:spTree>
    <p:extLst>
      <p:ext uri="{BB962C8B-B14F-4D97-AF65-F5344CB8AC3E}">
        <p14:creationId xmlns:p14="http://schemas.microsoft.com/office/powerpoint/2010/main" val="2876110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435820"/>
            <a:ext cx="8705029" cy="1143000"/>
          </a:xfrm>
        </p:spPr>
        <p:txBody>
          <a:bodyPr/>
          <a:lstStyle/>
          <a:p>
            <a:r>
              <a:rPr lang="en-US" sz="3400" dirty="0"/>
              <a:t>Study design</a:t>
            </a:r>
          </a:p>
        </p:txBody>
      </p:sp>
      <p:sp>
        <p:nvSpPr>
          <p:cNvPr id="3" name="TextBox 2">
            <a:extLst>
              <a:ext uri="{FF2B5EF4-FFF2-40B4-BE49-F238E27FC236}">
                <a16:creationId xmlns:a16="http://schemas.microsoft.com/office/drawing/2014/main" id="{694577B4-86EA-9D47-8CF0-F66FBA6237E8}"/>
              </a:ext>
            </a:extLst>
          </p:cNvPr>
          <p:cNvSpPr txBox="1"/>
          <p:nvPr/>
        </p:nvSpPr>
        <p:spPr>
          <a:xfrm>
            <a:off x="8447314" y="79465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33DCB9C-EDF6-B444-8A46-99409476C6BC}"/>
                  </a:ext>
                </a:extLst>
              </p:cNvPr>
              <p:cNvSpPr txBox="1"/>
              <p:nvPr/>
            </p:nvSpPr>
            <p:spPr>
              <a:xfrm>
                <a:off x="659105" y="839096"/>
                <a:ext cx="8079139" cy="1569660"/>
              </a:xfrm>
              <a:prstGeom prst="rect">
                <a:avLst/>
              </a:prstGeom>
              <a:solidFill>
                <a:schemeClr val="bg1"/>
              </a:solidFill>
            </p:spPr>
            <p:txBody>
              <a:bodyPr wrap="square" rtlCol="0">
                <a:spAutoFit/>
              </a:bodyPr>
              <a:lstStyle/>
              <a:p>
                <a:r>
                  <a:rPr lang="en-US" sz="1600" dirty="0"/>
                  <a:t>Example:</a:t>
                </a:r>
              </a:p>
              <a:p>
                <a:endParaRPr lang="en-US" sz="1600" dirty="0"/>
              </a:p>
              <a:p>
                <a:r>
                  <a:rPr lang="en-US" sz="1600" i="1" dirty="0"/>
                  <a:t>How many mice do we need to study to detect at least a </a:t>
                </a:r>
                <a:r>
                  <a:rPr lang="en-US" sz="1600" b="1" i="1" dirty="0"/>
                  <a:t>10% difference </a:t>
                </a:r>
                <a:r>
                  <a:rPr lang="en-US" sz="1600" i="1" dirty="0"/>
                  <a:t>in mean weight between the two groups at a </a:t>
                </a:r>
                <a:r>
                  <a:rPr lang="en-US" sz="1600" b="1" i="1" dirty="0"/>
                  <a:t>significance level of 5% </a:t>
                </a:r>
                <a14:m>
                  <m:oMath xmlns:m="http://schemas.openxmlformats.org/officeDocument/2006/math">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𝜶</m:t>
                    </m:r>
                    <m:r>
                      <a:rPr lang="en-US" sz="1600" b="1" i="1" smtClean="0">
                        <a:latin typeface="Cambria Math" panose="02040503050406030204" pitchFamily="18" charset="0"/>
                        <a:ea typeface="Cambria Math" panose="02040503050406030204" pitchFamily="18" charset="0"/>
                      </a:rPr>
                      <m:t>)</m:t>
                    </m:r>
                  </m:oMath>
                </a14:m>
                <a:r>
                  <a:rPr lang="en-US" sz="1600" b="1" i="1" dirty="0"/>
                  <a:t> </a:t>
                </a:r>
                <a:r>
                  <a:rPr lang="en-US" sz="1600" i="1" dirty="0"/>
                  <a:t>and at a </a:t>
                </a:r>
                <a:r>
                  <a:rPr lang="en-US" sz="1600" b="1" i="1" dirty="0"/>
                  <a:t>statistical power (</a:t>
                </a:r>
                <a14:m>
                  <m:oMath xmlns:m="http://schemas.openxmlformats.org/officeDocument/2006/math">
                    <m:r>
                      <a:rPr lang="en-US" sz="1600" b="1" i="1">
                        <a:latin typeface="Cambria Math" panose="02040503050406030204" pitchFamily="18" charset="0"/>
                        <a:ea typeface="Cambria Math" panose="02040503050406030204" pitchFamily="18" charset="0"/>
                      </a:rPr>
                      <m:t>𝜷</m:t>
                    </m:r>
                  </m:oMath>
                </a14:m>
                <a:r>
                  <a:rPr lang="en-US" sz="1600" b="1" i="1" dirty="0"/>
                  <a:t>) of 80%</a:t>
                </a:r>
                <a:r>
                  <a:rPr lang="en-US" sz="1600" i="1" dirty="0"/>
                  <a:t>? From past experimentation you know that typical </a:t>
                </a:r>
                <a:r>
                  <a:rPr lang="en-US" sz="1600" b="1" i="1" dirty="0"/>
                  <a:t>mouse weight standard deviation </a:t>
                </a:r>
                <a14:m>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l-GR" sz="1600" b="1" i="1" dirty="0">
                        <a:latin typeface="Cambria Math" panose="02040503050406030204" pitchFamily="18" charset="0"/>
                        <a:ea typeface="Cambria Math" panose="02040503050406030204" pitchFamily="18" charset="0"/>
                      </a:rPr>
                      <m:t>𝝈</m:t>
                    </m:r>
                  </m:oMath>
                </a14:m>
                <a:r>
                  <a:rPr lang="en-US" sz="1600" b="1" i="1" dirty="0"/>
                  <a:t>) is 10%</a:t>
                </a:r>
                <a:r>
                  <a:rPr lang="en-US" sz="1600" i="1" dirty="0"/>
                  <a:t>.</a:t>
                </a:r>
                <a:endParaRPr lang="en-US" sz="1600" b="1" i="1" dirty="0"/>
              </a:p>
            </p:txBody>
          </p:sp>
        </mc:Choice>
        <mc:Fallback xmlns="">
          <p:sp>
            <p:nvSpPr>
              <p:cNvPr id="28" name="TextBox 27">
                <a:extLst>
                  <a:ext uri="{FF2B5EF4-FFF2-40B4-BE49-F238E27FC236}">
                    <a16:creationId xmlns:a16="http://schemas.microsoft.com/office/drawing/2014/main" id="{333DCB9C-EDF6-B444-8A46-99409476C6BC}"/>
                  </a:ext>
                </a:extLst>
              </p:cNvPr>
              <p:cNvSpPr txBox="1">
                <a:spLocks noRot="1" noChangeAspect="1" noMove="1" noResize="1" noEditPoints="1" noAdjustHandles="1" noChangeArrowheads="1" noChangeShapeType="1" noTextEdit="1"/>
              </p:cNvSpPr>
              <p:nvPr/>
            </p:nvSpPr>
            <p:spPr>
              <a:xfrm>
                <a:off x="659105" y="839096"/>
                <a:ext cx="8079139" cy="1569660"/>
              </a:xfrm>
              <a:prstGeom prst="rect">
                <a:avLst/>
              </a:prstGeom>
              <a:blipFill>
                <a:blip r:embed="rId3"/>
                <a:stretch>
                  <a:fillRect l="-314" t="-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D5E0E3E-D8C9-AD46-81DD-AFEEA8F11CAC}"/>
                  </a:ext>
                </a:extLst>
              </p:cNvPr>
              <p:cNvSpPr txBox="1"/>
              <p:nvPr/>
            </p:nvSpPr>
            <p:spPr>
              <a:xfrm>
                <a:off x="489286" y="2908158"/>
                <a:ext cx="8573433" cy="618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E</m:t>
                      </m:r>
                      <m:r>
                        <m:rPr>
                          <m:nor/>
                        </m:rPr>
                        <a:rPr lang="en-US" b="0" i="0" smtClean="0">
                          <a:latin typeface="Cambria Math" panose="02040503050406030204" pitchFamily="18" charset="0"/>
                        </a:rPr>
                        <m:t>ffect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size</m:t>
                      </m:r>
                      <m:r>
                        <m:rPr>
                          <m:nor/>
                        </m:rP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Variation</m:t>
                          </m:r>
                          <m:r>
                            <m:rPr>
                              <m:nor/>
                            </m:rPr>
                            <a:rPr lang="en-US">
                              <a:latin typeface="Cambria Math" panose="02040503050406030204" pitchFamily="18" charset="0"/>
                            </a:rPr>
                            <m:t> </m:t>
                          </m:r>
                          <m:r>
                            <m:rPr>
                              <m:nor/>
                            </m:rPr>
                            <a:rPr lang="en-US">
                              <a:latin typeface="Cambria Math" panose="02040503050406030204" pitchFamily="18" charset="0"/>
                            </a:rPr>
                            <m:t>between</m:t>
                          </m:r>
                          <m:r>
                            <m:rPr>
                              <m:nor/>
                            </m:rPr>
                            <a:rPr lang="en-US">
                              <a:latin typeface="Cambria Math" panose="02040503050406030204" pitchFamily="18" charset="0"/>
                            </a:rPr>
                            <m:t> </m:t>
                          </m:r>
                          <m:r>
                            <m:rPr>
                              <m:nor/>
                            </m:rPr>
                            <a:rPr lang="en-US">
                              <a:latin typeface="Cambria Math" panose="02040503050406030204" pitchFamily="18" charset="0"/>
                            </a:rPr>
                            <m:t>groups</m:t>
                          </m:r>
                        </m:num>
                        <m:den>
                          <m:r>
                            <m:rPr>
                              <m:nor/>
                            </m:rPr>
                            <a:rPr lang="en-US">
                              <a:latin typeface="Cambria Math" panose="02040503050406030204" pitchFamily="18" charset="0"/>
                            </a:rPr>
                            <m:t>Random</m:t>
                          </m:r>
                          <m:r>
                            <m:rPr>
                              <m:nor/>
                            </m:rPr>
                            <a:rPr lang="en-US">
                              <a:latin typeface="Cambria Math" panose="02040503050406030204" pitchFamily="18" charset="0"/>
                            </a:rPr>
                            <m:t> </m:t>
                          </m:r>
                          <m:r>
                            <m:rPr>
                              <m:nor/>
                            </m:rPr>
                            <a:rPr lang="en-US">
                              <a:latin typeface="Cambria Math" panose="02040503050406030204" pitchFamily="18" charset="0"/>
                            </a:rPr>
                            <m:t>variation</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mean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difference</m:t>
                          </m:r>
                        </m:num>
                        <m:den>
                          <m:r>
                            <m:rPr>
                              <m:nor/>
                            </m:rPr>
                            <a:rPr lang="en-US" b="0" i="0" smtClean="0">
                              <a:latin typeface="Cambria Math" panose="02040503050406030204" pitchFamily="18" charset="0"/>
                            </a:rPr>
                            <m:t>standard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deviation</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𝜎</m:t>
                          </m:r>
                        </m:den>
                      </m:f>
                    </m:oMath>
                  </m:oMathPara>
                </a14:m>
                <a:endParaRPr lang="en-US" dirty="0"/>
              </a:p>
            </p:txBody>
          </p:sp>
        </mc:Choice>
        <mc:Fallback xmlns="">
          <p:sp>
            <p:nvSpPr>
              <p:cNvPr id="9" name="TextBox 8">
                <a:extLst>
                  <a:ext uri="{FF2B5EF4-FFF2-40B4-BE49-F238E27FC236}">
                    <a16:creationId xmlns:a16="http://schemas.microsoft.com/office/drawing/2014/main" id="{AD5E0E3E-D8C9-AD46-81DD-AFEEA8F11CAC}"/>
                  </a:ext>
                </a:extLst>
              </p:cNvPr>
              <p:cNvSpPr txBox="1">
                <a:spLocks noRot="1" noChangeAspect="1" noMove="1" noResize="1" noEditPoints="1" noAdjustHandles="1" noChangeArrowheads="1" noChangeShapeType="1" noTextEdit="1"/>
              </p:cNvSpPr>
              <p:nvPr/>
            </p:nvSpPr>
            <p:spPr>
              <a:xfrm>
                <a:off x="489286" y="2908158"/>
                <a:ext cx="8573433" cy="618952"/>
              </a:xfrm>
              <a:prstGeom prst="rect">
                <a:avLst/>
              </a:prstGeom>
              <a:blipFill>
                <a:blip r:embed="rId4"/>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D91988-FDCE-1A41-8DE4-9946FF055BBD}"/>
                  </a:ext>
                </a:extLst>
              </p:cNvPr>
              <p:cNvSpPr txBox="1"/>
              <p:nvPr/>
            </p:nvSpPr>
            <p:spPr>
              <a:xfrm>
                <a:off x="-160151" y="3623232"/>
                <a:ext cx="4936153"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rPr>
                        <m:t>Effect</m:t>
                      </m:r>
                      <m:r>
                        <m:rPr>
                          <m:nor/>
                        </m:rPr>
                        <a:rPr lang="en-US" b="1" i="0" smtClean="0">
                          <a:latin typeface="Cambria Math" panose="02040503050406030204" pitchFamily="18" charset="0"/>
                        </a:rPr>
                        <m:t> </m:t>
                      </m:r>
                      <m:r>
                        <m:rPr>
                          <m:nor/>
                        </m:rPr>
                        <a:rPr lang="en-US" b="1" i="0" smtClean="0">
                          <a:latin typeface="Cambria Math" panose="02040503050406030204" pitchFamily="18" charset="0"/>
                        </a:rPr>
                        <m:t>size</m:t>
                      </m:r>
                      <m:r>
                        <m:rPr>
                          <m:nor/>
                        </m:rPr>
                        <a:rPr lang="en-US" b="1" i="0" smtClean="0">
                          <a:latin typeface="Cambria Math" panose="02040503050406030204" pitchFamily="18" charset="0"/>
                        </a:rPr>
                        <m:t> (</m:t>
                      </m:r>
                      <m:r>
                        <a:rPr lang="el-GR"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0.1</m:t>
                          </m:r>
                        </m:num>
                        <m:den>
                          <m:r>
                            <a:rPr lang="en-US" b="0" i="1" smtClean="0">
                              <a:latin typeface="Cambria Math" panose="02040503050406030204" pitchFamily="18" charset="0"/>
                            </a:rPr>
                            <m:t>0.1</m:t>
                          </m:r>
                        </m:den>
                      </m:f>
                      <m:r>
                        <a:rPr lang="en-US" b="0" i="1" smtClean="0">
                          <a:latin typeface="Cambria Math" panose="02040503050406030204" pitchFamily="18" charset="0"/>
                        </a:rPr>
                        <m:t>=1</m:t>
                      </m:r>
                    </m:oMath>
                  </m:oMathPara>
                </a14:m>
                <a:endParaRPr lang="en-US" dirty="0"/>
              </a:p>
            </p:txBody>
          </p:sp>
        </mc:Choice>
        <mc:Fallback xmlns="">
          <p:sp>
            <p:nvSpPr>
              <p:cNvPr id="14" name="TextBox 13">
                <a:extLst>
                  <a:ext uri="{FF2B5EF4-FFF2-40B4-BE49-F238E27FC236}">
                    <a16:creationId xmlns:a16="http://schemas.microsoft.com/office/drawing/2014/main" id="{D4D91988-FDCE-1A41-8DE4-9946FF055BBD}"/>
                  </a:ext>
                </a:extLst>
              </p:cNvPr>
              <p:cNvSpPr txBox="1">
                <a:spLocks noRot="1" noChangeAspect="1" noMove="1" noResize="1" noEditPoints="1" noAdjustHandles="1" noChangeArrowheads="1" noChangeShapeType="1" noTextEdit="1"/>
              </p:cNvSpPr>
              <p:nvPr/>
            </p:nvSpPr>
            <p:spPr>
              <a:xfrm>
                <a:off x="-160151" y="3623232"/>
                <a:ext cx="4936153" cy="619016"/>
              </a:xfrm>
              <a:prstGeom prst="rect">
                <a:avLst/>
              </a:prstGeom>
              <a:blipFill>
                <a:blip r:embed="rId5"/>
                <a:stretch>
                  <a:fillRect b="-2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3916134-10FF-F749-BC01-23D7A8D7F831}"/>
              </a:ext>
            </a:extLst>
          </p:cNvPr>
          <p:cNvSpPr txBox="1"/>
          <p:nvPr/>
        </p:nvSpPr>
        <p:spPr>
          <a:xfrm>
            <a:off x="570411" y="2540672"/>
            <a:ext cx="3178629" cy="369332"/>
          </a:xfrm>
          <a:prstGeom prst="rect">
            <a:avLst/>
          </a:prstGeom>
          <a:noFill/>
        </p:spPr>
        <p:txBody>
          <a:bodyPr wrap="square" rtlCol="0">
            <a:spAutoFit/>
          </a:bodyPr>
          <a:lstStyle/>
          <a:p>
            <a:r>
              <a:rPr lang="en-US" dirty="0">
                <a:solidFill>
                  <a:schemeClr val="accent1"/>
                </a:solidFill>
              </a:rPr>
              <a:t>(1) Compute the effect size:</a:t>
            </a:r>
          </a:p>
        </p:txBody>
      </p:sp>
    </p:spTree>
    <p:extLst>
      <p:ext uri="{BB962C8B-B14F-4D97-AF65-F5344CB8AC3E}">
        <p14:creationId xmlns:p14="http://schemas.microsoft.com/office/powerpoint/2010/main" val="2577934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435820"/>
            <a:ext cx="8705029" cy="1143000"/>
          </a:xfrm>
        </p:spPr>
        <p:txBody>
          <a:bodyPr/>
          <a:lstStyle/>
          <a:p>
            <a:r>
              <a:rPr lang="en-US" sz="3400" dirty="0"/>
              <a:t>Study design</a:t>
            </a:r>
          </a:p>
        </p:txBody>
      </p:sp>
      <p:sp>
        <p:nvSpPr>
          <p:cNvPr id="3" name="TextBox 2">
            <a:extLst>
              <a:ext uri="{FF2B5EF4-FFF2-40B4-BE49-F238E27FC236}">
                <a16:creationId xmlns:a16="http://schemas.microsoft.com/office/drawing/2014/main" id="{694577B4-86EA-9D47-8CF0-F66FBA6237E8}"/>
              </a:ext>
            </a:extLst>
          </p:cNvPr>
          <p:cNvSpPr txBox="1"/>
          <p:nvPr/>
        </p:nvSpPr>
        <p:spPr>
          <a:xfrm>
            <a:off x="8447314" y="79465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33DCB9C-EDF6-B444-8A46-99409476C6BC}"/>
                  </a:ext>
                </a:extLst>
              </p:cNvPr>
              <p:cNvSpPr txBox="1"/>
              <p:nvPr/>
            </p:nvSpPr>
            <p:spPr>
              <a:xfrm>
                <a:off x="659105" y="839096"/>
                <a:ext cx="8079139" cy="1569660"/>
              </a:xfrm>
              <a:prstGeom prst="rect">
                <a:avLst/>
              </a:prstGeom>
              <a:solidFill>
                <a:schemeClr val="bg1"/>
              </a:solidFill>
            </p:spPr>
            <p:txBody>
              <a:bodyPr wrap="square" rtlCol="0">
                <a:spAutoFit/>
              </a:bodyPr>
              <a:lstStyle/>
              <a:p>
                <a:r>
                  <a:rPr lang="en-US" sz="1600" dirty="0"/>
                  <a:t>Example:</a:t>
                </a:r>
              </a:p>
              <a:p>
                <a:endParaRPr lang="en-US" sz="1600" dirty="0"/>
              </a:p>
              <a:p>
                <a:r>
                  <a:rPr lang="en-US" sz="1600" i="1" dirty="0"/>
                  <a:t>How many mice do we need to study to detect at least a </a:t>
                </a:r>
                <a:r>
                  <a:rPr lang="en-US" sz="1600" b="1" i="1" dirty="0"/>
                  <a:t>10% difference </a:t>
                </a:r>
                <a:r>
                  <a:rPr lang="en-US" sz="1600" i="1" dirty="0"/>
                  <a:t>in mean weight between the two groups at a </a:t>
                </a:r>
                <a:r>
                  <a:rPr lang="en-US" sz="1600" b="1" i="1" dirty="0"/>
                  <a:t>significance level of 5% </a:t>
                </a:r>
                <a14:m>
                  <m:oMath xmlns:m="http://schemas.openxmlformats.org/officeDocument/2006/math">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𝜶</m:t>
                    </m:r>
                    <m:r>
                      <a:rPr lang="en-US" sz="1600" b="1" i="1" smtClean="0">
                        <a:latin typeface="Cambria Math" panose="02040503050406030204" pitchFamily="18" charset="0"/>
                        <a:ea typeface="Cambria Math" panose="02040503050406030204" pitchFamily="18" charset="0"/>
                      </a:rPr>
                      <m:t>)</m:t>
                    </m:r>
                  </m:oMath>
                </a14:m>
                <a:r>
                  <a:rPr lang="en-US" sz="1600" b="1" i="1" dirty="0"/>
                  <a:t> </a:t>
                </a:r>
                <a:r>
                  <a:rPr lang="en-US" sz="1600" i="1" dirty="0"/>
                  <a:t>and at a </a:t>
                </a:r>
                <a:r>
                  <a:rPr lang="en-US" sz="1600" b="1" i="1" dirty="0"/>
                  <a:t>statistical power (</a:t>
                </a:r>
                <a14:m>
                  <m:oMath xmlns:m="http://schemas.openxmlformats.org/officeDocument/2006/math">
                    <m:r>
                      <a:rPr lang="en-US" sz="1600" b="1" i="1">
                        <a:latin typeface="Cambria Math" panose="02040503050406030204" pitchFamily="18" charset="0"/>
                        <a:ea typeface="Cambria Math" panose="02040503050406030204" pitchFamily="18" charset="0"/>
                      </a:rPr>
                      <m:t>𝜷</m:t>
                    </m:r>
                  </m:oMath>
                </a14:m>
                <a:r>
                  <a:rPr lang="en-US" sz="1600" b="1" i="1" dirty="0"/>
                  <a:t>) of 80%</a:t>
                </a:r>
                <a:r>
                  <a:rPr lang="en-US" sz="1600" i="1" dirty="0"/>
                  <a:t>? From past experimentation you know that typical </a:t>
                </a:r>
                <a:r>
                  <a:rPr lang="en-US" sz="1600" b="1" i="1" dirty="0"/>
                  <a:t>mouse weight standard deviation </a:t>
                </a:r>
                <a14:m>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l-GR" sz="1600" b="1" i="1" dirty="0">
                        <a:latin typeface="Cambria Math" panose="02040503050406030204" pitchFamily="18" charset="0"/>
                        <a:ea typeface="Cambria Math" panose="02040503050406030204" pitchFamily="18" charset="0"/>
                      </a:rPr>
                      <m:t>𝝈</m:t>
                    </m:r>
                  </m:oMath>
                </a14:m>
                <a:r>
                  <a:rPr lang="en-US" sz="1600" b="1" i="1" dirty="0"/>
                  <a:t>) is 10%</a:t>
                </a:r>
                <a:r>
                  <a:rPr lang="en-US" sz="1600" i="1" dirty="0"/>
                  <a:t>.</a:t>
                </a:r>
                <a:endParaRPr lang="en-US" sz="1600" b="1" i="1" dirty="0"/>
              </a:p>
            </p:txBody>
          </p:sp>
        </mc:Choice>
        <mc:Fallback xmlns="">
          <p:sp>
            <p:nvSpPr>
              <p:cNvPr id="28" name="TextBox 27">
                <a:extLst>
                  <a:ext uri="{FF2B5EF4-FFF2-40B4-BE49-F238E27FC236}">
                    <a16:creationId xmlns:a16="http://schemas.microsoft.com/office/drawing/2014/main" id="{333DCB9C-EDF6-B444-8A46-99409476C6BC}"/>
                  </a:ext>
                </a:extLst>
              </p:cNvPr>
              <p:cNvSpPr txBox="1">
                <a:spLocks noRot="1" noChangeAspect="1" noMove="1" noResize="1" noEditPoints="1" noAdjustHandles="1" noChangeArrowheads="1" noChangeShapeType="1" noTextEdit="1"/>
              </p:cNvSpPr>
              <p:nvPr/>
            </p:nvSpPr>
            <p:spPr>
              <a:xfrm>
                <a:off x="659105" y="839096"/>
                <a:ext cx="8079139" cy="1569660"/>
              </a:xfrm>
              <a:prstGeom prst="rect">
                <a:avLst/>
              </a:prstGeom>
              <a:blipFill>
                <a:blip r:embed="rId3"/>
                <a:stretch>
                  <a:fillRect l="-314" t="-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D5E0E3E-D8C9-AD46-81DD-AFEEA8F11CAC}"/>
                  </a:ext>
                </a:extLst>
              </p:cNvPr>
              <p:cNvSpPr txBox="1"/>
              <p:nvPr/>
            </p:nvSpPr>
            <p:spPr>
              <a:xfrm>
                <a:off x="970547" y="2908158"/>
                <a:ext cx="3869354" cy="618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E</m:t>
                      </m:r>
                      <m:r>
                        <m:rPr>
                          <m:nor/>
                        </m:rPr>
                        <a:rPr lang="en-US" b="0" i="0" smtClean="0">
                          <a:latin typeface="Cambria Math" panose="02040503050406030204" pitchFamily="18" charset="0"/>
                        </a:rPr>
                        <m:t>ffect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size</m:t>
                      </m:r>
                      <m:r>
                        <m:rPr>
                          <m:nor/>
                        </m:rP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mean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difference</m:t>
                          </m:r>
                        </m:num>
                        <m:den>
                          <m:r>
                            <m:rPr>
                              <m:nor/>
                            </m:rPr>
                            <a:rPr lang="en-US" b="0" i="0" smtClean="0">
                              <a:latin typeface="Cambria Math" panose="02040503050406030204" pitchFamily="18" charset="0"/>
                            </a:rPr>
                            <m:t>standard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deviation</m:t>
                          </m:r>
                        </m:den>
                      </m:f>
                    </m:oMath>
                  </m:oMathPara>
                </a14:m>
                <a:endParaRPr lang="en-US" dirty="0"/>
              </a:p>
            </p:txBody>
          </p:sp>
        </mc:Choice>
        <mc:Fallback xmlns="">
          <p:sp>
            <p:nvSpPr>
              <p:cNvPr id="9" name="TextBox 8">
                <a:extLst>
                  <a:ext uri="{FF2B5EF4-FFF2-40B4-BE49-F238E27FC236}">
                    <a16:creationId xmlns:a16="http://schemas.microsoft.com/office/drawing/2014/main" id="{AD5E0E3E-D8C9-AD46-81DD-AFEEA8F11CAC}"/>
                  </a:ext>
                </a:extLst>
              </p:cNvPr>
              <p:cNvSpPr txBox="1">
                <a:spLocks noRot="1" noChangeAspect="1" noMove="1" noResize="1" noEditPoints="1" noAdjustHandles="1" noChangeArrowheads="1" noChangeShapeType="1" noTextEdit="1"/>
              </p:cNvSpPr>
              <p:nvPr/>
            </p:nvSpPr>
            <p:spPr>
              <a:xfrm>
                <a:off x="970547" y="2908158"/>
                <a:ext cx="3869354" cy="618952"/>
              </a:xfrm>
              <a:prstGeom prst="rect">
                <a:avLst/>
              </a:prstGeom>
              <a:blipFill>
                <a:blip r:embed="rId4"/>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D91988-FDCE-1A41-8DE4-9946FF055BBD}"/>
                  </a:ext>
                </a:extLst>
              </p:cNvPr>
              <p:cNvSpPr txBox="1"/>
              <p:nvPr/>
            </p:nvSpPr>
            <p:spPr>
              <a:xfrm>
                <a:off x="-160151" y="3623232"/>
                <a:ext cx="4936153"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rPr>
                        <m:t>Effect</m:t>
                      </m:r>
                      <m:r>
                        <m:rPr>
                          <m:nor/>
                        </m:rPr>
                        <a:rPr lang="en-US" b="1" i="0" smtClean="0">
                          <a:latin typeface="Cambria Math" panose="02040503050406030204" pitchFamily="18" charset="0"/>
                        </a:rPr>
                        <m:t> </m:t>
                      </m:r>
                      <m:r>
                        <m:rPr>
                          <m:nor/>
                        </m:rPr>
                        <a:rPr lang="en-US" b="1" i="0" smtClean="0">
                          <a:latin typeface="Cambria Math" panose="02040503050406030204" pitchFamily="18" charset="0"/>
                        </a:rPr>
                        <m:t>size</m:t>
                      </m:r>
                      <m:r>
                        <m:rPr>
                          <m:nor/>
                        </m:rPr>
                        <a:rPr lang="en-US" b="1" i="0" smtClean="0">
                          <a:latin typeface="Cambria Math" panose="02040503050406030204" pitchFamily="18" charset="0"/>
                        </a:rPr>
                        <m:t> (</m:t>
                      </m:r>
                      <m:r>
                        <a:rPr lang="el-GR"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0.1</m:t>
                          </m:r>
                        </m:num>
                        <m:den>
                          <m:r>
                            <a:rPr lang="en-US" b="0" i="1" smtClean="0">
                              <a:latin typeface="Cambria Math" panose="02040503050406030204" pitchFamily="18" charset="0"/>
                            </a:rPr>
                            <m:t>0.1</m:t>
                          </m:r>
                        </m:den>
                      </m:f>
                      <m:r>
                        <a:rPr lang="en-US" b="0" i="1" smtClean="0">
                          <a:latin typeface="Cambria Math" panose="02040503050406030204" pitchFamily="18" charset="0"/>
                        </a:rPr>
                        <m:t>=1</m:t>
                      </m:r>
                    </m:oMath>
                  </m:oMathPara>
                </a14:m>
                <a:endParaRPr lang="en-US" dirty="0"/>
              </a:p>
            </p:txBody>
          </p:sp>
        </mc:Choice>
        <mc:Fallback xmlns="">
          <p:sp>
            <p:nvSpPr>
              <p:cNvPr id="14" name="TextBox 13">
                <a:extLst>
                  <a:ext uri="{FF2B5EF4-FFF2-40B4-BE49-F238E27FC236}">
                    <a16:creationId xmlns:a16="http://schemas.microsoft.com/office/drawing/2014/main" id="{D4D91988-FDCE-1A41-8DE4-9946FF055BBD}"/>
                  </a:ext>
                </a:extLst>
              </p:cNvPr>
              <p:cNvSpPr txBox="1">
                <a:spLocks noRot="1" noChangeAspect="1" noMove="1" noResize="1" noEditPoints="1" noAdjustHandles="1" noChangeArrowheads="1" noChangeShapeType="1" noTextEdit="1"/>
              </p:cNvSpPr>
              <p:nvPr/>
            </p:nvSpPr>
            <p:spPr>
              <a:xfrm>
                <a:off x="-160151" y="3623232"/>
                <a:ext cx="4936153" cy="619016"/>
              </a:xfrm>
              <a:prstGeom prst="rect">
                <a:avLst/>
              </a:prstGeom>
              <a:blipFill>
                <a:blip r:embed="rId5"/>
                <a:stretch>
                  <a:fillRect b="-2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3916134-10FF-F749-BC01-23D7A8D7F831}"/>
              </a:ext>
            </a:extLst>
          </p:cNvPr>
          <p:cNvSpPr txBox="1"/>
          <p:nvPr/>
        </p:nvSpPr>
        <p:spPr>
          <a:xfrm>
            <a:off x="570411" y="2540672"/>
            <a:ext cx="3178629" cy="369332"/>
          </a:xfrm>
          <a:prstGeom prst="rect">
            <a:avLst/>
          </a:prstGeom>
          <a:noFill/>
        </p:spPr>
        <p:txBody>
          <a:bodyPr wrap="square" rtlCol="0">
            <a:spAutoFit/>
          </a:bodyPr>
          <a:lstStyle/>
          <a:p>
            <a:r>
              <a:rPr lang="en-US" dirty="0">
                <a:solidFill>
                  <a:schemeClr val="accent1"/>
                </a:solidFill>
              </a:rPr>
              <a:t>(1) Compute the effect size:</a:t>
            </a:r>
          </a:p>
        </p:txBody>
      </p:sp>
      <p:sp>
        <p:nvSpPr>
          <p:cNvPr id="8" name="TextBox 7">
            <a:extLst>
              <a:ext uri="{FF2B5EF4-FFF2-40B4-BE49-F238E27FC236}">
                <a16:creationId xmlns:a16="http://schemas.microsoft.com/office/drawing/2014/main" id="{13FE9503-6471-F14D-850B-2A0947C8D1A0}"/>
              </a:ext>
            </a:extLst>
          </p:cNvPr>
          <p:cNvSpPr txBox="1"/>
          <p:nvPr/>
        </p:nvSpPr>
        <p:spPr>
          <a:xfrm>
            <a:off x="807757" y="5882800"/>
            <a:ext cx="4338319" cy="861774"/>
          </a:xfrm>
          <a:prstGeom prst="rect">
            <a:avLst/>
          </a:prstGeom>
          <a:solidFill>
            <a:schemeClr val="bg1"/>
          </a:solidFill>
        </p:spPr>
        <p:txBody>
          <a:bodyPr wrap="square" rtlCol="0">
            <a:spAutoFit/>
          </a:bodyPr>
          <a:lstStyle/>
          <a:p>
            <a:r>
              <a:rPr lang="en-US" dirty="0">
                <a:solidFill>
                  <a:schemeClr val="accent1"/>
                </a:solidFill>
              </a:rPr>
              <a:t>You will need at least 16 mice per group</a:t>
            </a:r>
          </a:p>
          <a:p>
            <a:endParaRPr lang="en-US" dirty="0">
              <a:solidFill>
                <a:schemeClr val="accent1"/>
              </a:solidFill>
            </a:endParaRPr>
          </a:p>
          <a:p>
            <a:pPr algn="ctr"/>
            <a:r>
              <a:rPr lang="en-US" sz="1400" dirty="0">
                <a:solidFill>
                  <a:schemeClr val="accent1"/>
                </a:solidFill>
              </a:rPr>
              <a:t>*assumes normally distributed data</a:t>
            </a:r>
          </a:p>
        </p:txBody>
      </p:sp>
      <p:sp>
        <p:nvSpPr>
          <p:cNvPr id="10" name="TextBox 9">
            <a:extLst>
              <a:ext uri="{FF2B5EF4-FFF2-40B4-BE49-F238E27FC236}">
                <a16:creationId xmlns:a16="http://schemas.microsoft.com/office/drawing/2014/main" id="{21BE951E-AFFC-B140-A793-8D39D5BC6E9C}"/>
              </a:ext>
            </a:extLst>
          </p:cNvPr>
          <p:cNvSpPr txBox="1"/>
          <p:nvPr/>
        </p:nvSpPr>
        <p:spPr>
          <a:xfrm>
            <a:off x="605321" y="4663908"/>
            <a:ext cx="4743192" cy="369332"/>
          </a:xfrm>
          <a:prstGeom prst="rect">
            <a:avLst/>
          </a:prstGeom>
          <a:noFill/>
        </p:spPr>
        <p:txBody>
          <a:bodyPr wrap="square" rtlCol="0">
            <a:spAutoFit/>
          </a:bodyPr>
          <a:lstStyle/>
          <a:p>
            <a:r>
              <a:rPr lang="en-US" dirty="0">
                <a:solidFill>
                  <a:schemeClr val="accent1"/>
                </a:solidFill>
              </a:rPr>
              <a:t>(2) Compute the required sample size*: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335589-46EF-5641-AFDD-2D52155D80D9}"/>
                  </a:ext>
                </a:extLst>
              </p:cNvPr>
              <p:cNvSpPr txBox="1"/>
              <p:nvPr/>
            </p:nvSpPr>
            <p:spPr>
              <a:xfrm>
                <a:off x="499446" y="5166371"/>
                <a:ext cx="4936153" cy="683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Sample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size</m:t>
                      </m:r>
                      <m:r>
                        <m:rPr>
                          <m:nor/>
                        </m:rPr>
                        <a:rPr lang="en-US" b="0" i="0" smtClean="0">
                          <a:latin typeface="Cambria Math" panose="02040503050406030204" pitchFamily="18" charset="0"/>
                        </a:rPr>
                        <m:t> </m:t>
                      </m:r>
                      <m:d>
                        <m:dPr>
                          <m:ctrlPr>
                            <a:rPr lang="en-US" b="0" i="1" smtClean="0">
                              <a:latin typeface="Cambria Math" panose="02040503050406030204" pitchFamily="18" charset="0"/>
                            </a:rPr>
                          </m:ctrlPr>
                        </m:dPr>
                        <m:e>
                          <m:r>
                            <m:rPr>
                              <m:nor/>
                            </m:rPr>
                            <a:rPr lang="en-US" b="0" i="0" smtClean="0">
                              <a:latin typeface="Cambria Math" panose="02040503050406030204" pitchFamily="18" charset="0"/>
                            </a:rPr>
                            <m:t>n</m:t>
                          </m:r>
                        </m:e>
                      </m:d>
                      <m:r>
                        <m:rPr>
                          <m:nor/>
                        </m:rPr>
                        <a:rPr lang="en-US" b="0" i="0"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m:rPr>
                                  <m:nor/>
                                </m:rPr>
                                <a:rPr lang="en-US" b="0" i="0" smtClean="0">
                                  <a:latin typeface="Cambria Math" panose="02040503050406030204" pitchFamily="18" charset="0"/>
                                </a:rPr>
                                <m:t>2∗</m:t>
                              </m:r>
                              <m:r>
                                <m:rPr>
                                  <m:nor/>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f>
                                    <m:fPr>
                                      <m:type m:val="lin"/>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2</m:t>
                                      </m:r>
                                    </m:den>
                                  </m:f>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ea typeface="Cambria Math" panose="02040503050406030204" pitchFamily="18" charset="0"/>
                                    </a:rPr>
                                    <m:t>𝛽</m:t>
                                  </m:r>
                                </m:sub>
                              </m:sSub>
                              <m:r>
                                <a:rPr lang="en-US" i="1">
                                  <a:latin typeface="Cambria Math" panose="02040503050406030204" pitchFamily="18" charset="0"/>
                                </a:rPr>
                                <m:t>)</m:t>
                              </m:r>
                            </m:e>
                            <m:sup>
                              <m:r>
                                <a:rPr lang="en-US" b="0" i="1" smtClean="0">
                                  <a:latin typeface="Cambria Math" panose="02040503050406030204" pitchFamily="18" charset="0"/>
                                </a:rPr>
                                <m:t>2</m:t>
                              </m:r>
                            </m:sup>
                          </m:sSup>
                        </m:num>
                        <m:den>
                          <m:r>
                            <m:rPr>
                              <m:nor/>
                            </m:rPr>
                            <a:rPr lang="en-US">
                              <a:latin typeface="Cambria Math" panose="02040503050406030204" pitchFamily="18" charset="0"/>
                              <a:ea typeface="Cambria Math" panose="02040503050406030204" pitchFamily="18" charset="0"/>
                            </a:rPr>
                            <m:t>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15.68</m:t>
                          </m:r>
                        </m:num>
                        <m:den>
                          <m:r>
                            <a:rPr lang="en-US" b="0" i="1" smtClean="0">
                              <a:latin typeface="Cambria Math" panose="02040503050406030204" pitchFamily="18" charset="0"/>
                            </a:rPr>
                            <m:t>1</m:t>
                          </m:r>
                        </m:den>
                      </m:f>
                    </m:oMath>
                  </m:oMathPara>
                </a14:m>
                <a:endParaRPr lang="en-US" dirty="0"/>
              </a:p>
            </p:txBody>
          </p:sp>
        </mc:Choice>
        <mc:Fallback xmlns="">
          <p:sp>
            <p:nvSpPr>
              <p:cNvPr id="12" name="TextBox 11">
                <a:extLst>
                  <a:ext uri="{FF2B5EF4-FFF2-40B4-BE49-F238E27FC236}">
                    <a16:creationId xmlns:a16="http://schemas.microsoft.com/office/drawing/2014/main" id="{F8335589-46EF-5641-AFDD-2D52155D80D9}"/>
                  </a:ext>
                </a:extLst>
              </p:cNvPr>
              <p:cNvSpPr txBox="1">
                <a:spLocks noRot="1" noChangeAspect="1" noMove="1" noResize="1" noEditPoints="1" noAdjustHandles="1" noChangeArrowheads="1" noChangeShapeType="1" noTextEdit="1"/>
              </p:cNvSpPr>
              <p:nvPr/>
            </p:nvSpPr>
            <p:spPr>
              <a:xfrm>
                <a:off x="499446" y="5166371"/>
                <a:ext cx="4936153" cy="683072"/>
              </a:xfrm>
              <a:prstGeom prst="rect">
                <a:avLst/>
              </a:prstGeom>
              <a:blipFill>
                <a:blip r:embed="rId6"/>
                <a:stretch>
                  <a:fillRect t="-27273" b="-27273"/>
                </a:stretch>
              </a:blipFill>
            </p:spPr>
            <p:txBody>
              <a:bodyPr/>
              <a:lstStyle/>
              <a:p>
                <a:r>
                  <a:rPr lang="en-US">
                    <a:noFill/>
                  </a:rPr>
                  <a:t> </a:t>
                </a:r>
              </a:p>
            </p:txBody>
          </p:sp>
        </mc:Fallback>
      </mc:AlternateContent>
    </p:spTree>
    <p:extLst>
      <p:ext uri="{BB962C8B-B14F-4D97-AF65-F5344CB8AC3E}">
        <p14:creationId xmlns:p14="http://schemas.microsoft.com/office/powerpoint/2010/main" val="2973061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435820"/>
            <a:ext cx="8705029" cy="1143000"/>
          </a:xfrm>
        </p:spPr>
        <p:txBody>
          <a:bodyPr/>
          <a:lstStyle/>
          <a:p>
            <a:r>
              <a:rPr lang="en-US" sz="3400" dirty="0"/>
              <a:t>Study design</a:t>
            </a:r>
          </a:p>
        </p:txBody>
      </p:sp>
      <p:sp>
        <p:nvSpPr>
          <p:cNvPr id="3" name="TextBox 2">
            <a:extLst>
              <a:ext uri="{FF2B5EF4-FFF2-40B4-BE49-F238E27FC236}">
                <a16:creationId xmlns:a16="http://schemas.microsoft.com/office/drawing/2014/main" id="{694577B4-86EA-9D47-8CF0-F66FBA6237E8}"/>
              </a:ext>
            </a:extLst>
          </p:cNvPr>
          <p:cNvSpPr txBox="1"/>
          <p:nvPr/>
        </p:nvSpPr>
        <p:spPr>
          <a:xfrm>
            <a:off x="8447314" y="79465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33DCB9C-EDF6-B444-8A46-99409476C6BC}"/>
                  </a:ext>
                </a:extLst>
              </p:cNvPr>
              <p:cNvSpPr txBox="1"/>
              <p:nvPr/>
            </p:nvSpPr>
            <p:spPr>
              <a:xfrm>
                <a:off x="659105" y="839096"/>
                <a:ext cx="8079139" cy="1569660"/>
              </a:xfrm>
              <a:prstGeom prst="rect">
                <a:avLst/>
              </a:prstGeom>
              <a:solidFill>
                <a:schemeClr val="bg1"/>
              </a:solidFill>
            </p:spPr>
            <p:txBody>
              <a:bodyPr wrap="square" rtlCol="0">
                <a:spAutoFit/>
              </a:bodyPr>
              <a:lstStyle/>
              <a:p>
                <a:r>
                  <a:rPr lang="en-US" sz="1600" dirty="0"/>
                  <a:t>Example:</a:t>
                </a:r>
              </a:p>
              <a:p>
                <a:endParaRPr lang="en-US" sz="1600" dirty="0"/>
              </a:p>
              <a:p>
                <a:r>
                  <a:rPr lang="en-US" sz="1600" i="1" dirty="0"/>
                  <a:t>How many mice do we need to study to detect at least a </a:t>
                </a:r>
                <a:r>
                  <a:rPr lang="en-US" sz="1600" b="1" i="1" dirty="0"/>
                  <a:t>10% difference </a:t>
                </a:r>
                <a:r>
                  <a:rPr lang="en-US" sz="1600" i="1" dirty="0"/>
                  <a:t>in mean weight between the two groups at a </a:t>
                </a:r>
                <a:r>
                  <a:rPr lang="en-US" sz="1600" b="1" i="1" dirty="0"/>
                  <a:t>significance level of 5% </a:t>
                </a:r>
                <a14:m>
                  <m:oMath xmlns:m="http://schemas.openxmlformats.org/officeDocument/2006/math">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𝜶</m:t>
                    </m:r>
                    <m:r>
                      <a:rPr lang="en-US" sz="1600" b="1" i="1" smtClean="0">
                        <a:latin typeface="Cambria Math" panose="02040503050406030204" pitchFamily="18" charset="0"/>
                        <a:ea typeface="Cambria Math" panose="02040503050406030204" pitchFamily="18" charset="0"/>
                      </a:rPr>
                      <m:t>)</m:t>
                    </m:r>
                  </m:oMath>
                </a14:m>
                <a:r>
                  <a:rPr lang="en-US" sz="1600" b="1" i="1" dirty="0"/>
                  <a:t> </a:t>
                </a:r>
                <a:r>
                  <a:rPr lang="en-US" sz="1600" i="1" dirty="0"/>
                  <a:t>and at a </a:t>
                </a:r>
                <a:r>
                  <a:rPr lang="en-US" sz="1600" b="1" i="1" dirty="0"/>
                  <a:t>statistical power (</a:t>
                </a:r>
                <a14:m>
                  <m:oMath xmlns:m="http://schemas.openxmlformats.org/officeDocument/2006/math">
                    <m:r>
                      <a:rPr lang="en-US" sz="1600" b="1" i="1">
                        <a:latin typeface="Cambria Math" panose="02040503050406030204" pitchFamily="18" charset="0"/>
                        <a:ea typeface="Cambria Math" panose="02040503050406030204" pitchFamily="18" charset="0"/>
                      </a:rPr>
                      <m:t>𝜷</m:t>
                    </m:r>
                  </m:oMath>
                </a14:m>
                <a:r>
                  <a:rPr lang="en-US" sz="1600" b="1" i="1" dirty="0"/>
                  <a:t>) of 80%</a:t>
                </a:r>
                <a:r>
                  <a:rPr lang="en-US" sz="1600" i="1" dirty="0"/>
                  <a:t>? From past experimentation you know that typical </a:t>
                </a:r>
                <a:r>
                  <a:rPr lang="en-US" sz="1600" b="1" i="1" dirty="0"/>
                  <a:t>mouse weight standard deviation </a:t>
                </a:r>
                <a14:m>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l-GR" sz="1600" b="1" i="1" dirty="0">
                        <a:latin typeface="Cambria Math" panose="02040503050406030204" pitchFamily="18" charset="0"/>
                        <a:ea typeface="Cambria Math" panose="02040503050406030204" pitchFamily="18" charset="0"/>
                      </a:rPr>
                      <m:t>𝝈</m:t>
                    </m:r>
                  </m:oMath>
                </a14:m>
                <a:r>
                  <a:rPr lang="en-US" sz="1600" b="1" i="1" dirty="0"/>
                  <a:t>) is 10%</a:t>
                </a:r>
                <a:r>
                  <a:rPr lang="en-US" sz="1600" i="1" dirty="0"/>
                  <a:t>.</a:t>
                </a:r>
                <a:endParaRPr lang="en-US" sz="1600" b="1" i="1" dirty="0"/>
              </a:p>
            </p:txBody>
          </p:sp>
        </mc:Choice>
        <mc:Fallback xmlns="">
          <p:sp>
            <p:nvSpPr>
              <p:cNvPr id="28" name="TextBox 27">
                <a:extLst>
                  <a:ext uri="{FF2B5EF4-FFF2-40B4-BE49-F238E27FC236}">
                    <a16:creationId xmlns:a16="http://schemas.microsoft.com/office/drawing/2014/main" id="{333DCB9C-EDF6-B444-8A46-99409476C6BC}"/>
                  </a:ext>
                </a:extLst>
              </p:cNvPr>
              <p:cNvSpPr txBox="1">
                <a:spLocks noRot="1" noChangeAspect="1" noMove="1" noResize="1" noEditPoints="1" noAdjustHandles="1" noChangeArrowheads="1" noChangeShapeType="1" noTextEdit="1"/>
              </p:cNvSpPr>
              <p:nvPr/>
            </p:nvSpPr>
            <p:spPr>
              <a:xfrm>
                <a:off x="659105" y="839096"/>
                <a:ext cx="8079139" cy="1569660"/>
              </a:xfrm>
              <a:prstGeom prst="rect">
                <a:avLst/>
              </a:prstGeom>
              <a:blipFill>
                <a:blip r:embed="rId3"/>
                <a:stretch>
                  <a:fillRect l="-314" t="-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D5E0E3E-D8C9-AD46-81DD-AFEEA8F11CAC}"/>
                  </a:ext>
                </a:extLst>
              </p:cNvPr>
              <p:cNvSpPr txBox="1"/>
              <p:nvPr/>
            </p:nvSpPr>
            <p:spPr>
              <a:xfrm>
                <a:off x="970547" y="2908158"/>
                <a:ext cx="3869354" cy="618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E</m:t>
                      </m:r>
                      <m:r>
                        <m:rPr>
                          <m:nor/>
                        </m:rPr>
                        <a:rPr lang="en-US" b="0" i="0" smtClean="0">
                          <a:latin typeface="Cambria Math" panose="02040503050406030204" pitchFamily="18" charset="0"/>
                        </a:rPr>
                        <m:t>ffect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size</m:t>
                      </m:r>
                      <m:r>
                        <m:rPr>
                          <m:nor/>
                        </m:rP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mean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difference</m:t>
                          </m:r>
                        </m:num>
                        <m:den>
                          <m:r>
                            <m:rPr>
                              <m:nor/>
                            </m:rPr>
                            <a:rPr lang="en-US" b="0" i="0" smtClean="0">
                              <a:latin typeface="Cambria Math" panose="02040503050406030204" pitchFamily="18" charset="0"/>
                            </a:rPr>
                            <m:t>standard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deviation</m:t>
                          </m:r>
                        </m:den>
                      </m:f>
                    </m:oMath>
                  </m:oMathPara>
                </a14:m>
                <a:endParaRPr lang="en-US" dirty="0"/>
              </a:p>
            </p:txBody>
          </p:sp>
        </mc:Choice>
        <mc:Fallback xmlns="">
          <p:sp>
            <p:nvSpPr>
              <p:cNvPr id="9" name="TextBox 8">
                <a:extLst>
                  <a:ext uri="{FF2B5EF4-FFF2-40B4-BE49-F238E27FC236}">
                    <a16:creationId xmlns:a16="http://schemas.microsoft.com/office/drawing/2014/main" id="{AD5E0E3E-D8C9-AD46-81DD-AFEEA8F11CAC}"/>
                  </a:ext>
                </a:extLst>
              </p:cNvPr>
              <p:cNvSpPr txBox="1">
                <a:spLocks noRot="1" noChangeAspect="1" noMove="1" noResize="1" noEditPoints="1" noAdjustHandles="1" noChangeArrowheads="1" noChangeShapeType="1" noTextEdit="1"/>
              </p:cNvSpPr>
              <p:nvPr/>
            </p:nvSpPr>
            <p:spPr>
              <a:xfrm>
                <a:off x="970547" y="2908158"/>
                <a:ext cx="3869354" cy="618952"/>
              </a:xfrm>
              <a:prstGeom prst="rect">
                <a:avLst/>
              </a:prstGeom>
              <a:blipFill>
                <a:blip r:embed="rId4"/>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D91988-FDCE-1A41-8DE4-9946FF055BBD}"/>
                  </a:ext>
                </a:extLst>
              </p:cNvPr>
              <p:cNvSpPr txBox="1"/>
              <p:nvPr/>
            </p:nvSpPr>
            <p:spPr>
              <a:xfrm>
                <a:off x="-160151" y="3623232"/>
                <a:ext cx="4936153"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rPr>
                        <m:t>Effect</m:t>
                      </m:r>
                      <m:r>
                        <m:rPr>
                          <m:nor/>
                        </m:rPr>
                        <a:rPr lang="en-US" b="1" i="0" smtClean="0">
                          <a:latin typeface="Cambria Math" panose="02040503050406030204" pitchFamily="18" charset="0"/>
                        </a:rPr>
                        <m:t> </m:t>
                      </m:r>
                      <m:r>
                        <m:rPr>
                          <m:nor/>
                        </m:rPr>
                        <a:rPr lang="en-US" b="1" i="0" smtClean="0">
                          <a:latin typeface="Cambria Math" panose="02040503050406030204" pitchFamily="18" charset="0"/>
                        </a:rPr>
                        <m:t>size</m:t>
                      </m:r>
                      <m:r>
                        <m:rPr>
                          <m:nor/>
                        </m:rPr>
                        <a:rPr lang="en-US" b="1" i="0" smtClean="0">
                          <a:latin typeface="Cambria Math" panose="02040503050406030204" pitchFamily="18" charset="0"/>
                        </a:rPr>
                        <m:t> (</m:t>
                      </m:r>
                      <m:r>
                        <a:rPr lang="el-GR"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0.1</m:t>
                          </m:r>
                        </m:num>
                        <m:den>
                          <m:r>
                            <a:rPr lang="en-US" b="0" i="1" smtClean="0">
                              <a:latin typeface="Cambria Math" panose="02040503050406030204" pitchFamily="18" charset="0"/>
                            </a:rPr>
                            <m:t>0.1</m:t>
                          </m:r>
                        </m:den>
                      </m:f>
                      <m:r>
                        <a:rPr lang="en-US" b="0" i="1" smtClean="0">
                          <a:latin typeface="Cambria Math" panose="02040503050406030204" pitchFamily="18" charset="0"/>
                        </a:rPr>
                        <m:t>=1</m:t>
                      </m:r>
                    </m:oMath>
                  </m:oMathPara>
                </a14:m>
                <a:endParaRPr lang="en-US" dirty="0"/>
              </a:p>
            </p:txBody>
          </p:sp>
        </mc:Choice>
        <mc:Fallback xmlns="">
          <p:sp>
            <p:nvSpPr>
              <p:cNvPr id="14" name="TextBox 13">
                <a:extLst>
                  <a:ext uri="{FF2B5EF4-FFF2-40B4-BE49-F238E27FC236}">
                    <a16:creationId xmlns:a16="http://schemas.microsoft.com/office/drawing/2014/main" id="{D4D91988-FDCE-1A41-8DE4-9946FF055BBD}"/>
                  </a:ext>
                </a:extLst>
              </p:cNvPr>
              <p:cNvSpPr txBox="1">
                <a:spLocks noRot="1" noChangeAspect="1" noMove="1" noResize="1" noEditPoints="1" noAdjustHandles="1" noChangeArrowheads="1" noChangeShapeType="1" noTextEdit="1"/>
              </p:cNvSpPr>
              <p:nvPr/>
            </p:nvSpPr>
            <p:spPr>
              <a:xfrm>
                <a:off x="-160151" y="3623232"/>
                <a:ext cx="4936153" cy="619016"/>
              </a:xfrm>
              <a:prstGeom prst="rect">
                <a:avLst/>
              </a:prstGeom>
              <a:blipFill>
                <a:blip r:embed="rId5"/>
                <a:stretch>
                  <a:fillRect b="-2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3916134-10FF-F749-BC01-23D7A8D7F831}"/>
              </a:ext>
            </a:extLst>
          </p:cNvPr>
          <p:cNvSpPr txBox="1"/>
          <p:nvPr/>
        </p:nvSpPr>
        <p:spPr>
          <a:xfrm>
            <a:off x="570411" y="2540672"/>
            <a:ext cx="3178629" cy="369332"/>
          </a:xfrm>
          <a:prstGeom prst="rect">
            <a:avLst/>
          </a:prstGeom>
          <a:noFill/>
        </p:spPr>
        <p:txBody>
          <a:bodyPr wrap="square" rtlCol="0">
            <a:spAutoFit/>
          </a:bodyPr>
          <a:lstStyle/>
          <a:p>
            <a:r>
              <a:rPr lang="en-US" dirty="0">
                <a:solidFill>
                  <a:schemeClr val="accent1"/>
                </a:solidFill>
              </a:rPr>
              <a:t>(1) Compute the effect size:</a:t>
            </a:r>
          </a:p>
        </p:txBody>
      </p:sp>
      <p:sp>
        <p:nvSpPr>
          <p:cNvPr id="8" name="TextBox 7">
            <a:extLst>
              <a:ext uri="{FF2B5EF4-FFF2-40B4-BE49-F238E27FC236}">
                <a16:creationId xmlns:a16="http://schemas.microsoft.com/office/drawing/2014/main" id="{13FE9503-6471-F14D-850B-2A0947C8D1A0}"/>
              </a:ext>
            </a:extLst>
          </p:cNvPr>
          <p:cNvSpPr txBox="1"/>
          <p:nvPr/>
        </p:nvSpPr>
        <p:spPr>
          <a:xfrm>
            <a:off x="807757" y="5882800"/>
            <a:ext cx="4338319" cy="861774"/>
          </a:xfrm>
          <a:prstGeom prst="rect">
            <a:avLst/>
          </a:prstGeom>
          <a:solidFill>
            <a:schemeClr val="bg1"/>
          </a:solidFill>
        </p:spPr>
        <p:txBody>
          <a:bodyPr wrap="square" rtlCol="0">
            <a:spAutoFit/>
          </a:bodyPr>
          <a:lstStyle/>
          <a:p>
            <a:r>
              <a:rPr lang="en-US" dirty="0">
                <a:solidFill>
                  <a:schemeClr val="accent1"/>
                </a:solidFill>
              </a:rPr>
              <a:t>You will need at least 16 mice per group</a:t>
            </a:r>
          </a:p>
          <a:p>
            <a:endParaRPr lang="en-US" dirty="0">
              <a:solidFill>
                <a:schemeClr val="accent1"/>
              </a:solidFill>
            </a:endParaRPr>
          </a:p>
          <a:p>
            <a:pPr algn="ctr"/>
            <a:r>
              <a:rPr lang="en-US" sz="1400" dirty="0">
                <a:solidFill>
                  <a:schemeClr val="accent1"/>
                </a:solidFill>
              </a:rPr>
              <a:t>*assumes normally distributed data</a:t>
            </a:r>
          </a:p>
        </p:txBody>
      </p:sp>
      <p:sp>
        <p:nvSpPr>
          <p:cNvPr id="10" name="TextBox 9">
            <a:extLst>
              <a:ext uri="{FF2B5EF4-FFF2-40B4-BE49-F238E27FC236}">
                <a16:creationId xmlns:a16="http://schemas.microsoft.com/office/drawing/2014/main" id="{21BE951E-AFFC-B140-A793-8D39D5BC6E9C}"/>
              </a:ext>
            </a:extLst>
          </p:cNvPr>
          <p:cNvSpPr txBox="1"/>
          <p:nvPr/>
        </p:nvSpPr>
        <p:spPr>
          <a:xfrm>
            <a:off x="605321" y="4663908"/>
            <a:ext cx="4743192" cy="369332"/>
          </a:xfrm>
          <a:prstGeom prst="rect">
            <a:avLst/>
          </a:prstGeom>
          <a:noFill/>
        </p:spPr>
        <p:txBody>
          <a:bodyPr wrap="square" rtlCol="0">
            <a:spAutoFit/>
          </a:bodyPr>
          <a:lstStyle/>
          <a:p>
            <a:r>
              <a:rPr lang="en-US" dirty="0">
                <a:solidFill>
                  <a:schemeClr val="accent1"/>
                </a:solidFill>
              </a:rPr>
              <a:t>(2) Compute the required sample size*: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335589-46EF-5641-AFDD-2D52155D80D9}"/>
                  </a:ext>
                </a:extLst>
              </p:cNvPr>
              <p:cNvSpPr txBox="1"/>
              <p:nvPr/>
            </p:nvSpPr>
            <p:spPr>
              <a:xfrm>
                <a:off x="499446" y="5166371"/>
                <a:ext cx="4936153" cy="683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Sample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size</m:t>
                      </m:r>
                      <m:r>
                        <m:rPr>
                          <m:nor/>
                        </m:rPr>
                        <a:rPr lang="en-US" b="0" i="0" smtClean="0">
                          <a:latin typeface="Cambria Math" panose="02040503050406030204" pitchFamily="18" charset="0"/>
                        </a:rPr>
                        <m:t> </m:t>
                      </m:r>
                      <m:d>
                        <m:dPr>
                          <m:ctrlPr>
                            <a:rPr lang="en-US" b="0" i="1" smtClean="0">
                              <a:latin typeface="Cambria Math" panose="02040503050406030204" pitchFamily="18" charset="0"/>
                            </a:rPr>
                          </m:ctrlPr>
                        </m:dPr>
                        <m:e>
                          <m:r>
                            <m:rPr>
                              <m:nor/>
                            </m:rPr>
                            <a:rPr lang="en-US" b="0" i="0" smtClean="0">
                              <a:latin typeface="Cambria Math" panose="02040503050406030204" pitchFamily="18" charset="0"/>
                            </a:rPr>
                            <m:t>n</m:t>
                          </m:r>
                        </m:e>
                      </m:d>
                      <m:r>
                        <m:rPr>
                          <m:nor/>
                        </m:rPr>
                        <a:rPr lang="en-US" b="0" i="0"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m:rPr>
                                  <m:nor/>
                                </m:rPr>
                                <a:rPr lang="en-US" b="0" i="0" smtClean="0">
                                  <a:latin typeface="Cambria Math" panose="02040503050406030204" pitchFamily="18" charset="0"/>
                                </a:rPr>
                                <m:t>2∗</m:t>
                              </m:r>
                              <m:r>
                                <m:rPr>
                                  <m:nor/>
                                </m:rP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f>
                                    <m:fPr>
                                      <m:type m:val="lin"/>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2</m:t>
                                      </m:r>
                                    </m:den>
                                  </m:f>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ea typeface="Cambria Math" panose="02040503050406030204" pitchFamily="18" charset="0"/>
                                    </a:rPr>
                                    <m:t>𝛽</m:t>
                                  </m:r>
                                </m:sub>
                              </m:sSub>
                              <m:r>
                                <a:rPr lang="en-US" i="1">
                                  <a:latin typeface="Cambria Math" panose="02040503050406030204" pitchFamily="18" charset="0"/>
                                </a:rPr>
                                <m:t>)</m:t>
                              </m:r>
                            </m:e>
                            <m:sup>
                              <m:r>
                                <a:rPr lang="en-US" b="0" i="1" smtClean="0">
                                  <a:latin typeface="Cambria Math" panose="02040503050406030204" pitchFamily="18" charset="0"/>
                                </a:rPr>
                                <m:t>2</m:t>
                              </m:r>
                            </m:sup>
                          </m:sSup>
                        </m:num>
                        <m:den>
                          <m:r>
                            <m:rPr>
                              <m:nor/>
                            </m:rPr>
                            <a:rPr lang="en-US">
                              <a:latin typeface="Cambria Math" panose="02040503050406030204" pitchFamily="18" charset="0"/>
                              <a:ea typeface="Cambria Math" panose="02040503050406030204" pitchFamily="18" charset="0"/>
                            </a:rPr>
                            <m:t>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15.68</m:t>
                          </m:r>
                        </m:num>
                        <m:den>
                          <m:r>
                            <a:rPr lang="en-US" b="0" i="1" smtClean="0">
                              <a:latin typeface="Cambria Math" panose="02040503050406030204" pitchFamily="18" charset="0"/>
                            </a:rPr>
                            <m:t>1</m:t>
                          </m:r>
                        </m:den>
                      </m:f>
                    </m:oMath>
                  </m:oMathPara>
                </a14:m>
                <a:endParaRPr lang="en-US" dirty="0"/>
              </a:p>
            </p:txBody>
          </p:sp>
        </mc:Choice>
        <mc:Fallback xmlns="">
          <p:sp>
            <p:nvSpPr>
              <p:cNvPr id="12" name="TextBox 11">
                <a:extLst>
                  <a:ext uri="{FF2B5EF4-FFF2-40B4-BE49-F238E27FC236}">
                    <a16:creationId xmlns:a16="http://schemas.microsoft.com/office/drawing/2014/main" id="{F8335589-46EF-5641-AFDD-2D52155D80D9}"/>
                  </a:ext>
                </a:extLst>
              </p:cNvPr>
              <p:cNvSpPr txBox="1">
                <a:spLocks noRot="1" noChangeAspect="1" noMove="1" noResize="1" noEditPoints="1" noAdjustHandles="1" noChangeArrowheads="1" noChangeShapeType="1" noTextEdit="1"/>
              </p:cNvSpPr>
              <p:nvPr/>
            </p:nvSpPr>
            <p:spPr>
              <a:xfrm>
                <a:off x="499446" y="5166371"/>
                <a:ext cx="4936153" cy="683072"/>
              </a:xfrm>
              <a:prstGeom prst="rect">
                <a:avLst/>
              </a:prstGeom>
              <a:blipFill>
                <a:blip r:embed="rId6"/>
                <a:stretch>
                  <a:fillRect t="-27273" b="-2727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A1EA3ED-DF35-C442-871A-D5515BD5914E}"/>
              </a:ext>
            </a:extLst>
          </p:cNvPr>
          <p:cNvSpPr txBox="1"/>
          <p:nvPr/>
        </p:nvSpPr>
        <p:spPr>
          <a:xfrm>
            <a:off x="5348513" y="2296772"/>
            <a:ext cx="3653247" cy="3949799"/>
          </a:xfrm>
          <a:prstGeom prst="rect">
            <a:avLst/>
          </a:prstGeom>
          <a:solidFill>
            <a:schemeClr val="bg1">
              <a:lumMod val="95000"/>
            </a:schemeClr>
          </a:solidFill>
        </p:spPr>
        <p:txBody>
          <a:bodyPr wrap="square" rtlCol="0">
            <a:spAutoFit/>
          </a:bodyPr>
          <a:lstStyle/>
          <a:p>
            <a:r>
              <a:rPr lang="en-US" sz="1600" i="1" dirty="0"/>
              <a:t>A Z test gives critical values for each significance level assuming normally distributed data around a mean of 0</a:t>
            </a:r>
          </a:p>
          <a:p>
            <a:endParaRPr lang="en-US" sz="1600" i="1" dirty="0"/>
          </a:p>
          <a:p>
            <a:endParaRPr lang="en-US" sz="1600" i="1" dirty="0"/>
          </a:p>
          <a:p>
            <a:endParaRPr lang="en-US" sz="1600" i="1" dirty="0"/>
          </a:p>
          <a:p>
            <a:endParaRPr lang="en-US" sz="1600" i="1" dirty="0"/>
          </a:p>
          <a:p>
            <a:endParaRPr lang="en-US" sz="1600" i="1" dirty="0"/>
          </a:p>
          <a:p>
            <a:endParaRPr lang="en-US" sz="1600" i="1" dirty="0"/>
          </a:p>
          <a:p>
            <a:r>
              <a:rPr lang="en-US" sz="1600" i="1" dirty="0">
                <a:solidFill>
                  <a:schemeClr val="accent4"/>
                </a:solidFill>
              </a:rPr>
              <a:t>Example: </a:t>
            </a:r>
          </a:p>
          <a:p>
            <a:endParaRPr lang="en-US" sz="1600" i="1" dirty="0">
              <a:solidFill>
                <a:schemeClr val="accent4"/>
              </a:solidFill>
            </a:endParaRPr>
          </a:p>
          <a:p>
            <a:r>
              <a:rPr lang="en-US" sz="1600" i="1" dirty="0">
                <a:solidFill>
                  <a:schemeClr val="accent4"/>
                </a:solidFill>
              </a:rPr>
              <a:t>Z</a:t>
            </a:r>
            <a:r>
              <a:rPr lang="en-US" sz="1600" i="1" baseline="-25000" dirty="0">
                <a:solidFill>
                  <a:schemeClr val="accent4"/>
                </a:solidFill>
              </a:rPr>
              <a:t>0.025</a:t>
            </a:r>
            <a:r>
              <a:rPr lang="en-US" sz="1600" i="1" dirty="0">
                <a:solidFill>
                  <a:schemeClr val="accent4"/>
                </a:solidFill>
              </a:rPr>
              <a:t> = 1.96 </a:t>
            </a:r>
          </a:p>
          <a:p>
            <a:endParaRPr lang="en-US" sz="1600" i="1" baseline="-25000" dirty="0">
              <a:solidFill>
                <a:schemeClr val="accent4"/>
              </a:solidFill>
            </a:endParaRPr>
          </a:p>
          <a:p>
            <a:r>
              <a:rPr lang="en-US" sz="1600" i="1" dirty="0">
                <a:solidFill>
                  <a:schemeClr val="accent4"/>
                </a:solidFill>
              </a:rPr>
              <a:t>For data normally distributed around 0, only 2.5% of the values will be greater than 1.96</a:t>
            </a:r>
          </a:p>
        </p:txBody>
      </p:sp>
      <p:pic>
        <p:nvPicPr>
          <p:cNvPr id="15" name="Picture 14">
            <a:extLst>
              <a:ext uri="{FF2B5EF4-FFF2-40B4-BE49-F238E27FC236}">
                <a16:creationId xmlns:a16="http://schemas.microsoft.com/office/drawing/2014/main" id="{E1B2BBA5-8BE9-6643-88E8-9584EA70206C}"/>
              </a:ext>
            </a:extLst>
          </p:cNvPr>
          <p:cNvPicPr>
            <a:picLocks noChangeAspect="1"/>
          </p:cNvPicPr>
          <p:nvPr/>
        </p:nvPicPr>
        <p:blipFill>
          <a:blip r:embed="rId7"/>
          <a:stretch>
            <a:fillRect/>
          </a:stretch>
        </p:blipFill>
        <p:spPr>
          <a:xfrm>
            <a:off x="5878122" y="3177951"/>
            <a:ext cx="2753923" cy="1376962"/>
          </a:xfrm>
          <a:prstGeom prst="rect">
            <a:avLst/>
          </a:prstGeom>
        </p:spPr>
      </p:pic>
    </p:spTree>
    <p:extLst>
      <p:ext uri="{BB962C8B-B14F-4D97-AF65-F5344CB8AC3E}">
        <p14:creationId xmlns:p14="http://schemas.microsoft.com/office/powerpoint/2010/main" val="2706580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435820"/>
            <a:ext cx="8705029" cy="1143000"/>
          </a:xfrm>
        </p:spPr>
        <p:txBody>
          <a:bodyPr/>
          <a:lstStyle/>
          <a:p>
            <a:r>
              <a:rPr lang="en-US" sz="3400" dirty="0"/>
              <a:t>Study design</a:t>
            </a:r>
          </a:p>
        </p:txBody>
      </p:sp>
      <p:sp>
        <p:nvSpPr>
          <p:cNvPr id="3" name="TextBox 2">
            <a:extLst>
              <a:ext uri="{FF2B5EF4-FFF2-40B4-BE49-F238E27FC236}">
                <a16:creationId xmlns:a16="http://schemas.microsoft.com/office/drawing/2014/main" id="{694577B4-86EA-9D47-8CF0-F66FBA6237E8}"/>
              </a:ext>
            </a:extLst>
          </p:cNvPr>
          <p:cNvSpPr txBox="1"/>
          <p:nvPr/>
        </p:nvSpPr>
        <p:spPr>
          <a:xfrm>
            <a:off x="8447314" y="794657"/>
            <a:ext cx="184731" cy="369332"/>
          </a:xfrm>
          <a:prstGeom prst="rect">
            <a:avLst/>
          </a:prstGeom>
          <a:noFill/>
        </p:spPr>
        <p:txBody>
          <a:bodyPr wrap="none" rtlCol="0">
            <a:spAutoFit/>
          </a:bodyPr>
          <a:lstStyle/>
          <a:p>
            <a:endParaRPr lang="en-US" dirty="0"/>
          </a:p>
        </p:txBody>
      </p:sp>
      <p:grpSp>
        <p:nvGrpSpPr>
          <p:cNvPr id="17" name="Group 16">
            <a:extLst>
              <a:ext uri="{FF2B5EF4-FFF2-40B4-BE49-F238E27FC236}">
                <a16:creationId xmlns:a16="http://schemas.microsoft.com/office/drawing/2014/main" id="{10CB0A42-A5BD-3A4C-AD4A-484F9708F3AA}"/>
              </a:ext>
            </a:extLst>
          </p:cNvPr>
          <p:cNvGrpSpPr/>
          <p:nvPr/>
        </p:nvGrpSpPr>
        <p:grpSpPr>
          <a:xfrm>
            <a:off x="659105" y="1517136"/>
            <a:ext cx="4104257" cy="4104257"/>
            <a:chOff x="572018" y="3189010"/>
            <a:chExt cx="3548742" cy="3548742"/>
          </a:xfrm>
        </p:grpSpPr>
        <p:pic>
          <p:nvPicPr>
            <p:cNvPr id="18" name="Picture 17">
              <a:extLst>
                <a:ext uri="{FF2B5EF4-FFF2-40B4-BE49-F238E27FC236}">
                  <a16:creationId xmlns:a16="http://schemas.microsoft.com/office/drawing/2014/main" id="{A99E695F-962A-9646-AF33-B79E81DE5892}"/>
                </a:ext>
              </a:extLst>
            </p:cNvPr>
            <p:cNvPicPr>
              <a:picLocks noChangeAspect="1"/>
            </p:cNvPicPr>
            <p:nvPr/>
          </p:nvPicPr>
          <p:blipFill>
            <a:blip r:embed="rId3"/>
            <a:stretch>
              <a:fillRect/>
            </a:stretch>
          </p:blipFill>
          <p:spPr>
            <a:xfrm>
              <a:off x="572018" y="3189010"/>
              <a:ext cx="3548742" cy="3548742"/>
            </a:xfrm>
            <a:prstGeom prst="rect">
              <a:avLst/>
            </a:prstGeom>
          </p:spPr>
        </p:pic>
        <p:cxnSp>
          <p:nvCxnSpPr>
            <p:cNvPr id="19" name="Straight Arrow Connector 18">
              <a:extLst>
                <a:ext uri="{FF2B5EF4-FFF2-40B4-BE49-F238E27FC236}">
                  <a16:creationId xmlns:a16="http://schemas.microsoft.com/office/drawing/2014/main" id="{D373EA23-7349-1547-9A76-94BF9B5AE704}"/>
                </a:ext>
              </a:extLst>
            </p:cNvPr>
            <p:cNvCxnSpPr>
              <a:cxnSpLocks/>
            </p:cNvCxnSpPr>
            <p:nvPr/>
          </p:nvCxnSpPr>
          <p:spPr>
            <a:xfrm>
              <a:off x="1984692" y="3298371"/>
              <a:ext cx="0" cy="2917372"/>
            </a:xfrm>
            <a:prstGeom prst="straightConnector1">
              <a:avLst/>
            </a:prstGeom>
            <a:ln w="15875">
              <a:prstDash val="dash"/>
              <a:tailEnd type="non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881FEDF0-7CC7-0743-8EB4-43547D8170D8}"/>
              </a:ext>
            </a:extLst>
          </p:cNvPr>
          <p:cNvPicPr>
            <a:picLocks noChangeAspect="1"/>
          </p:cNvPicPr>
          <p:nvPr/>
        </p:nvPicPr>
        <p:blipFill>
          <a:blip r:embed="rId4"/>
          <a:stretch>
            <a:fillRect/>
          </a:stretch>
        </p:blipFill>
        <p:spPr>
          <a:xfrm>
            <a:off x="4763362" y="1517136"/>
            <a:ext cx="4140006" cy="4140006"/>
          </a:xfrm>
          <a:prstGeom prst="rect">
            <a:avLst/>
          </a:prstGeom>
        </p:spPr>
      </p:pic>
    </p:spTree>
    <p:extLst>
      <p:ext uri="{BB962C8B-B14F-4D97-AF65-F5344CB8AC3E}">
        <p14:creationId xmlns:p14="http://schemas.microsoft.com/office/powerpoint/2010/main" val="1918332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36</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659105" y="-220313"/>
            <a:ext cx="8705029" cy="1143000"/>
          </a:xfrm>
        </p:spPr>
        <p:txBody>
          <a:bodyPr/>
          <a:lstStyle/>
          <a:p>
            <a:r>
              <a:rPr lang="en-US" sz="3400" dirty="0"/>
              <a:t>Study design</a:t>
            </a:r>
          </a:p>
        </p:txBody>
      </p:sp>
      <p:grpSp>
        <p:nvGrpSpPr>
          <p:cNvPr id="8" name="Group 7">
            <a:extLst>
              <a:ext uri="{FF2B5EF4-FFF2-40B4-BE49-F238E27FC236}">
                <a16:creationId xmlns:a16="http://schemas.microsoft.com/office/drawing/2014/main" id="{11FF5477-07F3-A640-9194-24EDC71D4FC9}"/>
              </a:ext>
            </a:extLst>
          </p:cNvPr>
          <p:cNvGrpSpPr/>
          <p:nvPr/>
        </p:nvGrpSpPr>
        <p:grpSpPr>
          <a:xfrm>
            <a:off x="812252" y="2514028"/>
            <a:ext cx="1429829" cy="1335972"/>
            <a:chOff x="659105" y="3027539"/>
            <a:chExt cx="1429829" cy="1335972"/>
          </a:xfrm>
        </p:grpSpPr>
        <p:sp>
          <p:nvSpPr>
            <p:cNvPr id="4" name="Rectangle 3">
              <a:extLst>
                <a:ext uri="{FF2B5EF4-FFF2-40B4-BE49-F238E27FC236}">
                  <a16:creationId xmlns:a16="http://schemas.microsoft.com/office/drawing/2014/main" id="{BE1C373E-5F9D-7749-9CA0-1C35F029EC7C}"/>
                </a:ext>
              </a:extLst>
            </p:cNvPr>
            <p:cNvSpPr/>
            <p:nvPr/>
          </p:nvSpPr>
          <p:spPr>
            <a:xfrm>
              <a:off x="659105" y="3027539"/>
              <a:ext cx="1429829" cy="1335972"/>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2B6A55-89AE-A94A-969F-BB87D3AA397D}"/>
                </a:ext>
              </a:extLst>
            </p:cNvPr>
            <p:cNvSpPr txBox="1"/>
            <p:nvPr/>
          </p:nvSpPr>
          <p:spPr>
            <a:xfrm>
              <a:off x="659105" y="3233860"/>
              <a:ext cx="1429829" cy="923330"/>
            </a:xfrm>
            <a:prstGeom prst="rect">
              <a:avLst/>
            </a:prstGeom>
            <a:noFill/>
            <a:ln>
              <a:noFill/>
            </a:ln>
          </p:spPr>
          <p:txBody>
            <a:bodyPr wrap="square" rtlCol="0">
              <a:spAutoFit/>
            </a:bodyPr>
            <a:lstStyle/>
            <a:p>
              <a:pPr algn="ctr"/>
              <a:r>
                <a:rPr lang="en-US" dirty="0"/>
                <a:t>Develop your question</a:t>
              </a:r>
            </a:p>
          </p:txBody>
        </p:sp>
      </p:grpSp>
      <p:grpSp>
        <p:nvGrpSpPr>
          <p:cNvPr id="18" name="Group 17">
            <a:extLst>
              <a:ext uri="{FF2B5EF4-FFF2-40B4-BE49-F238E27FC236}">
                <a16:creationId xmlns:a16="http://schemas.microsoft.com/office/drawing/2014/main" id="{7DC35422-3DA3-D540-B556-F9DCB7AE1FCD}"/>
              </a:ext>
            </a:extLst>
          </p:cNvPr>
          <p:cNvGrpSpPr/>
          <p:nvPr/>
        </p:nvGrpSpPr>
        <p:grpSpPr>
          <a:xfrm>
            <a:off x="2454995" y="2514028"/>
            <a:ext cx="1429829" cy="1335972"/>
            <a:chOff x="2344469" y="3027539"/>
            <a:chExt cx="1429829" cy="1335972"/>
          </a:xfrm>
        </p:grpSpPr>
        <p:sp>
          <p:nvSpPr>
            <p:cNvPr id="9" name="Rectangle 8">
              <a:extLst>
                <a:ext uri="{FF2B5EF4-FFF2-40B4-BE49-F238E27FC236}">
                  <a16:creationId xmlns:a16="http://schemas.microsoft.com/office/drawing/2014/main" id="{A5FFE63E-324B-1843-B3CE-991C44A58944}"/>
                </a:ext>
              </a:extLst>
            </p:cNvPr>
            <p:cNvSpPr/>
            <p:nvPr/>
          </p:nvSpPr>
          <p:spPr>
            <a:xfrm>
              <a:off x="2344469" y="3027539"/>
              <a:ext cx="1429829" cy="1335972"/>
            </a:xfrm>
            <a:prstGeom prst="rect">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54E8D8B-D851-8F49-8DEA-1BC208334184}"/>
                </a:ext>
              </a:extLst>
            </p:cNvPr>
            <p:cNvSpPr txBox="1"/>
            <p:nvPr/>
          </p:nvSpPr>
          <p:spPr>
            <a:xfrm>
              <a:off x="2344469" y="3233860"/>
              <a:ext cx="1429829" cy="923330"/>
            </a:xfrm>
            <a:prstGeom prst="rect">
              <a:avLst/>
            </a:prstGeom>
            <a:noFill/>
            <a:ln>
              <a:noFill/>
            </a:ln>
          </p:spPr>
          <p:txBody>
            <a:bodyPr wrap="square" rtlCol="0">
              <a:spAutoFit/>
            </a:bodyPr>
            <a:lstStyle/>
            <a:p>
              <a:pPr algn="ctr"/>
              <a:r>
                <a:rPr lang="en-US" dirty="0"/>
                <a:t>Choose study subjects</a:t>
              </a:r>
            </a:p>
          </p:txBody>
        </p:sp>
      </p:grpSp>
      <p:grpSp>
        <p:nvGrpSpPr>
          <p:cNvPr id="19" name="Group 18">
            <a:extLst>
              <a:ext uri="{FF2B5EF4-FFF2-40B4-BE49-F238E27FC236}">
                <a16:creationId xmlns:a16="http://schemas.microsoft.com/office/drawing/2014/main" id="{39EE3BC3-2BCF-3649-BC50-F063282019E1}"/>
              </a:ext>
            </a:extLst>
          </p:cNvPr>
          <p:cNvGrpSpPr/>
          <p:nvPr/>
        </p:nvGrpSpPr>
        <p:grpSpPr>
          <a:xfrm>
            <a:off x="4097738" y="2514028"/>
            <a:ext cx="1429829" cy="1335972"/>
            <a:chOff x="4047605" y="3027539"/>
            <a:chExt cx="1429829" cy="1335972"/>
          </a:xfrm>
          <a:solidFill>
            <a:schemeClr val="accent3">
              <a:lumMod val="20000"/>
              <a:lumOff val="80000"/>
            </a:schemeClr>
          </a:solidFill>
        </p:grpSpPr>
        <p:sp>
          <p:nvSpPr>
            <p:cNvPr id="12" name="Rectangle 11">
              <a:extLst>
                <a:ext uri="{FF2B5EF4-FFF2-40B4-BE49-F238E27FC236}">
                  <a16:creationId xmlns:a16="http://schemas.microsoft.com/office/drawing/2014/main" id="{85576FD4-646F-3A49-B56A-42758419DF8D}"/>
                </a:ext>
              </a:extLst>
            </p:cNvPr>
            <p:cNvSpPr/>
            <p:nvPr/>
          </p:nvSpPr>
          <p:spPr>
            <a:xfrm>
              <a:off x="4047605" y="3027539"/>
              <a:ext cx="1429829" cy="1335972"/>
            </a:xfrm>
            <a:prstGeom prst="rect">
              <a:avLst/>
            </a:prstGeom>
            <a:grp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BF25886C-9CBF-BF4E-B1CD-FEDDAE6390ED}"/>
                </a:ext>
              </a:extLst>
            </p:cNvPr>
            <p:cNvSpPr txBox="1"/>
            <p:nvPr/>
          </p:nvSpPr>
          <p:spPr>
            <a:xfrm>
              <a:off x="4047605" y="3372360"/>
              <a:ext cx="1429829" cy="646331"/>
            </a:xfrm>
            <a:prstGeom prst="rect">
              <a:avLst/>
            </a:prstGeom>
            <a:noFill/>
            <a:ln>
              <a:noFill/>
            </a:ln>
          </p:spPr>
          <p:txBody>
            <a:bodyPr wrap="square" rtlCol="0">
              <a:spAutoFit/>
            </a:bodyPr>
            <a:lstStyle/>
            <a:p>
              <a:pPr algn="ctr"/>
              <a:r>
                <a:rPr lang="en-US" dirty="0"/>
                <a:t>Collect samples</a:t>
              </a:r>
            </a:p>
          </p:txBody>
        </p:sp>
      </p:grpSp>
      <p:grpSp>
        <p:nvGrpSpPr>
          <p:cNvPr id="20" name="Group 19">
            <a:extLst>
              <a:ext uri="{FF2B5EF4-FFF2-40B4-BE49-F238E27FC236}">
                <a16:creationId xmlns:a16="http://schemas.microsoft.com/office/drawing/2014/main" id="{6F07A58E-900F-5C41-890B-CEB4E6C3A4DD}"/>
              </a:ext>
            </a:extLst>
          </p:cNvPr>
          <p:cNvGrpSpPr/>
          <p:nvPr/>
        </p:nvGrpSpPr>
        <p:grpSpPr>
          <a:xfrm>
            <a:off x="5740481" y="2514028"/>
            <a:ext cx="1429829" cy="1335972"/>
            <a:chOff x="5638841" y="3027539"/>
            <a:chExt cx="1429829" cy="1335972"/>
          </a:xfrm>
          <a:solidFill>
            <a:schemeClr val="accent4">
              <a:lumMod val="20000"/>
              <a:lumOff val="80000"/>
            </a:schemeClr>
          </a:solidFill>
        </p:grpSpPr>
        <p:sp>
          <p:nvSpPr>
            <p:cNvPr id="14" name="Rectangle 13">
              <a:extLst>
                <a:ext uri="{FF2B5EF4-FFF2-40B4-BE49-F238E27FC236}">
                  <a16:creationId xmlns:a16="http://schemas.microsoft.com/office/drawing/2014/main" id="{6027BEB5-07D5-1E4B-AD36-C29B79BEFF61}"/>
                </a:ext>
              </a:extLst>
            </p:cNvPr>
            <p:cNvSpPr/>
            <p:nvPr/>
          </p:nvSpPr>
          <p:spPr>
            <a:xfrm>
              <a:off x="5638841" y="3027539"/>
              <a:ext cx="1429829" cy="1335972"/>
            </a:xfrm>
            <a:prstGeom prst="rect">
              <a:avLst/>
            </a:prstGeom>
            <a:grp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268A4247-7E53-934E-8915-AF182915D0D9}"/>
                </a:ext>
              </a:extLst>
            </p:cNvPr>
            <p:cNvSpPr txBox="1"/>
            <p:nvPr/>
          </p:nvSpPr>
          <p:spPr>
            <a:xfrm>
              <a:off x="5638841" y="3099390"/>
              <a:ext cx="1429829" cy="1200329"/>
            </a:xfrm>
            <a:prstGeom prst="rect">
              <a:avLst/>
            </a:prstGeom>
            <a:noFill/>
            <a:ln>
              <a:noFill/>
            </a:ln>
          </p:spPr>
          <p:txBody>
            <a:bodyPr wrap="square" rtlCol="0">
              <a:spAutoFit/>
            </a:bodyPr>
            <a:lstStyle/>
            <a:p>
              <a:pPr algn="ctr"/>
              <a:r>
                <a:rPr lang="en-US" dirty="0"/>
                <a:t>Analyze microbial composition &amp; diversity</a:t>
              </a:r>
            </a:p>
          </p:txBody>
        </p:sp>
      </p:grpSp>
      <p:grpSp>
        <p:nvGrpSpPr>
          <p:cNvPr id="7" name="Group 6">
            <a:extLst>
              <a:ext uri="{FF2B5EF4-FFF2-40B4-BE49-F238E27FC236}">
                <a16:creationId xmlns:a16="http://schemas.microsoft.com/office/drawing/2014/main" id="{C9337B94-3A73-B243-A166-D500B0F030FE}"/>
              </a:ext>
            </a:extLst>
          </p:cNvPr>
          <p:cNvGrpSpPr/>
          <p:nvPr/>
        </p:nvGrpSpPr>
        <p:grpSpPr>
          <a:xfrm>
            <a:off x="7383224" y="2514028"/>
            <a:ext cx="1429829" cy="1335972"/>
            <a:chOff x="7230077" y="3027539"/>
            <a:chExt cx="1429829" cy="1335972"/>
          </a:xfrm>
          <a:solidFill>
            <a:schemeClr val="accent5">
              <a:lumMod val="20000"/>
              <a:lumOff val="80000"/>
            </a:schemeClr>
          </a:solidFill>
        </p:grpSpPr>
        <p:sp>
          <p:nvSpPr>
            <p:cNvPr id="16" name="Rectangle 15">
              <a:extLst>
                <a:ext uri="{FF2B5EF4-FFF2-40B4-BE49-F238E27FC236}">
                  <a16:creationId xmlns:a16="http://schemas.microsoft.com/office/drawing/2014/main" id="{AD7F190A-90ED-064D-A784-D1EB87DD2E63}"/>
                </a:ext>
              </a:extLst>
            </p:cNvPr>
            <p:cNvSpPr/>
            <p:nvPr/>
          </p:nvSpPr>
          <p:spPr>
            <a:xfrm>
              <a:off x="7230077" y="3027539"/>
              <a:ext cx="1429829" cy="1335972"/>
            </a:xfrm>
            <a:prstGeom prst="rect">
              <a:avLst/>
            </a:prstGeom>
            <a:grp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F19C7A24-A2D3-F34A-8042-751CF48B7467}"/>
                </a:ext>
              </a:extLst>
            </p:cNvPr>
            <p:cNvSpPr txBox="1"/>
            <p:nvPr/>
          </p:nvSpPr>
          <p:spPr>
            <a:xfrm>
              <a:off x="7230077" y="3231417"/>
              <a:ext cx="1429829" cy="923330"/>
            </a:xfrm>
            <a:prstGeom prst="rect">
              <a:avLst/>
            </a:prstGeom>
            <a:noFill/>
            <a:ln>
              <a:noFill/>
            </a:ln>
          </p:spPr>
          <p:txBody>
            <a:bodyPr wrap="square" rtlCol="0">
              <a:spAutoFit/>
            </a:bodyPr>
            <a:lstStyle/>
            <a:p>
              <a:pPr algn="ctr"/>
              <a:r>
                <a:rPr lang="en-US" dirty="0"/>
                <a:t>Glean new biological insights</a:t>
              </a:r>
            </a:p>
          </p:txBody>
        </p:sp>
      </p:grpSp>
      <p:cxnSp>
        <p:nvCxnSpPr>
          <p:cNvPr id="31" name="Straight Connector 30">
            <a:extLst>
              <a:ext uri="{FF2B5EF4-FFF2-40B4-BE49-F238E27FC236}">
                <a16:creationId xmlns:a16="http://schemas.microsoft.com/office/drawing/2014/main" id="{4D3EA863-14AE-E249-B605-B7F127954796}"/>
              </a:ext>
            </a:extLst>
          </p:cNvPr>
          <p:cNvCxnSpPr>
            <a:cxnSpLocks/>
          </p:cNvCxnSpPr>
          <p:nvPr/>
        </p:nvCxnSpPr>
        <p:spPr>
          <a:xfrm>
            <a:off x="4774593" y="3850000"/>
            <a:ext cx="0" cy="20632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59D016-042F-6144-BB27-0C74E85CEE88}"/>
              </a:ext>
            </a:extLst>
          </p:cNvPr>
          <p:cNvCxnSpPr>
            <a:cxnSpLocks/>
          </p:cNvCxnSpPr>
          <p:nvPr/>
        </p:nvCxnSpPr>
        <p:spPr>
          <a:xfrm>
            <a:off x="6473405" y="3850000"/>
            <a:ext cx="0" cy="20632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60529A-4018-7246-9964-7FC218873F2A}"/>
              </a:ext>
            </a:extLst>
          </p:cNvPr>
          <p:cNvCxnSpPr>
            <a:cxnSpLocks/>
          </p:cNvCxnSpPr>
          <p:nvPr/>
        </p:nvCxnSpPr>
        <p:spPr>
          <a:xfrm>
            <a:off x="8118429" y="3850000"/>
            <a:ext cx="0" cy="206321"/>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98C7CC-2E47-6B46-84DF-141C40FA63A5}"/>
              </a:ext>
            </a:extLst>
          </p:cNvPr>
          <p:cNvCxnSpPr/>
          <p:nvPr/>
        </p:nvCxnSpPr>
        <p:spPr>
          <a:xfrm>
            <a:off x="4774593" y="4056321"/>
            <a:ext cx="1698812" cy="0"/>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CF20D6E-0623-F844-8A95-78962FDC375F}"/>
              </a:ext>
            </a:extLst>
          </p:cNvPr>
          <p:cNvCxnSpPr>
            <a:cxnSpLocks/>
          </p:cNvCxnSpPr>
          <p:nvPr/>
        </p:nvCxnSpPr>
        <p:spPr>
          <a:xfrm>
            <a:off x="6473405" y="4056321"/>
            <a:ext cx="1645024" cy="0"/>
          </a:xfrm>
          <a:prstGeom prst="line">
            <a:avLst/>
          </a:prstGeom>
          <a:ln w="28575">
            <a:solidFill>
              <a:schemeClr val="accent5">
                <a:lumMod val="60000"/>
                <a:lumOff val="40000"/>
              </a:schemeClr>
            </a:solidFill>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0C86B15-00A6-0346-87E2-DEF1A716C260}"/>
              </a:ext>
            </a:extLst>
          </p:cNvPr>
          <p:cNvSpPr txBox="1"/>
          <p:nvPr/>
        </p:nvSpPr>
        <p:spPr>
          <a:xfrm>
            <a:off x="5331293" y="4149481"/>
            <a:ext cx="2185278" cy="1200329"/>
          </a:xfrm>
          <a:prstGeom prst="rect">
            <a:avLst/>
          </a:prstGeom>
          <a:noFill/>
        </p:spPr>
        <p:txBody>
          <a:bodyPr wrap="none" rtlCol="0">
            <a:spAutoFit/>
          </a:bodyPr>
          <a:lstStyle/>
          <a:p>
            <a:r>
              <a:rPr lang="en-US" dirty="0"/>
              <a:t>Taxonomic analysis</a:t>
            </a:r>
          </a:p>
          <a:p>
            <a:r>
              <a:rPr lang="en-US" dirty="0"/>
              <a:t>Diversity analysis</a:t>
            </a:r>
          </a:p>
          <a:p>
            <a:r>
              <a:rPr lang="en-US" dirty="0"/>
              <a:t>Visualize results</a:t>
            </a:r>
          </a:p>
          <a:p>
            <a:endParaRPr lang="en-US" dirty="0"/>
          </a:p>
        </p:txBody>
      </p:sp>
    </p:spTree>
    <p:extLst>
      <p:ext uri="{BB962C8B-B14F-4D97-AF65-F5344CB8AC3E}">
        <p14:creationId xmlns:p14="http://schemas.microsoft.com/office/powerpoint/2010/main" val="4109536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4">
            <a:extLst>
              <a:ext uri="{FF2B5EF4-FFF2-40B4-BE49-F238E27FC236}">
                <a16:creationId xmlns:a16="http://schemas.microsoft.com/office/drawing/2014/main" id="{DB9CCEC4-5536-8040-9748-134201CD54AD}"/>
              </a:ext>
            </a:extLst>
          </p:cNvPr>
          <p:cNvSpPr>
            <a:spLocks noGrp="1"/>
          </p:cNvSpPr>
          <p:nvPr>
            <p:ph type="title"/>
          </p:nvPr>
        </p:nvSpPr>
        <p:spPr>
          <a:xfrm>
            <a:off x="774414" y="-470428"/>
            <a:ext cx="8202557" cy="1143000"/>
          </a:xfrm>
        </p:spPr>
        <p:txBody>
          <a:bodyPr/>
          <a:lstStyle/>
          <a:p>
            <a:r>
              <a:rPr lang="en-US" dirty="0"/>
              <a:t>A workflow for 16S analysis</a:t>
            </a:r>
          </a:p>
        </p:txBody>
      </p:sp>
      <p:pic>
        <p:nvPicPr>
          <p:cNvPr id="13" name="Picture 12">
            <a:extLst>
              <a:ext uri="{FF2B5EF4-FFF2-40B4-BE49-F238E27FC236}">
                <a16:creationId xmlns:a16="http://schemas.microsoft.com/office/drawing/2014/main" id="{29ED7A68-6407-8645-B3C1-C8FFE1258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13296" y="1517766"/>
            <a:ext cx="1269110" cy="1042948"/>
          </a:xfrm>
          <a:prstGeom prst="rect">
            <a:avLst/>
          </a:prstGeom>
        </p:spPr>
      </p:pic>
      <p:sp>
        <p:nvSpPr>
          <p:cNvPr id="17" name="Rectangle 16">
            <a:extLst>
              <a:ext uri="{FF2B5EF4-FFF2-40B4-BE49-F238E27FC236}">
                <a16:creationId xmlns:a16="http://schemas.microsoft.com/office/drawing/2014/main" id="{D61A72C2-8A3E-FC47-9E21-AD60C733A605}"/>
              </a:ext>
            </a:extLst>
          </p:cNvPr>
          <p:cNvSpPr/>
          <p:nvPr/>
        </p:nvSpPr>
        <p:spPr>
          <a:xfrm>
            <a:off x="976007" y="1955529"/>
            <a:ext cx="309352" cy="309352"/>
          </a:xfrm>
          <a:prstGeom prst="rect">
            <a:avLst/>
          </a:prstGeom>
          <a:noFill/>
          <a:ln w="222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02628D4-9944-824B-8239-6A5144BDFF5D}"/>
              </a:ext>
            </a:extLst>
          </p:cNvPr>
          <p:cNvCxnSpPr>
            <a:cxnSpLocks/>
          </p:cNvCxnSpPr>
          <p:nvPr/>
        </p:nvCxnSpPr>
        <p:spPr>
          <a:xfrm flipV="1">
            <a:off x="1285359" y="1588469"/>
            <a:ext cx="906399" cy="367063"/>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CD7CA6-7A45-3543-9E29-5A6562AF21E9}"/>
              </a:ext>
            </a:extLst>
          </p:cNvPr>
          <p:cNvCxnSpPr>
            <a:cxnSpLocks/>
          </p:cNvCxnSpPr>
          <p:nvPr/>
        </p:nvCxnSpPr>
        <p:spPr>
          <a:xfrm>
            <a:off x="1285359" y="2264881"/>
            <a:ext cx="906399" cy="302729"/>
          </a:xfrm>
          <a:prstGeom prst="line">
            <a:avLst/>
          </a:prstGeom>
          <a:ln w="22225"/>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865215C-2379-554C-A8FA-864A29C213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91758" y="1591930"/>
            <a:ext cx="962534" cy="972219"/>
          </a:xfrm>
          <a:prstGeom prst="rect">
            <a:avLst/>
          </a:prstGeom>
          <a:ln w="22225">
            <a:solidFill>
              <a:schemeClr val="dk1">
                <a:shade val="95000"/>
                <a:satMod val="105000"/>
              </a:schemeClr>
            </a:solidFill>
          </a:ln>
        </p:spPr>
      </p:pic>
      <p:sp>
        <p:nvSpPr>
          <p:cNvPr id="28" name="TextBox 27">
            <a:extLst>
              <a:ext uri="{FF2B5EF4-FFF2-40B4-BE49-F238E27FC236}">
                <a16:creationId xmlns:a16="http://schemas.microsoft.com/office/drawing/2014/main" id="{A88CCD58-2D9F-804B-8F19-A4C59D0EC66B}"/>
              </a:ext>
            </a:extLst>
          </p:cNvPr>
          <p:cNvSpPr txBox="1"/>
          <p:nvPr/>
        </p:nvSpPr>
        <p:spPr>
          <a:xfrm>
            <a:off x="1122347" y="706403"/>
            <a:ext cx="1622560" cy="584775"/>
          </a:xfrm>
          <a:prstGeom prst="rect">
            <a:avLst/>
          </a:prstGeom>
          <a:noFill/>
        </p:spPr>
        <p:txBody>
          <a:bodyPr wrap="none" rtlCol="0">
            <a:spAutoFit/>
          </a:bodyPr>
          <a:lstStyle/>
          <a:p>
            <a:r>
              <a:rPr lang="en-US" sz="1600" dirty="0"/>
              <a:t>Collect sample</a:t>
            </a:r>
          </a:p>
          <a:p>
            <a:r>
              <a:rPr lang="en-US" sz="1600" dirty="0"/>
              <a:t>(e.g. skin swab)</a:t>
            </a:r>
          </a:p>
        </p:txBody>
      </p:sp>
      <p:sp>
        <p:nvSpPr>
          <p:cNvPr id="192" name="Oval 191">
            <a:extLst>
              <a:ext uri="{FF2B5EF4-FFF2-40B4-BE49-F238E27FC236}">
                <a16:creationId xmlns:a16="http://schemas.microsoft.com/office/drawing/2014/main" id="{D6A4C4A1-1CF5-7A49-8326-D455B054D5FB}"/>
              </a:ext>
            </a:extLst>
          </p:cNvPr>
          <p:cNvSpPr/>
          <p:nvPr/>
        </p:nvSpPr>
        <p:spPr>
          <a:xfrm>
            <a:off x="629438"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237" name="Slide Number Placeholder 5">
            <a:extLst>
              <a:ext uri="{FF2B5EF4-FFF2-40B4-BE49-F238E27FC236}">
                <a16:creationId xmlns:a16="http://schemas.microsoft.com/office/drawing/2014/main" id="{FF89EE0E-7DDE-B04D-8FCB-CDD67A4CB5D9}"/>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37</a:t>
            </a:fld>
            <a:endParaRPr lang="en-US" dirty="0"/>
          </a:p>
        </p:txBody>
      </p:sp>
    </p:spTree>
    <p:extLst>
      <p:ext uri="{BB962C8B-B14F-4D97-AF65-F5344CB8AC3E}">
        <p14:creationId xmlns:p14="http://schemas.microsoft.com/office/powerpoint/2010/main" val="4082738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4">
            <a:extLst>
              <a:ext uri="{FF2B5EF4-FFF2-40B4-BE49-F238E27FC236}">
                <a16:creationId xmlns:a16="http://schemas.microsoft.com/office/drawing/2014/main" id="{DB9CCEC4-5536-8040-9748-134201CD54AD}"/>
              </a:ext>
            </a:extLst>
          </p:cNvPr>
          <p:cNvSpPr>
            <a:spLocks noGrp="1"/>
          </p:cNvSpPr>
          <p:nvPr>
            <p:ph type="title"/>
          </p:nvPr>
        </p:nvSpPr>
        <p:spPr>
          <a:xfrm>
            <a:off x="774414" y="-470428"/>
            <a:ext cx="8202557" cy="1143000"/>
          </a:xfrm>
        </p:spPr>
        <p:txBody>
          <a:bodyPr/>
          <a:lstStyle/>
          <a:p>
            <a:r>
              <a:rPr lang="en-US" dirty="0"/>
              <a:t>A workflow for 16S analysis</a:t>
            </a:r>
          </a:p>
        </p:txBody>
      </p:sp>
      <p:pic>
        <p:nvPicPr>
          <p:cNvPr id="13" name="Picture 12">
            <a:extLst>
              <a:ext uri="{FF2B5EF4-FFF2-40B4-BE49-F238E27FC236}">
                <a16:creationId xmlns:a16="http://schemas.microsoft.com/office/drawing/2014/main" id="{29ED7A68-6407-8645-B3C1-C8FFE1258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13296" y="1517766"/>
            <a:ext cx="1269110" cy="1042948"/>
          </a:xfrm>
          <a:prstGeom prst="rect">
            <a:avLst/>
          </a:prstGeom>
        </p:spPr>
      </p:pic>
      <p:sp>
        <p:nvSpPr>
          <p:cNvPr id="17" name="Rectangle 16">
            <a:extLst>
              <a:ext uri="{FF2B5EF4-FFF2-40B4-BE49-F238E27FC236}">
                <a16:creationId xmlns:a16="http://schemas.microsoft.com/office/drawing/2014/main" id="{D61A72C2-8A3E-FC47-9E21-AD60C733A605}"/>
              </a:ext>
            </a:extLst>
          </p:cNvPr>
          <p:cNvSpPr/>
          <p:nvPr/>
        </p:nvSpPr>
        <p:spPr>
          <a:xfrm>
            <a:off x="976007" y="1955529"/>
            <a:ext cx="309352" cy="309352"/>
          </a:xfrm>
          <a:prstGeom prst="rect">
            <a:avLst/>
          </a:prstGeom>
          <a:noFill/>
          <a:ln w="222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02628D4-9944-824B-8239-6A5144BDFF5D}"/>
              </a:ext>
            </a:extLst>
          </p:cNvPr>
          <p:cNvCxnSpPr>
            <a:cxnSpLocks/>
          </p:cNvCxnSpPr>
          <p:nvPr/>
        </p:nvCxnSpPr>
        <p:spPr>
          <a:xfrm flipV="1">
            <a:off x="1285359" y="1588469"/>
            <a:ext cx="906399" cy="367063"/>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CD7CA6-7A45-3543-9E29-5A6562AF21E9}"/>
              </a:ext>
            </a:extLst>
          </p:cNvPr>
          <p:cNvCxnSpPr>
            <a:cxnSpLocks/>
          </p:cNvCxnSpPr>
          <p:nvPr/>
        </p:nvCxnSpPr>
        <p:spPr>
          <a:xfrm>
            <a:off x="1285359" y="2264881"/>
            <a:ext cx="906399" cy="302729"/>
          </a:xfrm>
          <a:prstGeom prst="line">
            <a:avLst/>
          </a:prstGeom>
          <a:ln w="22225"/>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865215C-2379-554C-A8FA-864A29C213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91758" y="1591930"/>
            <a:ext cx="962534" cy="972219"/>
          </a:xfrm>
          <a:prstGeom prst="rect">
            <a:avLst/>
          </a:prstGeom>
          <a:ln w="22225">
            <a:solidFill>
              <a:schemeClr val="dk1">
                <a:shade val="95000"/>
                <a:satMod val="105000"/>
              </a:schemeClr>
            </a:solidFill>
          </a:ln>
        </p:spPr>
      </p:pic>
      <p:sp>
        <p:nvSpPr>
          <p:cNvPr id="28" name="TextBox 27">
            <a:extLst>
              <a:ext uri="{FF2B5EF4-FFF2-40B4-BE49-F238E27FC236}">
                <a16:creationId xmlns:a16="http://schemas.microsoft.com/office/drawing/2014/main" id="{A88CCD58-2D9F-804B-8F19-A4C59D0EC66B}"/>
              </a:ext>
            </a:extLst>
          </p:cNvPr>
          <p:cNvSpPr txBox="1"/>
          <p:nvPr/>
        </p:nvSpPr>
        <p:spPr>
          <a:xfrm>
            <a:off x="1122347" y="706403"/>
            <a:ext cx="1622560" cy="584775"/>
          </a:xfrm>
          <a:prstGeom prst="rect">
            <a:avLst/>
          </a:prstGeom>
          <a:noFill/>
        </p:spPr>
        <p:txBody>
          <a:bodyPr wrap="none" rtlCol="0">
            <a:spAutoFit/>
          </a:bodyPr>
          <a:lstStyle/>
          <a:p>
            <a:r>
              <a:rPr lang="en-US" sz="1600" dirty="0"/>
              <a:t>Collect sample</a:t>
            </a:r>
          </a:p>
          <a:p>
            <a:r>
              <a:rPr lang="en-US" sz="1600" dirty="0"/>
              <a:t>(e.g. skin swab)</a:t>
            </a:r>
          </a:p>
        </p:txBody>
      </p:sp>
      <p:sp>
        <p:nvSpPr>
          <p:cNvPr id="29" name="Right Arrow 28">
            <a:extLst>
              <a:ext uri="{FF2B5EF4-FFF2-40B4-BE49-F238E27FC236}">
                <a16:creationId xmlns:a16="http://schemas.microsoft.com/office/drawing/2014/main" id="{CF0D2AEE-FD46-7147-9FB5-18C8402941F5}"/>
              </a:ext>
            </a:extLst>
          </p:cNvPr>
          <p:cNvSpPr/>
          <p:nvPr/>
        </p:nvSpPr>
        <p:spPr>
          <a:xfrm>
            <a:off x="3347291" y="190303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5C14E910-E5D6-E742-95B1-6EB55F8B2B61}"/>
              </a:ext>
            </a:extLst>
          </p:cNvPr>
          <p:cNvSpPr txBox="1"/>
          <p:nvPr/>
        </p:nvSpPr>
        <p:spPr>
          <a:xfrm>
            <a:off x="4358801" y="706403"/>
            <a:ext cx="1106072" cy="584775"/>
          </a:xfrm>
          <a:prstGeom prst="rect">
            <a:avLst/>
          </a:prstGeom>
          <a:noFill/>
        </p:spPr>
        <p:txBody>
          <a:bodyPr wrap="none" rtlCol="0">
            <a:spAutoFit/>
          </a:bodyPr>
          <a:lstStyle/>
          <a:p>
            <a:pPr algn="ctr"/>
            <a:r>
              <a:rPr lang="en-US" sz="1600" dirty="0"/>
              <a:t>Total DNA</a:t>
            </a:r>
          </a:p>
          <a:p>
            <a:pPr algn="ctr"/>
            <a:r>
              <a:rPr lang="en-US" sz="1600" dirty="0"/>
              <a:t>extraction</a:t>
            </a:r>
          </a:p>
        </p:txBody>
      </p:sp>
      <p:pic>
        <p:nvPicPr>
          <p:cNvPr id="35" name="Picture 34">
            <a:extLst>
              <a:ext uri="{FF2B5EF4-FFF2-40B4-BE49-F238E27FC236}">
                <a16:creationId xmlns:a16="http://schemas.microsoft.com/office/drawing/2014/main" id="{CAAF7F08-2B21-924E-A5FC-E6E72B92267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214" b="98645" l="0" r="99350"/>
                    </a14:imgEffect>
                  </a14:imgLayer>
                </a14:imgProps>
              </a:ext>
              <a:ext uri="{28A0092B-C50C-407E-A947-70E740481C1C}">
                <a14:useLocalDpi xmlns:a14="http://schemas.microsoft.com/office/drawing/2010/main"/>
              </a:ext>
            </a:extLst>
          </a:blip>
          <a:stretch>
            <a:fillRect/>
          </a:stretch>
        </p:blipFill>
        <p:spPr>
          <a:xfrm rot="7840345">
            <a:off x="4151197" y="1745524"/>
            <a:ext cx="1211866" cy="726330"/>
          </a:xfrm>
          <a:prstGeom prst="rect">
            <a:avLst/>
          </a:prstGeom>
        </p:spPr>
      </p:pic>
      <p:pic>
        <p:nvPicPr>
          <p:cNvPr id="36" name="Picture 35">
            <a:extLst>
              <a:ext uri="{FF2B5EF4-FFF2-40B4-BE49-F238E27FC236}">
                <a16:creationId xmlns:a16="http://schemas.microsoft.com/office/drawing/2014/main" id="{40D31AEF-209C-1E43-AE83-EF646845A775}"/>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9214" b="98645" l="0" r="99350"/>
                    </a14:imgEffect>
                  </a14:imgLayer>
                </a14:imgProps>
              </a:ext>
              <a:ext uri="{28A0092B-C50C-407E-A947-70E740481C1C}">
                <a14:useLocalDpi xmlns:a14="http://schemas.microsoft.com/office/drawing/2010/main"/>
              </a:ext>
            </a:extLst>
          </a:blip>
          <a:stretch>
            <a:fillRect/>
          </a:stretch>
        </p:blipFill>
        <p:spPr>
          <a:xfrm>
            <a:off x="4146210" y="1514554"/>
            <a:ext cx="686005" cy="411156"/>
          </a:xfrm>
          <a:prstGeom prst="rect">
            <a:avLst/>
          </a:prstGeom>
        </p:spPr>
      </p:pic>
      <p:pic>
        <p:nvPicPr>
          <p:cNvPr id="37" name="Picture 36">
            <a:extLst>
              <a:ext uri="{FF2B5EF4-FFF2-40B4-BE49-F238E27FC236}">
                <a16:creationId xmlns:a16="http://schemas.microsoft.com/office/drawing/2014/main" id="{372D5905-9987-244F-93BF-6AD97EC56DE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0" b="97899" l="0" r="99005"/>
                    </a14:imgEffect>
                  </a14:imgLayer>
                </a14:imgProps>
              </a:ext>
              <a:ext uri="{28A0092B-C50C-407E-A947-70E740481C1C}">
                <a14:useLocalDpi xmlns:a14="http://schemas.microsoft.com/office/drawing/2010/main"/>
              </a:ext>
            </a:extLst>
          </a:blip>
          <a:srcRect/>
          <a:stretch/>
        </p:blipFill>
        <p:spPr>
          <a:xfrm rot="10369527">
            <a:off x="4847037" y="2234415"/>
            <a:ext cx="448417" cy="265465"/>
          </a:xfrm>
          <a:prstGeom prst="rect">
            <a:avLst/>
          </a:prstGeom>
        </p:spPr>
      </p:pic>
      <p:sp>
        <p:nvSpPr>
          <p:cNvPr id="192" name="Oval 191">
            <a:extLst>
              <a:ext uri="{FF2B5EF4-FFF2-40B4-BE49-F238E27FC236}">
                <a16:creationId xmlns:a16="http://schemas.microsoft.com/office/drawing/2014/main" id="{D6A4C4A1-1CF5-7A49-8326-D455B054D5FB}"/>
              </a:ext>
            </a:extLst>
          </p:cNvPr>
          <p:cNvSpPr/>
          <p:nvPr/>
        </p:nvSpPr>
        <p:spPr>
          <a:xfrm>
            <a:off x="629438"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193" name="Oval 192">
            <a:extLst>
              <a:ext uri="{FF2B5EF4-FFF2-40B4-BE49-F238E27FC236}">
                <a16:creationId xmlns:a16="http://schemas.microsoft.com/office/drawing/2014/main" id="{995A8608-2145-E341-B562-F6965A573366}"/>
              </a:ext>
            </a:extLst>
          </p:cNvPr>
          <p:cNvSpPr/>
          <p:nvPr/>
        </p:nvSpPr>
        <p:spPr>
          <a:xfrm>
            <a:off x="3480775"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2</a:t>
            </a:r>
          </a:p>
        </p:txBody>
      </p:sp>
      <p:sp>
        <p:nvSpPr>
          <p:cNvPr id="125" name="Slide Number Placeholder 5">
            <a:extLst>
              <a:ext uri="{FF2B5EF4-FFF2-40B4-BE49-F238E27FC236}">
                <a16:creationId xmlns:a16="http://schemas.microsoft.com/office/drawing/2014/main" id="{48F59DE5-DE57-B74D-91DA-D272A2E4F4C4}"/>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38</a:t>
            </a:fld>
            <a:endParaRPr lang="en-US" dirty="0"/>
          </a:p>
        </p:txBody>
      </p:sp>
    </p:spTree>
    <p:extLst>
      <p:ext uri="{BB962C8B-B14F-4D97-AF65-F5344CB8AC3E}">
        <p14:creationId xmlns:p14="http://schemas.microsoft.com/office/powerpoint/2010/main" val="2391656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4">
            <a:extLst>
              <a:ext uri="{FF2B5EF4-FFF2-40B4-BE49-F238E27FC236}">
                <a16:creationId xmlns:a16="http://schemas.microsoft.com/office/drawing/2014/main" id="{DB9CCEC4-5536-8040-9748-134201CD54AD}"/>
              </a:ext>
            </a:extLst>
          </p:cNvPr>
          <p:cNvSpPr>
            <a:spLocks noGrp="1"/>
          </p:cNvSpPr>
          <p:nvPr>
            <p:ph type="title"/>
          </p:nvPr>
        </p:nvSpPr>
        <p:spPr>
          <a:xfrm>
            <a:off x="774414" y="-470428"/>
            <a:ext cx="8202557" cy="1143000"/>
          </a:xfrm>
        </p:spPr>
        <p:txBody>
          <a:bodyPr/>
          <a:lstStyle/>
          <a:p>
            <a:r>
              <a:rPr lang="en-US" dirty="0"/>
              <a:t>A workflow for 16S analysis</a:t>
            </a:r>
          </a:p>
        </p:txBody>
      </p:sp>
      <p:pic>
        <p:nvPicPr>
          <p:cNvPr id="13" name="Picture 12">
            <a:extLst>
              <a:ext uri="{FF2B5EF4-FFF2-40B4-BE49-F238E27FC236}">
                <a16:creationId xmlns:a16="http://schemas.microsoft.com/office/drawing/2014/main" id="{29ED7A68-6407-8645-B3C1-C8FFE1258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13296" y="1517766"/>
            <a:ext cx="1269110" cy="1042948"/>
          </a:xfrm>
          <a:prstGeom prst="rect">
            <a:avLst/>
          </a:prstGeom>
        </p:spPr>
      </p:pic>
      <p:sp>
        <p:nvSpPr>
          <p:cNvPr id="17" name="Rectangle 16">
            <a:extLst>
              <a:ext uri="{FF2B5EF4-FFF2-40B4-BE49-F238E27FC236}">
                <a16:creationId xmlns:a16="http://schemas.microsoft.com/office/drawing/2014/main" id="{D61A72C2-8A3E-FC47-9E21-AD60C733A605}"/>
              </a:ext>
            </a:extLst>
          </p:cNvPr>
          <p:cNvSpPr/>
          <p:nvPr/>
        </p:nvSpPr>
        <p:spPr>
          <a:xfrm>
            <a:off x="976007" y="1955529"/>
            <a:ext cx="309352" cy="309352"/>
          </a:xfrm>
          <a:prstGeom prst="rect">
            <a:avLst/>
          </a:prstGeom>
          <a:noFill/>
          <a:ln w="222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02628D4-9944-824B-8239-6A5144BDFF5D}"/>
              </a:ext>
            </a:extLst>
          </p:cNvPr>
          <p:cNvCxnSpPr>
            <a:cxnSpLocks/>
          </p:cNvCxnSpPr>
          <p:nvPr/>
        </p:nvCxnSpPr>
        <p:spPr>
          <a:xfrm flipV="1">
            <a:off x="1285359" y="1588469"/>
            <a:ext cx="906399" cy="367063"/>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CD7CA6-7A45-3543-9E29-5A6562AF21E9}"/>
              </a:ext>
            </a:extLst>
          </p:cNvPr>
          <p:cNvCxnSpPr>
            <a:cxnSpLocks/>
          </p:cNvCxnSpPr>
          <p:nvPr/>
        </p:nvCxnSpPr>
        <p:spPr>
          <a:xfrm>
            <a:off x="1285359" y="2264881"/>
            <a:ext cx="906399" cy="302729"/>
          </a:xfrm>
          <a:prstGeom prst="line">
            <a:avLst/>
          </a:prstGeom>
          <a:ln w="22225"/>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865215C-2379-554C-A8FA-864A29C213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91758" y="1591930"/>
            <a:ext cx="962534" cy="972219"/>
          </a:xfrm>
          <a:prstGeom prst="rect">
            <a:avLst/>
          </a:prstGeom>
          <a:ln w="22225">
            <a:solidFill>
              <a:schemeClr val="dk1">
                <a:shade val="95000"/>
                <a:satMod val="105000"/>
              </a:schemeClr>
            </a:solidFill>
          </a:ln>
        </p:spPr>
      </p:pic>
      <p:sp>
        <p:nvSpPr>
          <p:cNvPr id="28" name="TextBox 27">
            <a:extLst>
              <a:ext uri="{FF2B5EF4-FFF2-40B4-BE49-F238E27FC236}">
                <a16:creationId xmlns:a16="http://schemas.microsoft.com/office/drawing/2014/main" id="{A88CCD58-2D9F-804B-8F19-A4C59D0EC66B}"/>
              </a:ext>
            </a:extLst>
          </p:cNvPr>
          <p:cNvSpPr txBox="1"/>
          <p:nvPr/>
        </p:nvSpPr>
        <p:spPr>
          <a:xfrm>
            <a:off x="1122347" y="706403"/>
            <a:ext cx="1622560" cy="584775"/>
          </a:xfrm>
          <a:prstGeom prst="rect">
            <a:avLst/>
          </a:prstGeom>
          <a:noFill/>
        </p:spPr>
        <p:txBody>
          <a:bodyPr wrap="none" rtlCol="0">
            <a:spAutoFit/>
          </a:bodyPr>
          <a:lstStyle/>
          <a:p>
            <a:r>
              <a:rPr lang="en-US" sz="1600" dirty="0"/>
              <a:t>Collect sample</a:t>
            </a:r>
          </a:p>
          <a:p>
            <a:r>
              <a:rPr lang="en-US" sz="1600" dirty="0"/>
              <a:t>(e.g. skin swab)</a:t>
            </a:r>
          </a:p>
        </p:txBody>
      </p:sp>
      <p:sp>
        <p:nvSpPr>
          <p:cNvPr id="29" name="Right Arrow 28">
            <a:extLst>
              <a:ext uri="{FF2B5EF4-FFF2-40B4-BE49-F238E27FC236}">
                <a16:creationId xmlns:a16="http://schemas.microsoft.com/office/drawing/2014/main" id="{CF0D2AEE-FD46-7147-9FB5-18C8402941F5}"/>
              </a:ext>
            </a:extLst>
          </p:cNvPr>
          <p:cNvSpPr/>
          <p:nvPr/>
        </p:nvSpPr>
        <p:spPr>
          <a:xfrm>
            <a:off x="3347291" y="190303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5C14E910-E5D6-E742-95B1-6EB55F8B2B61}"/>
              </a:ext>
            </a:extLst>
          </p:cNvPr>
          <p:cNvSpPr txBox="1"/>
          <p:nvPr/>
        </p:nvSpPr>
        <p:spPr>
          <a:xfrm>
            <a:off x="4358801" y="706403"/>
            <a:ext cx="1106072" cy="584775"/>
          </a:xfrm>
          <a:prstGeom prst="rect">
            <a:avLst/>
          </a:prstGeom>
          <a:noFill/>
        </p:spPr>
        <p:txBody>
          <a:bodyPr wrap="none" rtlCol="0">
            <a:spAutoFit/>
          </a:bodyPr>
          <a:lstStyle/>
          <a:p>
            <a:pPr algn="ctr"/>
            <a:r>
              <a:rPr lang="en-US" sz="1600" dirty="0"/>
              <a:t>Total DNA</a:t>
            </a:r>
          </a:p>
          <a:p>
            <a:pPr algn="ctr"/>
            <a:r>
              <a:rPr lang="en-US" sz="1600" dirty="0"/>
              <a:t>extraction</a:t>
            </a:r>
          </a:p>
        </p:txBody>
      </p:sp>
      <p:pic>
        <p:nvPicPr>
          <p:cNvPr id="35" name="Picture 34">
            <a:extLst>
              <a:ext uri="{FF2B5EF4-FFF2-40B4-BE49-F238E27FC236}">
                <a16:creationId xmlns:a16="http://schemas.microsoft.com/office/drawing/2014/main" id="{CAAF7F08-2B21-924E-A5FC-E6E72B92267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214" b="98645" l="0" r="99350"/>
                    </a14:imgEffect>
                  </a14:imgLayer>
                </a14:imgProps>
              </a:ext>
              <a:ext uri="{28A0092B-C50C-407E-A947-70E740481C1C}">
                <a14:useLocalDpi xmlns:a14="http://schemas.microsoft.com/office/drawing/2010/main"/>
              </a:ext>
            </a:extLst>
          </a:blip>
          <a:stretch>
            <a:fillRect/>
          </a:stretch>
        </p:blipFill>
        <p:spPr>
          <a:xfrm rot="7840345">
            <a:off x="4151197" y="1745524"/>
            <a:ext cx="1211866" cy="726330"/>
          </a:xfrm>
          <a:prstGeom prst="rect">
            <a:avLst/>
          </a:prstGeom>
        </p:spPr>
      </p:pic>
      <p:pic>
        <p:nvPicPr>
          <p:cNvPr id="36" name="Picture 35">
            <a:extLst>
              <a:ext uri="{FF2B5EF4-FFF2-40B4-BE49-F238E27FC236}">
                <a16:creationId xmlns:a16="http://schemas.microsoft.com/office/drawing/2014/main" id="{40D31AEF-209C-1E43-AE83-EF646845A775}"/>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9214" b="98645" l="0" r="99350"/>
                    </a14:imgEffect>
                  </a14:imgLayer>
                </a14:imgProps>
              </a:ext>
              <a:ext uri="{28A0092B-C50C-407E-A947-70E740481C1C}">
                <a14:useLocalDpi xmlns:a14="http://schemas.microsoft.com/office/drawing/2010/main"/>
              </a:ext>
            </a:extLst>
          </a:blip>
          <a:stretch>
            <a:fillRect/>
          </a:stretch>
        </p:blipFill>
        <p:spPr>
          <a:xfrm>
            <a:off x="4146210" y="1514554"/>
            <a:ext cx="686005" cy="411156"/>
          </a:xfrm>
          <a:prstGeom prst="rect">
            <a:avLst/>
          </a:prstGeom>
        </p:spPr>
      </p:pic>
      <p:pic>
        <p:nvPicPr>
          <p:cNvPr id="37" name="Picture 36">
            <a:extLst>
              <a:ext uri="{FF2B5EF4-FFF2-40B4-BE49-F238E27FC236}">
                <a16:creationId xmlns:a16="http://schemas.microsoft.com/office/drawing/2014/main" id="{372D5905-9987-244F-93BF-6AD97EC56DE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0" b="97899" l="0" r="99005"/>
                    </a14:imgEffect>
                  </a14:imgLayer>
                </a14:imgProps>
              </a:ext>
              <a:ext uri="{28A0092B-C50C-407E-A947-70E740481C1C}">
                <a14:useLocalDpi xmlns:a14="http://schemas.microsoft.com/office/drawing/2010/main"/>
              </a:ext>
            </a:extLst>
          </a:blip>
          <a:srcRect/>
          <a:stretch/>
        </p:blipFill>
        <p:spPr>
          <a:xfrm rot="10369527">
            <a:off x="4847037" y="2234415"/>
            <a:ext cx="448417" cy="265465"/>
          </a:xfrm>
          <a:prstGeom prst="rect">
            <a:avLst/>
          </a:prstGeom>
        </p:spPr>
      </p:pic>
      <p:sp>
        <p:nvSpPr>
          <p:cNvPr id="40" name="TextBox 39">
            <a:extLst>
              <a:ext uri="{FF2B5EF4-FFF2-40B4-BE49-F238E27FC236}">
                <a16:creationId xmlns:a16="http://schemas.microsoft.com/office/drawing/2014/main" id="{5CC43235-3CBE-3848-A5F6-6FDC8FF033BA}"/>
              </a:ext>
            </a:extLst>
          </p:cNvPr>
          <p:cNvSpPr txBox="1"/>
          <p:nvPr/>
        </p:nvSpPr>
        <p:spPr>
          <a:xfrm>
            <a:off x="6275873" y="706403"/>
            <a:ext cx="2785216" cy="584775"/>
          </a:xfrm>
          <a:prstGeom prst="rect">
            <a:avLst/>
          </a:prstGeom>
          <a:noFill/>
        </p:spPr>
        <p:txBody>
          <a:bodyPr wrap="square" rtlCol="0">
            <a:spAutoFit/>
          </a:bodyPr>
          <a:lstStyle/>
          <a:p>
            <a:pPr algn="ctr"/>
            <a:r>
              <a:rPr lang="en-US" sz="1600" dirty="0"/>
              <a:t>Amplify variable region </a:t>
            </a:r>
          </a:p>
          <a:p>
            <a:pPr algn="ctr"/>
            <a:r>
              <a:rPr lang="en-US" sz="1600" dirty="0"/>
              <a:t>of 16S </a:t>
            </a:r>
            <a:r>
              <a:rPr lang="en-US" sz="1600" dirty="0" err="1"/>
              <a:t>rRNA</a:t>
            </a:r>
            <a:r>
              <a:rPr lang="en-US" sz="1600" dirty="0"/>
              <a:t> gene</a:t>
            </a:r>
          </a:p>
        </p:txBody>
      </p:sp>
      <p:sp>
        <p:nvSpPr>
          <p:cNvPr id="44" name="Rectangle 43">
            <a:extLst>
              <a:ext uri="{FF2B5EF4-FFF2-40B4-BE49-F238E27FC236}">
                <a16:creationId xmlns:a16="http://schemas.microsoft.com/office/drawing/2014/main" id="{B88D78E4-D4A7-A64F-B7FF-0EDAA9F2ED1F}"/>
              </a:ext>
            </a:extLst>
          </p:cNvPr>
          <p:cNvSpPr/>
          <p:nvPr/>
        </p:nvSpPr>
        <p:spPr>
          <a:xfrm>
            <a:off x="7164425" y="1814588"/>
            <a:ext cx="1003297" cy="176902"/>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9EF6B8C-786F-104B-8F31-1CA5D3E2275E}"/>
              </a:ext>
            </a:extLst>
          </p:cNvPr>
          <p:cNvSpPr/>
          <p:nvPr/>
        </p:nvSpPr>
        <p:spPr>
          <a:xfrm>
            <a:off x="7399117" y="1784639"/>
            <a:ext cx="555664" cy="247045"/>
          </a:xfrm>
          <a:prstGeom prst="rect">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A1BE0BC6-ABAF-4847-A5E4-9144729C5BAA}"/>
              </a:ext>
            </a:extLst>
          </p:cNvPr>
          <p:cNvSpPr txBox="1"/>
          <p:nvPr/>
        </p:nvSpPr>
        <p:spPr>
          <a:xfrm>
            <a:off x="7462508" y="1715688"/>
            <a:ext cx="574822" cy="369332"/>
          </a:xfrm>
          <a:prstGeom prst="rect">
            <a:avLst/>
          </a:prstGeom>
          <a:noFill/>
        </p:spPr>
        <p:txBody>
          <a:bodyPr wrap="square" rtlCol="0">
            <a:spAutoFit/>
          </a:bodyPr>
          <a:lstStyle/>
          <a:p>
            <a:r>
              <a:rPr lang="en-US" dirty="0">
                <a:solidFill>
                  <a:schemeClr val="bg1"/>
                </a:solidFill>
              </a:rPr>
              <a:t>V4</a:t>
            </a:r>
          </a:p>
        </p:txBody>
      </p:sp>
      <p:grpSp>
        <p:nvGrpSpPr>
          <p:cNvPr id="47" name="Group 46">
            <a:extLst>
              <a:ext uri="{FF2B5EF4-FFF2-40B4-BE49-F238E27FC236}">
                <a16:creationId xmlns:a16="http://schemas.microsoft.com/office/drawing/2014/main" id="{86EFDD5C-BF4F-2D4A-A106-01CF0EC8FD69}"/>
              </a:ext>
            </a:extLst>
          </p:cNvPr>
          <p:cNvGrpSpPr/>
          <p:nvPr/>
        </p:nvGrpSpPr>
        <p:grpSpPr>
          <a:xfrm>
            <a:off x="7080130" y="1687779"/>
            <a:ext cx="252444" cy="53167"/>
            <a:chOff x="2554049" y="4116666"/>
            <a:chExt cx="1305288" cy="274906"/>
          </a:xfrm>
        </p:grpSpPr>
        <p:cxnSp>
          <p:nvCxnSpPr>
            <p:cNvPr id="48" name="Straight Connector 47">
              <a:extLst>
                <a:ext uri="{FF2B5EF4-FFF2-40B4-BE49-F238E27FC236}">
                  <a16:creationId xmlns:a16="http://schemas.microsoft.com/office/drawing/2014/main" id="{89D0F3EB-B003-144B-9F9A-D8D1C42BD863}"/>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49" name="Right Triangle 48">
              <a:extLst>
                <a:ext uri="{FF2B5EF4-FFF2-40B4-BE49-F238E27FC236}">
                  <a16:creationId xmlns:a16="http://schemas.microsoft.com/office/drawing/2014/main" id="{E537ECBB-C69C-4945-8843-C89F82671C5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2A60975-66BA-CA44-9AF3-BEE77258E374}"/>
              </a:ext>
            </a:extLst>
          </p:cNvPr>
          <p:cNvGrpSpPr/>
          <p:nvPr/>
        </p:nvGrpSpPr>
        <p:grpSpPr>
          <a:xfrm flipH="1" flipV="1">
            <a:off x="8045954" y="2046075"/>
            <a:ext cx="252444" cy="53167"/>
            <a:chOff x="2554049" y="4116666"/>
            <a:chExt cx="1305288" cy="274906"/>
          </a:xfrm>
        </p:grpSpPr>
        <p:cxnSp>
          <p:nvCxnSpPr>
            <p:cNvPr id="51" name="Straight Connector 50">
              <a:extLst>
                <a:ext uri="{FF2B5EF4-FFF2-40B4-BE49-F238E27FC236}">
                  <a16:creationId xmlns:a16="http://schemas.microsoft.com/office/drawing/2014/main" id="{30AE8583-80FF-1C4C-805D-A9CAEF03F159}"/>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52" name="Right Triangle 51">
              <a:extLst>
                <a:ext uri="{FF2B5EF4-FFF2-40B4-BE49-F238E27FC236}">
                  <a16:creationId xmlns:a16="http://schemas.microsoft.com/office/drawing/2014/main" id="{A94EC791-52C9-5C4D-AB9F-20E408FCBE40}"/>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71" name="Straight Connector 70">
            <a:extLst>
              <a:ext uri="{FF2B5EF4-FFF2-40B4-BE49-F238E27FC236}">
                <a16:creationId xmlns:a16="http://schemas.microsoft.com/office/drawing/2014/main" id="{A9445422-16F5-ED4F-918D-2EA3A3D5BA87}"/>
              </a:ext>
            </a:extLst>
          </p:cNvPr>
          <p:cNvCxnSpPr>
            <a:cxnSpLocks/>
          </p:cNvCxnSpPr>
          <p:nvPr/>
        </p:nvCxnSpPr>
        <p:spPr>
          <a:xfrm>
            <a:off x="7159229" y="2241191"/>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73E5E0A-991E-AF41-9B39-4378F8B8004E}"/>
              </a:ext>
            </a:extLst>
          </p:cNvPr>
          <p:cNvCxnSpPr>
            <a:cxnSpLocks/>
          </p:cNvCxnSpPr>
          <p:nvPr/>
        </p:nvCxnSpPr>
        <p:spPr>
          <a:xfrm>
            <a:off x="7387700" y="2240989"/>
            <a:ext cx="567081" cy="405"/>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A56B5965-5A1B-9E4E-9AB3-E76FB9E23304}"/>
              </a:ext>
            </a:extLst>
          </p:cNvPr>
          <p:cNvCxnSpPr>
            <a:cxnSpLocks/>
          </p:cNvCxnSpPr>
          <p:nvPr/>
        </p:nvCxnSpPr>
        <p:spPr>
          <a:xfrm>
            <a:off x="7159229" y="2347850"/>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8136457-8285-C84D-95F6-B259129F7B2D}"/>
              </a:ext>
            </a:extLst>
          </p:cNvPr>
          <p:cNvCxnSpPr>
            <a:cxnSpLocks/>
          </p:cNvCxnSpPr>
          <p:nvPr/>
        </p:nvCxnSpPr>
        <p:spPr>
          <a:xfrm>
            <a:off x="7387700" y="2347850"/>
            <a:ext cx="567081"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63A9409-7147-0547-8700-F5C9DDA8CBEC}"/>
              </a:ext>
            </a:extLst>
          </p:cNvPr>
          <p:cNvCxnSpPr>
            <a:cxnSpLocks/>
          </p:cNvCxnSpPr>
          <p:nvPr/>
        </p:nvCxnSpPr>
        <p:spPr>
          <a:xfrm>
            <a:off x="7159229" y="2447753"/>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B87839D-1B15-DD47-B4D9-233F0C343B0D}"/>
              </a:ext>
            </a:extLst>
          </p:cNvPr>
          <p:cNvCxnSpPr>
            <a:cxnSpLocks/>
          </p:cNvCxnSpPr>
          <p:nvPr/>
        </p:nvCxnSpPr>
        <p:spPr>
          <a:xfrm>
            <a:off x="7387700" y="2447551"/>
            <a:ext cx="567081" cy="405"/>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1FFECC0-CCF2-0C4E-A567-01332A326E0E}"/>
              </a:ext>
            </a:extLst>
          </p:cNvPr>
          <p:cNvCxnSpPr>
            <a:cxnSpLocks/>
          </p:cNvCxnSpPr>
          <p:nvPr/>
        </p:nvCxnSpPr>
        <p:spPr>
          <a:xfrm>
            <a:off x="7159229" y="2548062"/>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BACE23D3-6C42-EA4B-A803-1699F1B9FA6B}"/>
              </a:ext>
            </a:extLst>
          </p:cNvPr>
          <p:cNvCxnSpPr>
            <a:cxnSpLocks/>
          </p:cNvCxnSpPr>
          <p:nvPr/>
        </p:nvCxnSpPr>
        <p:spPr>
          <a:xfrm>
            <a:off x="7387700" y="2548062"/>
            <a:ext cx="567081"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92" name="Oval 191">
            <a:extLst>
              <a:ext uri="{FF2B5EF4-FFF2-40B4-BE49-F238E27FC236}">
                <a16:creationId xmlns:a16="http://schemas.microsoft.com/office/drawing/2014/main" id="{D6A4C4A1-1CF5-7A49-8326-D455B054D5FB}"/>
              </a:ext>
            </a:extLst>
          </p:cNvPr>
          <p:cNvSpPr/>
          <p:nvPr/>
        </p:nvSpPr>
        <p:spPr>
          <a:xfrm>
            <a:off x="629438"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193" name="Oval 192">
            <a:extLst>
              <a:ext uri="{FF2B5EF4-FFF2-40B4-BE49-F238E27FC236}">
                <a16:creationId xmlns:a16="http://schemas.microsoft.com/office/drawing/2014/main" id="{995A8608-2145-E341-B562-F6965A573366}"/>
              </a:ext>
            </a:extLst>
          </p:cNvPr>
          <p:cNvSpPr/>
          <p:nvPr/>
        </p:nvSpPr>
        <p:spPr>
          <a:xfrm>
            <a:off x="3480775"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2</a:t>
            </a:r>
          </a:p>
        </p:txBody>
      </p:sp>
      <p:sp>
        <p:nvSpPr>
          <p:cNvPr id="194" name="Oval 193">
            <a:extLst>
              <a:ext uri="{FF2B5EF4-FFF2-40B4-BE49-F238E27FC236}">
                <a16:creationId xmlns:a16="http://schemas.microsoft.com/office/drawing/2014/main" id="{DDD96E8D-E26C-0B44-A6A9-2E694C6403F6}"/>
              </a:ext>
            </a:extLst>
          </p:cNvPr>
          <p:cNvSpPr/>
          <p:nvPr/>
        </p:nvSpPr>
        <p:spPr>
          <a:xfrm>
            <a:off x="5895920"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3</a:t>
            </a:r>
          </a:p>
        </p:txBody>
      </p:sp>
      <p:sp>
        <p:nvSpPr>
          <p:cNvPr id="82" name="Right Arrow 81">
            <a:extLst>
              <a:ext uri="{FF2B5EF4-FFF2-40B4-BE49-F238E27FC236}">
                <a16:creationId xmlns:a16="http://schemas.microsoft.com/office/drawing/2014/main" id="{7439480D-F86A-2D41-BE5B-3D2B97292505}"/>
              </a:ext>
            </a:extLst>
          </p:cNvPr>
          <p:cNvSpPr/>
          <p:nvPr/>
        </p:nvSpPr>
        <p:spPr>
          <a:xfrm>
            <a:off x="5937313" y="1852407"/>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lide Number Placeholder 5">
            <a:extLst>
              <a:ext uri="{FF2B5EF4-FFF2-40B4-BE49-F238E27FC236}">
                <a16:creationId xmlns:a16="http://schemas.microsoft.com/office/drawing/2014/main" id="{C2FC62A1-6457-A84B-B500-2DBE5421625B}"/>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39</a:t>
            </a:fld>
            <a:endParaRPr lang="en-US" dirty="0"/>
          </a:p>
        </p:txBody>
      </p:sp>
    </p:spTree>
    <p:extLst>
      <p:ext uri="{BB962C8B-B14F-4D97-AF65-F5344CB8AC3E}">
        <p14:creationId xmlns:p14="http://schemas.microsoft.com/office/powerpoint/2010/main" val="2442603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p:cNvSpPr>
            <a:spLocks noGrp="1"/>
          </p:cNvSpPr>
          <p:nvPr>
            <p:ph type="title"/>
          </p:nvPr>
        </p:nvSpPr>
        <p:spPr>
          <a:xfrm>
            <a:off x="941441" y="96965"/>
            <a:ext cx="7885057" cy="1143000"/>
          </a:xfrm>
        </p:spPr>
        <p:txBody>
          <a:bodyPr/>
          <a:lstStyle/>
          <a:p>
            <a:r>
              <a:rPr lang="en-US" dirty="0"/>
              <a:t>Pedagogical strategy</a:t>
            </a:r>
          </a:p>
        </p:txBody>
      </p:sp>
      <p:sp>
        <p:nvSpPr>
          <p:cNvPr id="7" name="Slide Number Placeholder 6"/>
          <p:cNvSpPr>
            <a:spLocks noGrp="1"/>
          </p:cNvSpPr>
          <p:nvPr>
            <p:ph type="sldNum" sz="quarter" idx="4"/>
          </p:nvPr>
        </p:nvSpPr>
        <p:spPr/>
        <p:txBody>
          <a:bodyPr/>
          <a:lstStyle/>
          <a:p>
            <a:fld id="{24791E93-A2B7-0848-BDB4-10A6DF01D9B6}" type="slidenum">
              <a:rPr lang="en-US" smtClean="0"/>
              <a:pPr/>
              <a:t>4</a:t>
            </a:fld>
            <a:endParaRPr lang="en-US" dirty="0"/>
          </a:p>
        </p:txBody>
      </p:sp>
      <p:sp>
        <p:nvSpPr>
          <p:cNvPr id="28" name="Text Placeholder 124">
            <a:extLst>
              <a:ext uri="{FF2B5EF4-FFF2-40B4-BE49-F238E27FC236}">
                <a16:creationId xmlns:a16="http://schemas.microsoft.com/office/drawing/2014/main" id="{F8389608-D413-D24E-A5B2-3E4436EAE363}"/>
              </a:ext>
            </a:extLst>
          </p:cNvPr>
          <p:cNvSpPr>
            <a:spLocks noGrp="1"/>
          </p:cNvSpPr>
          <p:nvPr>
            <p:ph sz="quarter" idx="12"/>
          </p:nvPr>
        </p:nvSpPr>
        <p:spPr>
          <a:xfrm>
            <a:off x="941441" y="1607686"/>
            <a:ext cx="7885057" cy="3019178"/>
          </a:xfrm>
        </p:spPr>
        <p:txBody>
          <a:bodyPr/>
          <a:lstStyle/>
          <a:p>
            <a:pPr marL="0" indent="0">
              <a:buNone/>
            </a:pPr>
            <a:r>
              <a:rPr lang="en-US" sz="2000" b="1" dirty="0">
                <a:solidFill>
                  <a:schemeClr val="accent1"/>
                </a:solidFill>
                <a:sym typeface="Wingdings" pitchFamily="2" charset="2"/>
              </a:rPr>
              <a:t>Overall goal: </a:t>
            </a:r>
            <a:r>
              <a:rPr lang="en-US" sz="2000" dirty="0">
                <a:solidFill>
                  <a:schemeClr val="accent1"/>
                </a:solidFill>
                <a:sym typeface="Wingdings" pitchFamily="2" charset="2"/>
              </a:rPr>
              <a:t>Use bioinformatics technologies/techniques to deliver insight into a biological question of interest</a:t>
            </a:r>
          </a:p>
          <a:p>
            <a:pPr>
              <a:buFont typeface="Wingdings" pitchFamily="2" charset="2"/>
              <a:buChar char="à"/>
            </a:pPr>
            <a:r>
              <a:rPr lang="en-US" sz="2000" dirty="0">
                <a:sym typeface="Wingdings" pitchFamily="2" charset="2"/>
              </a:rPr>
              <a:t>First we’ll divide the overall goal into its component pieces:</a:t>
            </a:r>
            <a:endParaRPr lang="en-US" sz="2000" dirty="0">
              <a:solidFill>
                <a:schemeClr val="accent1"/>
              </a:solidFill>
              <a:sym typeface="Wingdings" pitchFamily="2" charset="2"/>
            </a:endParaRPr>
          </a:p>
          <a:p>
            <a:pPr marL="800100" lvl="1" indent="-457200">
              <a:buAutoNum type="arabicParenR"/>
            </a:pPr>
            <a:r>
              <a:rPr lang="en-US" dirty="0">
                <a:solidFill>
                  <a:schemeClr val="bg2">
                    <a:lumMod val="75000"/>
                  </a:schemeClr>
                </a:solidFill>
                <a:sym typeface="Wingdings" pitchFamily="2" charset="2"/>
              </a:rPr>
              <a:t>What is the biology? How can we study it by sequencing?</a:t>
            </a:r>
          </a:p>
          <a:p>
            <a:pPr marL="800100" lvl="1" indent="-457200">
              <a:buClr>
                <a:schemeClr val="bg2"/>
              </a:buClr>
              <a:buAutoNum type="arabicParenR"/>
            </a:pPr>
            <a:r>
              <a:rPr lang="en-US" dirty="0">
                <a:solidFill>
                  <a:schemeClr val="bg2">
                    <a:lumMod val="75000"/>
                  </a:schemeClr>
                </a:solidFill>
                <a:sym typeface="Wingdings" pitchFamily="2" charset="2"/>
              </a:rPr>
              <a:t>What is a typical experimental &amp; computational workflow?</a:t>
            </a:r>
          </a:p>
          <a:p>
            <a:pPr marL="800100" lvl="1" indent="-457200">
              <a:buAutoNum type="arabicParenR"/>
            </a:pPr>
            <a:r>
              <a:rPr lang="en-US" dirty="0">
                <a:solidFill>
                  <a:schemeClr val="bg2">
                    <a:lumMod val="75000"/>
                  </a:schemeClr>
                </a:solidFill>
                <a:sym typeface="Wingdings" pitchFamily="2" charset="2"/>
              </a:rPr>
              <a:t>What kind of biological insights can we derive?</a:t>
            </a:r>
          </a:p>
          <a:p>
            <a:pPr marL="800100" lvl="1" indent="-457200">
              <a:buFont typeface="Courier New"/>
              <a:buAutoNum type="arabicParenR"/>
            </a:pPr>
            <a:r>
              <a:rPr lang="en-US" dirty="0">
                <a:solidFill>
                  <a:schemeClr val="bg2">
                    <a:lumMod val="75000"/>
                  </a:schemeClr>
                </a:solidFill>
                <a:sym typeface="Wingdings" pitchFamily="2" charset="2"/>
              </a:rPr>
              <a:t>How do we program at the command line?</a:t>
            </a:r>
          </a:p>
        </p:txBody>
      </p:sp>
      <p:sp>
        <p:nvSpPr>
          <p:cNvPr id="2" name="TextBox 1">
            <a:extLst>
              <a:ext uri="{FF2B5EF4-FFF2-40B4-BE49-F238E27FC236}">
                <a16:creationId xmlns:a16="http://schemas.microsoft.com/office/drawing/2014/main" id="{6728C892-C365-2F43-B61A-B5432BE4EF01}"/>
              </a:ext>
            </a:extLst>
          </p:cNvPr>
          <p:cNvSpPr txBox="1"/>
          <p:nvPr/>
        </p:nvSpPr>
        <p:spPr>
          <a:xfrm>
            <a:off x="941441" y="4750760"/>
            <a:ext cx="7269871" cy="1323439"/>
          </a:xfrm>
          <a:prstGeom prst="rect">
            <a:avLst/>
          </a:prstGeom>
          <a:noFill/>
        </p:spPr>
        <p:txBody>
          <a:bodyPr wrap="square" rtlCol="0">
            <a:spAutoFit/>
          </a:bodyPr>
          <a:lstStyle/>
          <a:p>
            <a:pPr>
              <a:buFont typeface="Wingdings" pitchFamily="2" charset="2"/>
              <a:buChar char="à"/>
            </a:pPr>
            <a:r>
              <a:rPr lang="en-US" sz="2000" dirty="0">
                <a:sym typeface="Wingdings" pitchFamily="2" charset="2"/>
              </a:rPr>
              <a:t>Then we’ll try to put </a:t>
            </a:r>
            <a:r>
              <a:rPr lang="en-US" sz="2000" i="1" dirty="0">
                <a:sym typeface="Wingdings" pitchFamily="2" charset="2"/>
              </a:rPr>
              <a:t>everything</a:t>
            </a:r>
            <a:r>
              <a:rPr lang="en-US" sz="2000" dirty="0">
                <a:sym typeface="Wingdings" pitchFamily="2" charset="2"/>
              </a:rPr>
              <a:t> together </a:t>
            </a:r>
          </a:p>
          <a:p>
            <a:pPr>
              <a:buFont typeface="Wingdings" pitchFamily="2" charset="2"/>
              <a:buChar char="à"/>
            </a:pPr>
            <a:endParaRPr lang="en-US" sz="2000" dirty="0">
              <a:solidFill>
                <a:schemeClr val="accent1"/>
              </a:solidFill>
              <a:sym typeface="Wingdings" pitchFamily="2" charset="2"/>
            </a:endParaRPr>
          </a:p>
          <a:p>
            <a:pPr marL="800100" lvl="1" indent="-457200">
              <a:buClr>
                <a:schemeClr val="bg2"/>
              </a:buClr>
              <a:buSzPct val="120000"/>
              <a:buFont typeface="+mj-lt"/>
              <a:buAutoNum type="arabicParenR" startAt="5"/>
            </a:pPr>
            <a:r>
              <a:rPr lang="en-US" sz="2000" dirty="0">
                <a:solidFill>
                  <a:schemeClr val="bg2">
                    <a:lumMod val="75000"/>
                  </a:schemeClr>
                </a:solidFill>
                <a:sym typeface="Wingdings" pitchFamily="2" charset="2"/>
              </a:rPr>
              <a:t>Synthesis: hands on module</a:t>
            </a:r>
          </a:p>
          <a:p>
            <a:endParaRPr lang="en-US" sz="2000" dirty="0"/>
          </a:p>
        </p:txBody>
      </p:sp>
    </p:spTree>
    <p:extLst>
      <p:ext uri="{BB962C8B-B14F-4D97-AF65-F5344CB8AC3E}">
        <p14:creationId xmlns:p14="http://schemas.microsoft.com/office/powerpoint/2010/main" val="1590678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4">
            <a:extLst>
              <a:ext uri="{FF2B5EF4-FFF2-40B4-BE49-F238E27FC236}">
                <a16:creationId xmlns:a16="http://schemas.microsoft.com/office/drawing/2014/main" id="{DB9CCEC4-5536-8040-9748-134201CD54AD}"/>
              </a:ext>
            </a:extLst>
          </p:cNvPr>
          <p:cNvSpPr>
            <a:spLocks noGrp="1"/>
          </p:cNvSpPr>
          <p:nvPr>
            <p:ph type="title"/>
          </p:nvPr>
        </p:nvSpPr>
        <p:spPr>
          <a:xfrm>
            <a:off x="774414" y="-470428"/>
            <a:ext cx="8202557" cy="1143000"/>
          </a:xfrm>
        </p:spPr>
        <p:txBody>
          <a:bodyPr/>
          <a:lstStyle/>
          <a:p>
            <a:r>
              <a:rPr lang="en-US" dirty="0"/>
              <a:t>A workflow for 16S analysis</a:t>
            </a:r>
          </a:p>
        </p:txBody>
      </p:sp>
      <p:pic>
        <p:nvPicPr>
          <p:cNvPr id="13" name="Picture 12">
            <a:extLst>
              <a:ext uri="{FF2B5EF4-FFF2-40B4-BE49-F238E27FC236}">
                <a16:creationId xmlns:a16="http://schemas.microsoft.com/office/drawing/2014/main" id="{29ED7A68-6407-8645-B3C1-C8FFE1258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13296" y="1517766"/>
            <a:ext cx="1269110" cy="1042948"/>
          </a:xfrm>
          <a:prstGeom prst="rect">
            <a:avLst/>
          </a:prstGeom>
        </p:spPr>
      </p:pic>
      <p:sp>
        <p:nvSpPr>
          <p:cNvPr id="17" name="Rectangle 16">
            <a:extLst>
              <a:ext uri="{FF2B5EF4-FFF2-40B4-BE49-F238E27FC236}">
                <a16:creationId xmlns:a16="http://schemas.microsoft.com/office/drawing/2014/main" id="{D61A72C2-8A3E-FC47-9E21-AD60C733A605}"/>
              </a:ext>
            </a:extLst>
          </p:cNvPr>
          <p:cNvSpPr/>
          <p:nvPr/>
        </p:nvSpPr>
        <p:spPr>
          <a:xfrm>
            <a:off x="976007" y="1955529"/>
            <a:ext cx="309352" cy="309352"/>
          </a:xfrm>
          <a:prstGeom prst="rect">
            <a:avLst/>
          </a:prstGeom>
          <a:noFill/>
          <a:ln w="222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02628D4-9944-824B-8239-6A5144BDFF5D}"/>
              </a:ext>
            </a:extLst>
          </p:cNvPr>
          <p:cNvCxnSpPr>
            <a:cxnSpLocks/>
          </p:cNvCxnSpPr>
          <p:nvPr/>
        </p:nvCxnSpPr>
        <p:spPr>
          <a:xfrm flipV="1">
            <a:off x="1285359" y="1588469"/>
            <a:ext cx="906399" cy="367063"/>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CD7CA6-7A45-3543-9E29-5A6562AF21E9}"/>
              </a:ext>
            </a:extLst>
          </p:cNvPr>
          <p:cNvCxnSpPr>
            <a:cxnSpLocks/>
          </p:cNvCxnSpPr>
          <p:nvPr/>
        </p:nvCxnSpPr>
        <p:spPr>
          <a:xfrm>
            <a:off x="1285359" y="2264881"/>
            <a:ext cx="906399" cy="302729"/>
          </a:xfrm>
          <a:prstGeom prst="line">
            <a:avLst/>
          </a:prstGeom>
          <a:ln w="22225"/>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865215C-2379-554C-A8FA-864A29C213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91758" y="1591930"/>
            <a:ext cx="962534" cy="972219"/>
          </a:xfrm>
          <a:prstGeom prst="rect">
            <a:avLst/>
          </a:prstGeom>
          <a:ln w="22225">
            <a:solidFill>
              <a:schemeClr val="dk1">
                <a:shade val="95000"/>
                <a:satMod val="105000"/>
              </a:schemeClr>
            </a:solidFill>
          </a:ln>
        </p:spPr>
      </p:pic>
      <p:sp>
        <p:nvSpPr>
          <p:cNvPr id="28" name="TextBox 27">
            <a:extLst>
              <a:ext uri="{FF2B5EF4-FFF2-40B4-BE49-F238E27FC236}">
                <a16:creationId xmlns:a16="http://schemas.microsoft.com/office/drawing/2014/main" id="{A88CCD58-2D9F-804B-8F19-A4C59D0EC66B}"/>
              </a:ext>
            </a:extLst>
          </p:cNvPr>
          <p:cNvSpPr txBox="1"/>
          <p:nvPr/>
        </p:nvSpPr>
        <p:spPr>
          <a:xfrm>
            <a:off x="1122347" y="706403"/>
            <a:ext cx="1622560" cy="584775"/>
          </a:xfrm>
          <a:prstGeom prst="rect">
            <a:avLst/>
          </a:prstGeom>
          <a:noFill/>
        </p:spPr>
        <p:txBody>
          <a:bodyPr wrap="none" rtlCol="0">
            <a:spAutoFit/>
          </a:bodyPr>
          <a:lstStyle/>
          <a:p>
            <a:r>
              <a:rPr lang="en-US" sz="1600" dirty="0"/>
              <a:t>Collect sample</a:t>
            </a:r>
          </a:p>
          <a:p>
            <a:r>
              <a:rPr lang="en-US" sz="1600" dirty="0"/>
              <a:t>(e.g. skin swab)</a:t>
            </a:r>
          </a:p>
        </p:txBody>
      </p:sp>
      <p:sp>
        <p:nvSpPr>
          <p:cNvPr id="29" name="Right Arrow 28">
            <a:extLst>
              <a:ext uri="{FF2B5EF4-FFF2-40B4-BE49-F238E27FC236}">
                <a16:creationId xmlns:a16="http://schemas.microsoft.com/office/drawing/2014/main" id="{CF0D2AEE-FD46-7147-9FB5-18C8402941F5}"/>
              </a:ext>
            </a:extLst>
          </p:cNvPr>
          <p:cNvSpPr/>
          <p:nvPr/>
        </p:nvSpPr>
        <p:spPr>
          <a:xfrm>
            <a:off x="3347291" y="190303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5C14E910-E5D6-E742-95B1-6EB55F8B2B61}"/>
              </a:ext>
            </a:extLst>
          </p:cNvPr>
          <p:cNvSpPr txBox="1"/>
          <p:nvPr/>
        </p:nvSpPr>
        <p:spPr>
          <a:xfrm>
            <a:off x="4358801" y="706403"/>
            <a:ext cx="1106072" cy="584775"/>
          </a:xfrm>
          <a:prstGeom prst="rect">
            <a:avLst/>
          </a:prstGeom>
          <a:noFill/>
        </p:spPr>
        <p:txBody>
          <a:bodyPr wrap="none" rtlCol="0">
            <a:spAutoFit/>
          </a:bodyPr>
          <a:lstStyle/>
          <a:p>
            <a:pPr algn="ctr"/>
            <a:r>
              <a:rPr lang="en-US" sz="1600" dirty="0"/>
              <a:t>Total DNA</a:t>
            </a:r>
          </a:p>
          <a:p>
            <a:pPr algn="ctr"/>
            <a:r>
              <a:rPr lang="en-US" sz="1600" dirty="0"/>
              <a:t>extraction</a:t>
            </a:r>
          </a:p>
        </p:txBody>
      </p:sp>
      <p:pic>
        <p:nvPicPr>
          <p:cNvPr id="35" name="Picture 34">
            <a:extLst>
              <a:ext uri="{FF2B5EF4-FFF2-40B4-BE49-F238E27FC236}">
                <a16:creationId xmlns:a16="http://schemas.microsoft.com/office/drawing/2014/main" id="{CAAF7F08-2B21-924E-A5FC-E6E72B92267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214" b="98645" l="0" r="99350"/>
                    </a14:imgEffect>
                  </a14:imgLayer>
                </a14:imgProps>
              </a:ext>
              <a:ext uri="{28A0092B-C50C-407E-A947-70E740481C1C}">
                <a14:useLocalDpi xmlns:a14="http://schemas.microsoft.com/office/drawing/2010/main"/>
              </a:ext>
            </a:extLst>
          </a:blip>
          <a:stretch>
            <a:fillRect/>
          </a:stretch>
        </p:blipFill>
        <p:spPr>
          <a:xfrm rot="7840345">
            <a:off x="4151197" y="1745524"/>
            <a:ext cx="1211866" cy="726330"/>
          </a:xfrm>
          <a:prstGeom prst="rect">
            <a:avLst/>
          </a:prstGeom>
        </p:spPr>
      </p:pic>
      <p:pic>
        <p:nvPicPr>
          <p:cNvPr id="36" name="Picture 35">
            <a:extLst>
              <a:ext uri="{FF2B5EF4-FFF2-40B4-BE49-F238E27FC236}">
                <a16:creationId xmlns:a16="http://schemas.microsoft.com/office/drawing/2014/main" id="{40D31AEF-209C-1E43-AE83-EF646845A775}"/>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9214" b="98645" l="0" r="99350"/>
                    </a14:imgEffect>
                  </a14:imgLayer>
                </a14:imgProps>
              </a:ext>
              <a:ext uri="{28A0092B-C50C-407E-A947-70E740481C1C}">
                <a14:useLocalDpi xmlns:a14="http://schemas.microsoft.com/office/drawing/2010/main"/>
              </a:ext>
            </a:extLst>
          </a:blip>
          <a:stretch>
            <a:fillRect/>
          </a:stretch>
        </p:blipFill>
        <p:spPr>
          <a:xfrm>
            <a:off x="4146210" y="1514554"/>
            <a:ext cx="686005" cy="411156"/>
          </a:xfrm>
          <a:prstGeom prst="rect">
            <a:avLst/>
          </a:prstGeom>
        </p:spPr>
      </p:pic>
      <p:pic>
        <p:nvPicPr>
          <p:cNvPr id="37" name="Picture 36">
            <a:extLst>
              <a:ext uri="{FF2B5EF4-FFF2-40B4-BE49-F238E27FC236}">
                <a16:creationId xmlns:a16="http://schemas.microsoft.com/office/drawing/2014/main" id="{372D5905-9987-244F-93BF-6AD97EC56DE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0" b="97899" l="0" r="99005"/>
                    </a14:imgEffect>
                  </a14:imgLayer>
                </a14:imgProps>
              </a:ext>
              <a:ext uri="{28A0092B-C50C-407E-A947-70E740481C1C}">
                <a14:useLocalDpi xmlns:a14="http://schemas.microsoft.com/office/drawing/2010/main"/>
              </a:ext>
            </a:extLst>
          </a:blip>
          <a:srcRect/>
          <a:stretch/>
        </p:blipFill>
        <p:spPr>
          <a:xfrm rot="10369527">
            <a:off x="4847037" y="2234415"/>
            <a:ext cx="448417" cy="265465"/>
          </a:xfrm>
          <a:prstGeom prst="rect">
            <a:avLst/>
          </a:prstGeom>
        </p:spPr>
      </p:pic>
      <p:sp>
        <p:nvSpPr>
          <p:cNvPr id="40" name="TextBox 39">
            <a:extLst>
              <a:ext uri="{FF2B5EF4-FFF2-40B4-BE49-F238E27FC236}">
                <a16:creationId xmlns:a16="http://schemas.microsoft.com/office/drawing/2014/main" id="{5CC43235-3CBE-3848-A5F6-6FDC8FF033BA}"/>
              </a:ext>
            </a:extLst>
          </p:cNvPr>
          <p:cNvSpPr txBox="1"/>
          <p:nvPr/>
        </p:nvSpPr>
        <p:spPr>
          <a:xfrm>
            <a:off x="6275873" y="706403"/>
            <a:ext cx="2785216" cy="584775"/>
          </a:xfrm>
          <a:prstGeom prst="rect">
            <a:avLst/>
          </a:prstGeom>
          <a:noFill/>
        </p:spPr>
        <p:txBody>
          <a:bodyPr wrap="square" rtlCol="0">
            <a:spAutoFit/>
          </a:bodyPr>
          <a:lstStyle/>
          <a:p>
            <a:pPr algn="ctr"/>
            <a:r>
              <a:rPr lang="en-US" sz="1600" dirty="0"/>
              <a:t>Amplify variable region </a:t>
            </a:r>
          </a:p>
          <a:p>
            <a:pPr algn="ctr"/>
            <a:r>
              <a:rPr lang="en-US" sz="1600" dirty="0"/>
              <a:t>of 16S </a:t>
            </a:r>
            <a:r>
              <a:rPr lang="en-US" sz="1600" dirty="0" err="1"/>
              <a:t>rRNA</a:t>
            </a:r>
            <a:r>
              <a:rPr lang="en-US" sz="1600" dirty="0"/>
              <a:t> gene</a:t>
            </a:r>
          </a:p>
        </p:txBody>
      </p:sp>
      <p:sp>
        <p:nvSpPr>
          <p:cNvPr id="44" name="Rectangle 43">
            <a:extLst>
              <a:ext uri="{FF2B5EF4-FFF2-40B4-BE49-F238E27FC236}">
                <a16:creationId xmlns:a16="http://schemas.microsoft.com/office/drawing/2014/main" id="{B88D78E4-D4A7-A64F-B7FF-0EDAA9F2ED1F}"/>
              </a:ext>
            </a:extLst>
          </p:cNvPr>
          <p:cNvSpPr/>
          <p:nvPr/>
        </p:nvSpPr>
        <p:spPr>
          <a:xfrm>
            <a:off x="7164425" y="1814588"/>
            <a:ext cx="1003297" cy="176902"/>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9EF6B8C-786F-104B-8F31-1CA5D3E2275E}"/>
              </a:ext>
            </a:extLst>
          </p:cNvPr>
          <p:cNvSpPr/>
          <p:nvPr/>
        </p:nvSpPr>
        <p:spPr>
          <a:xfrm>
            <a:off x="7399117" y="1784639"/>
            <a:ext cx="555664" cy="247045"/>
          </a:xfrm>
          <a:prstGeom prst="rect">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A1BE0BC6-ABAF-4847-A5E4-9144729C5BAA}"/>
              </a:ext>
            </a:extLst>
          </p:cNvPr>
          <p:cNvSpPr txBox="1"/>
          <p:nvPr/>
        </p:nvSpPr>
        <p:spPr>
          <a:xfrm>
            <a:off x="7462508" y="1715688"/>
            <a:ext cx="574822" cy="369332"/>
          </a:xfrm>
          <a:prstGeom prst="rect">
            <a:avLst/>
          </a:prstGeom>
          <a:noFill/>
        </p:spPr>
        <p:txBody>
          <a:bodyPr wrap="square" rtlCol="0">
            <a:spAutoFit/>
          </a:bodyPr>
          <a:lstStyle/>
          <a:p>
            <a:r>
              <a:rPr lang="en-US" dirty="0">
                <a:solidFill>
                  <a:schemeClr val="bg1"/>
                </a:solidFill>
              </a:rPr>
              <a:t>V4</a:t>
            </a:r>
          </a:p>
        </p:txBody>
      </p:sp>
      <p:grpSp>
        <p:nvGrpSpPr>
          <p:cNvPr id="47" name="Group 46">
            <a:extLst>
              <a:ext uri="{FF2B5EF4-FFF2-40B4-BE49-F238E27FC236}">
                <a16:creationId xmlns:a16="http://schemas.microsoft.com/office/drawing/2014/main" id="{86EFDD5C-BF4F-2D4A-A106-01CF0EC8FD69}"/>
              </a:ext>
            </a:extLst>
          </p:cNvPr>
          <p:cNvGrpSpPr/>
          <p:nvPr/>
        </p:nvGrpSpPr>
        <p:grpSpPr>
          <a:xfrm>
            <a:off x="7080130" y="1687779"/>
            <a:ext cx="252444" cy="53167"/>
            <a:chOff x="2554049" y="4116666"/>
            <a:chExt cx="1305288" cy="274906"/>
          </a:xfrm>
        </p:grpSpPr>
        <p:cxnSp>
          <p:nvCxnSpPr>
            <p:cNvPr id="48" name="Straight Connector 47">
              <a:extLst>
                <a:ext uri="{FF2B5EF4-FFF2-40B4-BE49-F238E27FC236}">
                  <a16:creationId xmlns:a16="http://schemas.microsoft.com/office/drawing/2014/main" id="{89D0F3EB-B003-144B-9F9A-D8D1C42BD863}"/>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49" name="Right Triangle 48">
              <a:extLst>
                <a:ext uri="{FF2B5EF4-FFF2-40B4-BE49-F238E27FC236}">
                  <a16:creationId xmlns:a16="http://schemas.microsoft.com/office/drawing/2014/main" id="{E537ECBB-C69C-4945-8843-C89F82671C5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2A60975-66BA-CA44-9AF3-BEE77258E374}"/>
              </a:ext>
            </a:extLst>
          </p:cNvPr>
          <p:cNvGrpSpPr/>
          <p:nvPr/>
        </p:nvGrpSpPr>
        <p:grpSpPr>
          <a:xfrm flipH="1" flipV="1">
            <a:off x="8045954" y="2046075"/>
            <a:ext cx="252444" cy="53167"/>
            <a:chOff x="2554049" y="4116666"/>
            <a:chExt cx="1305288" cy="274906"/>
          </a:xfrm>
        </p:grpSpPr>
        <p:cxnSp>
          <p:nvCxnSpPr>
            <p:cNvPr id="51" name="Straight Connector 50">
              <a:extLst>
                <a:ext uri="{FF2B5EF4-FFF2-40B4-BE49-F238E27FC236}">
                  <a16:creationId xmlns:a16="http://schemas.microsoft.com/office/drawing/2014/main" id="{30AE8583-80FF-1C4C-805D-A9CAEF03F159}"/>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52" name="Right Triangle 51">
              <a:extLst>
                <a:ext uri="{FF2B5EF4-FFF2-40B4-BE49-F238E27FC236}">
                  <a16:creationId xmlns:a16="http://schemas.microsoft.com/office/drawing/2014/main" id="{A94EC791-52C9-5C4D-AB9F-20E408FCBE40}"/>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0" name="TextBox 69">
            <a:extLst>
              <a:ext uri="{FF2B5EF4-FFF2-40B4-BE49-F238E27FC236}">
                <a16:creationId xmlns:a16="http://schemas.microsoft.com/office/drawing/2014/main" id="{47ADAAB1-5484-9746-B574-59705771ED95}"/>
              </a:ext>
            </a:extLst>
          </p:cNvPr>
          <p:cNvSpPr txBox="1"/>
          <p:nvPr/>
        </p:nvSpPr>
        <p:spPr>
          <a:xfrm>
            <a:off x="1140782" y="2993516"/>
            <a:ext cx="1585690" cy="584775"/>
          </a:xfrm>
          <a:prstGeom prst="rect">
            <a:avLst/>
          </a:prstGeom>
          <a:noFill/>
        </p:spPr>
        <p:txBody>
          <a:bodyPr wrap="none" rtlCol="0">
            <a:spAutoFit/>
          </a:bodyPr>
          <a:lstStyle/>
          <a:p>
            <a:pPr algn="ctr"/>
            <a:r>
              <a:rPr lang="en-US" sz="1600" dirty="0"/>
              <a:t>Sequence 16S </a:t>
            </a:r>
          </a:p>
          <a:p>
            <a:pPr algn="ctr"/>
            <a:r>
              <a:rPr lang="en-US" sz="1600" dirty="0" err="1"/>
              <a:t>rRNA</a:t>
            </a:r>
            <a:r>
              <a:rPr lang="en-US" sz="1600" dirty="0"/>
              <a:t> genes</a:t>
            </a:r>
          </a:p>
        </p:txBody>
      </p:sp>
      <p:cxnSp>
        <p:nvCxnSpPr>
          <p:cNvPr id="71" name="Straight Connector 70">
            <a:extLst>
              <a:ext uri="{FF2B5EF4-FFF2-40B4-BE49-F238E27FC236}">
                <a16:creationId xmlns:a16="http://schemas.microsoft.com/office/drawing/2014/main" id="{A9445422-16F5-ED4F-918D-2EA3A3D5BA87}"/>
              </a:ext>
            </a:extLst>
          </p:cNvPr>
          <p:cNvCxnSpPr>
            <a:cxnSpLocks/>
          </p:cNvCxnSpPr>
          <p:nvPr/>
        </p:nvCxnSpPr>
        <p:spPr>
          <a:xfrm>
            <a:off x="7159229" y="2241191"/>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73E5E0A-991E-AF41-9B39-4378F8B8004E}"/>
              </a:ext>
            </a:extLst>
          </p:cNvPr>
          <p:cNvCxnSpPr>
            <a:cxnSpLocks/>
          </p:cNvCxnSpPr>
          <p:nvPr/>
        </p:nvCxnSpPr>
        <p:spPr>
          <a:xfrm>
            <a:off x="7387700" y="2240989"/>
            <a:ext cx="567081" cy="405"/>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A56B5965-5A1B-9E4E-9AB3-E76FB9E23304}"/>
              </a:ext>
            </a:extLst>
          </p:cNvPr>
          <p:cNvCxnSpPr>
            <a:cxnSpLocks/>
          </p:cNvCxnSpPr>
          <p:nvPr/>
        </p:nvCxnSpPr>
        <p:spPr>
          <a:xfrm>
            <a:off x="7159229" y="2347850"/>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8136457-8285-C84D-95F6-B259129F7B2D}"/>
              </a:ext>
            </a:extLst>
          </p:cNvPr>
          <p:cNvCxnSpPr>
            <a:cxnSpLocks/>
          </p:cNvCxnSpPr>
          <p:nvPr/>
        </p:nvCxnSpPr>
        <p:spPr>
          <a:xfrm>
            <a:off x="7387700" y="2347850"/>
            <a:ext cx="567081"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63A9409-7147-0547-8700-F5C9DDA8CBEC}"/>
              </a:ext>
            </a:extLst>
          </p:cNvPr>
          <p:cNvCxnSpPr>
            <a:cxnSpLocks/>
          </p:cNvCxnSpPr>
          <p:nvPr/>
        </p:nvCxnSpPr>
        <p:spPr>
          <a:xfrm>
            <a:off x="7159229" y="2447753"/>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B87839D-1B15-DD47-B4D9-233F0C343B0D}"/>
              </a:ext>
            </a:extLst>
          </p:cNvPr>
          <p:cNvCxnSpPr>
            <a:cxnSpLocks/>
          </p:cNvCxnSpPr>
          <p:nvPr/>
        </p:nvCxnSpPr>
        <p:spPr>
          <a:xfrm>
            <a:off x="7387700" y="2447551"/>
            <a:ext cx="567081" cy="405"/>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1FFECC0-CCF2-0C4E-A567-01332A326E0E}"/>
              </a:ext>
            </a:extLst>
          </p:cNvPr>
          <p:cNvCxnSpPr>
            <a:cxnSpLocks/>
          </p:cNvCxnSpPr>
          <p:nvPr/>
        </p:nvCxnSpPr>
        <p:spPr>
          <a:xfrm>
            <a:off x="7159229" y="2548062"/>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BACE23D3-6C42-EA4B-A803-1699F1B9FA6B}"/>
              </a:ext>
            </a:extLst>
          </p:cNvPr>
          <p:cNvCxnSpPr>
            <a:cxnSpLocks/>
          </p:cNvCxnSpPr>
          <p:nvPr/>
        </p:nvCxnSpPr>
        <p:spPr>
          <a:xfrm>
            <a:off x="7387700" y="2548062"/>
            <a:ext cx="567081"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B6A4164-ECF6-9848-A1DE-36895AAC7D93}"/>
              </a:ext>
            </a:extLst>
          </p:cNvPr>
          <p:cNvCxnSpPr>
            <a:cxnSpLocks/>
          </p:cNvCxnSpPr>
          <p:nvPr/>
        </p:nvCxnSpPr>
        <p:spPr>
          <a:xfrm>
            <a:off x="1067613" y="4245243"/>
            <a:ext cx="1638301"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A403456D-9E16-CE44-B114-98F70006D1F7}"/>
              </a:ext>
            </a:extLst>
          </p:cNvPr>
          <p:cNvCxnSpPr>
            <a:cxnSpLocks/>
          </p:cNvCxnSpPr>
          <p:nvPr/>
        </p:nvCxnSpPr>
        <p:spPr>
          <a:xfrm>
            <a:off x="1296084" y="4245041"/>
            <a:ext cx="1182738"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65DB147D-B70C-E946-8684-8D8D06279425}"/>
              </a:ext>
            </a:extLst>
          </p:cNvPr>
          <p:cNvGrpSpPr/>
          <p:nvPr/>
        </p:nvGrpSpPr>
        <p:grpSpPr>
          <a:xfrm>
            <a:off x="1000079" y="4065663"/>
            <a:ext cx="252444" cy="53167"/>
            <a:chOff x="2554049" y="4116666"/>
            <a:chExt cx="1305288" cy="274906"/>
          </a:xfrm>
        </p:grpSpPr>
        <p:cxnSp>
          <p:nvCxnSpPr>
            <p:cNvPr id="150" name="Straight Connector 149">
              <a:extLst>
                <a:ext uri="{FF2B5EF4-FFF2-40B4-BE49-F238E27FC236}">
                  <a16:creationId xmlns:a16="http://schemas.microsoft.com/office/drawing/2014/main" id="{AECAE92A-23E3-D94D-B79E-1F5B9DEB1E65}"/>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1" name="Right Triangle 150">
              <a:extLst>
                <a:ext uri="{FF2B5EF4-FFF2-40B4-BE49-F238E27FC236}">
                  <a16:creationId xmlns:a16="http://schemas.microsoft.com/office/drawing/2014/main" id="{2D26CDDE-2D37-D746-9818-2722FB168A2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567F5793-FB97-E34E-B447-76060CC51C45}"/>
              </a:ext>
            </a:extLst>
          </p:cNvPr>
          <p:cNvGrpSpPr/>
          <p:nvPr/>
        </p:nvGrpSpPr>
        <p:grpSpPr>
          <a:xfrm flipH="1" flipV="1">
            <a:off x="2541246" y="4368313"/>
            <a:ext cx="252444" cy="53167"/>
            <a:chOff x="2554049" y="4116666"/>
            <a:chExt cx="1305288" cy="274906"/>
          </a:xfrm>
        </p:grpSpPr>
        <p:cxnSp>
          <p:nvCxnSpPr>
            <p:cNvPr id="153" name="Straight Connector 152">
              <a:extLst>
                <a:ext uri="{FF2B5EF4-FFF2-40B4-BE49-F238E27FC236}">
                  <a16:creationId xmlns:a16="http://schemas.microsoft.com/office/drawing/2014/main" id="{FF84973B-8AFA-0D4D-9704-736186D7C41E}"/>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4" name="Right Triangle 153">
              <a:extLst>
                <a:ext uri="{FF2B5EF4-FFF2-40B4-BE49-F238E27FC236}">
                  <a16:creationId xmlns:a16="http://schemas.microsoft.com/office/drawing/2014/main" id="{0C5F4F43-4AEF-1E4D-B012-400C50F9A069}"/>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55" name="Straight Connector 154">
            <a:extLst>
              <a:ext uri="{FF2B5EF4-FFF2-40B4-BE49-F238E27FC236}">
                <a16:creationId xmlns:a16="http://schemas.microsoft.com/office/drawing/2014/main" id="{7E5DA651-18A2-D741-AF3A-2DA3EC48BE6E}"/>
              </a:ext>
            </a:extLst>
          </p:cNvPr>
          <p:cNvCxnSpPr>
            <a:cxnSpLocks/>
          </p:cNvCxnSpPr>
          <p:nvPr/>
        </p:nvCxnSpPr>
        <p:spPr>
          <a:xfrm>
            <a:off x="1306930" y="4118829"/>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5CBA34DC-0E25-C64B-8BF4-C1595BF9775B}"/>
              </a:ext>
            </a:extLst>
          </p:cNvPr>
          <p:cNvCxnSpPr>
            <a:cxnSpLocks/>
          </p:cNvCxnSpPr>
          <p:nvPr/>
        </p:nvCxnSpPr>
        <p:spPr>
          <a:xfrm>
            <a:off x="1544103" y="4368313"/>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sp>
        <p:nvSpPr>
          <p:cNvPr id="158" name="TextBox 157">
            <a:extLst>
              <a:ext uri="{FF2B5EF4-FFF2-40B4-BE49-F238E27FC236}">
                <a16:creationId xmlns:a16="http://schemas.microsoft.com/office/drawing/2014/main" id="{71A030C3-83E4-9A49-93F6-4B0DB0B990B2}"/>
              </a:ext>
            </a:extLst>
          </p:cNvPr>
          <p:cNvSpPr txBox="1"/>
          <p:nvPr/>
        </p:nvSpPr>
        <p:spPr>
          <a:xfrm>
            <a:off x="1491126" y="3772577"/>
            <a:ext cx="911394" cy="338554"/>
          </a:xfrm>
          <a:prstGeom prst="rect">
            <a:avLst/>
          </a:prstGeom>
          <a:noFill/>
        </p:spPr>
        <p:txBody>
          <a:bodyPr wrap="square" rtlCol="0">
            <a:spAutoFit/>
          </a:bodyPr>
          <a:lstStyle/>
          <a:p>
            <a:r>
              <a:rPr lang="en-US" sz="1600" i="1" dirty="0">
                <a:solidFill>
                  <a:schemeClr val="bg2">
                    <a:lumMod val="50000"/>
                  </a:schemeClr>
                </a:solidFill>
              </a:rPr>
              <a:t>Read 1</a:t>
            </a:r>
          </a:p>
        </p:txBody>
      </p:sp>
      <p:sp>
        <p:nvSpPr>
          <p:cNvPr id="159" name="TextBox 158">
            <a:extLst>
              <a:ext uri="{FF2B5EF4-FFF2-40B4-BE49-F238E27FC236}">
                <a16:creationId xmlns:a16="http://schemas.microsoft.com/office/drawing/2014/main" id="{4330BB17-1E49-ED47-BA64-BBF832992379}"/>
              </a:ext>
            </a:extLst>
          </p:cNvPr>
          <p:cNvSpPr txBox="1"/>
          <p:nvPr/>
        </p:nvSpPr>
        <p:spPr>
          <a:xfrm>
            <a:off x="1491126" y="4352916"/>
            <a:ext cx="911394" cy="338554"/>
          </a:xfrm>
          <a:prstGeom prst="rect">
            <a:avLst/>
          </a:prstGeom>
          <a:noFill/>
        </p:spPr>
        <p:txBody>
          <a:bodyPr wrap="square" rtlCol="0">
            <a:spAutoFit/>
          </a:bodyPr>
          <a:lstStyle/>
          <a:p>
            <a:r>
              <a:rPr lang="en-US" sz="1600" i="1" dirty="0">
                <a:solidFill>
                  <a:schemeClr val="bg2">
                    <a:lumMod val="50000"/>
                  </a:schemeClr>
                </a:solidFill>
              </a:rPr>
              <a:t>Read 2</a:t>
            </a:r>
          </a:p>
        </p:txBody>
      </p:sp>
      <p:sp>
        <p:nvSpPr>
          <p:cNvPr id="192" name="Oval 191">
            <a:extLst>
              <a:ext uri="{FF2B5EF4-FFF2-40B4-BE49-F238E27FC236}">
                <a16:creationId xmlns:a16="http://schemas.microsoft.com/office/drawing/2014/main" id="{D6A4C4A1-1CF5-7A49-8326-D455B054D5FB}"/>
              </a:ext>
            </a:extLst>
          </p:cNvPr>
          <p:cNvSpPr/>
          <p:nvPr/>
        </p:nvSpPr>
        <p:spPr>
          <a:xfrm>
            <a:off x="629438"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193" name="Oval 192">
            <a:extLst>
              <a:ext uri="{FF2B5EF4-FFF2-40B4-BE49-F238E27FC236}">
                <a16:creationId xmlns:a16="http://schemas.microsoft.com/office/drawing/2014/main" id="{995A8608-2145-E341-B562-F6965A573366}"/>
              </a:ext>
            </a:extLst>
          </p:cNvPr>
          <p:cNvSpPr/>
          <p:nvPr/>
        </p:nvSpPr>
        <p:spPr>
          <a:xfrm>
            <a:off x="3480775"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2</a:t>
            </a:r>
          </a:p>
        </p:txBody>
      </p:sp>
      <p:sp>
        <p:nvSpPr>
          <p:cNvPr id="194" name="Oval 193">
            <a:extLst>
              <a:ext uri="{FF2B5EF4-FFF2-40B4-BE49-F238E27FC236}">
                <a16:creationId xmlns:a16="http://schemas.microsoft.com/office/drawing/2014/main" id="{DDD96E8D-E26C-0B44-A6A9-2E694C6403F6}"/>
              </a:ext>
            </a:extLst>
          </p:cNvPr>
          <p:cNvSpPr/>
          <p:nvPr/>
        </p:nvSpPr>
        <p:spPr>
          <a:xfrm>
            <a:off x="5895920"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3</a:t>
            </a:r>
          </a:p>
        </p:txBody>
      </p:sp>
      <p:sp>
        <p:nvSpPr>
          <p:cNvPr id="72" name="Oval 71">
            <a:extLst>
              <a:ext uri="{FF2B5EF4-FFF2-40B4-BE49-F238E27FC236}">
                <a16:creationId xmlns:a16="http://schemas.microsoft.com/office/drawing/2014/main" id="{D6A2DD1B-3723-E047-8794-AF042A1A24E0}"/>
              </a:ext>
            </a:extLst>
          </p:cNvPr>
          <p:cNvSpPr/>
          <p:nvPr/>
        </p:nvSpPr>
        <p:spPr>
          <a:xfrm>
            <a:off x="629438"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4</a:t>
            </a:r>
          </a:p>
        </p:txBody>
      </p:sp>
      <p:sp>
        <p:nvSpPr>
          <p:cNvPr id="82" name="Right Arrow 81">
            <a:extLst>
              <a:ext uri="{FF2B5EF4-FFF2-40B4-BE49-F238E27FC236}">
                <a16:creationId xmlns:a16="http://schemas.microsoft.com/office/drawing/2014/main" id="{7439480D-F86A-2D41-BE5B-3D2B97292505}"/>
              </a:ext>
            </a:extLst>
          </p:cNvPr>
          <p:cNvSpPr/>
          <p:nvPr/>
        </p:nvSpPr>
        <p:spPr>
          <a:xfrm>
            <a:off x="5937313" y="1852407"/>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lide Number Placeholder 5">
            <a:extLst>
              <a:ext uri="{FF2B5EF4-FFF2-40B4-BE49-F238E27FC236}">
                <a16:creationId xmlns:a16="http://schemas.microsoft.com/office/drawing/2014/main" id="{6318E58D-563B-5B4E-957A-2E4A3BCCF199}"/>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40</a:t>
            </a:fld>
            <a:endParaRPr lang="en-US" dirty="0"/>
          </a:p>
        </p:txBody>
      </p:sp>
    </p:spTree>
    <p:extLst>
      <p:ext uri="{BB962C8B-B14F-4D97-AF65-F5344CB8AC3E}">
        <p14:creationId xmlns:p14="http://schemas.microsoft.com/office/powerpoint/2010/main" val="1877028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4">
            <a:extLst>
              <a:ext uri="{FF2B5EF4-FFF2-40B4-BE49-F238E27FC236}">
                <a16:creationId xmlns:a16="http://schemas.microsoft.com/office/drawing/2014/main" id="{DB9CCEC4-5536-8040-9748-134201CD54AD}"/>
              </a:ext>
            </a:extLst>
          </p:cNvPr>
          <p:cNvSpPr>
            <a:spLocks noGrp="1"/>
          </p:cNvSpPr>
          <p:nvPr>
            <p:ph type="title"/>
          </p:nvPr>
        </p:nvSpPr>
        <p:spPr>
          <a:xfrm>
            <a:off x="774414" y="-470428"/>
            <a:ext cx="8202557" cy="1143000"/>
          </a:xfrm>
        </p:spPr>
        <p:txBody>
          <a:bodyPr/>
          <a:lstStyle/>
          <a:p>
            <a:r>
              <a:rPr lang="en-US" dirty="0"/>
              <a:t>A workflow for 16S analysis</a:t>
            </a:r>
          </a:p>
        </p:txBody>
      </p:sp>
      <p:pic>
        <p:nvPicPr>
          <p:cNvPr id="13" name="Picture 12">
            <a:extLst>
              <a:ext uri="{FF2B5EF4-FFF2-40B4-BE49-F238E27FC236}">
                <a16:creationId xmlns:a16="http://schemas.microsoft.com/office/drawing/2014/main" id="{29ED7A68-6407-8645-B3C1-C8FFE1258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13296" y="1517766"/>
            <a:ext cx="1269110" cy="1042948"/>
          </a:xfrm>
          <a:prstGeom prst="rect">
            <a:avLst/>
          </a:prstGeom>
        </p:spPr>
      </p:pic>
      <p:sp>
        <p:nvSpPr>
          <p:cNvPr id="17" name="Rectangle 16">
            <a:extLst>
              <a:ext uri="{FF2B5EF4-FFF2-40B4-BE49-F238E27FC236}">
                <a16:creationId xmlns:a16="http://schemas.microsoft.com/office/drawing/2014/main" id="{D61A72C2-8A3E-FC47-9E21-AD60C733A605}"/>
              </a:ext>
            </a:extLst>
          </p:cNvPr>
          <p:cNvSpPr/>
          <p:nvPr/>
        </p:nvSpPr>
        <p:spPr>
          <a:xfrm>
            <a:off x="976007" y="1955529"/>
            <a:ext cx="309352" cy="309352"/>
          </a:xfrm>
          <a:prstGeom prst="rect">
            <a:avLst/>
          </a:prstGeom>
          <a:noFill/>
          <a:ln w="222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02628D4-9944-824B-8239-6A5144BDFF5D}"/>
              </a:ext>
            </a:extLst>
          </p:cNvPr>
          <p:cNvCxnSpPr>
            <a:cxnSpLocks/>
          </p:cNvCxnSpPr>
          <p:nvPr/>
        </p:nvCxnSpPr>
        <p:spPr>
          <a:xfrm flipV="1">
            <a:off x="1285359" y="1588469"/>
            <a:ext cx="906399" cy="367063"/>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CD7CA6-7A45-3543-9E29-5A6562AF21E9}"/>
              </a:ext>
            </a:extLst>
          </p:cNvPr>
          <p:cNvCxnSpPr>
            <a:cxnSpLocks/>
          </p:cNvCxnSpPr>
          <p:nvPr/>
        </p:nvCxnSpPr>
        <p:spPr>
          <a:xfrm>
            <a:off x="1285359" y="2264881"/>
            <a:ext cx="906399" cy="302729"/>
          </a:xfrm>
          <a:prstGeom prst="line">
            <a:avLst/>
          </a:prstGeom>
          <a:ln w="22225"/>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865215C-2379-554C-A8FA-864A29C213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91758" y="1591930"/>
            <a:ext cx="962534" cy="972219"/>
          </a:xfrm>
          <a:prstGeom prst="rect">
            <a:avLst/>
          </a:prstGeom>
          <a:ln w="22225">
            <a:solidFill>
              <a:schemeClr val="dk1">
                <a:shade val="95000"/>
                <a:satMod val="105000"/>
              </a:schemeClr>
            </a:solidFill>
          </a:ln>
        </p:spPr>
      </p:pic>
      <p:sp>
        <p:nvSpPr>
          <p:cNvPr id="28" name="TextBox 27">
            <a:extLst>
              <a:ext uri="{FF2B5EF4-FFF2-40B4-BE49-F238E27FC236}">
                <a16:creationId xmlns:a16="http://schemas.microsoft.com/office/drawing/2014/main" id="{A88CCD58-2D9F-804B-8F19-A4C59D0EC66B}"/>
              </a:ext>
            </a:extLst>
          </p:cNvPr>
          <p:cNvSpPr txBox="1"/>
          <p:nvPr/>
        </p:nvSpPr>
        <p:spPr>
          <a:xfrm>
            <a:off x="1122347" y="706403"/>
            <a:ext cx="1622560" cy="584775"/>
          </a:xfrm>
          <a:prstGeom prst="rect">
            <a:avLst/>
          </a:prstGeom>
          <a:noFill/>
        </p:spPr>
        <p:txBody>
          <a:bodyPr wrap="none" rtlCol="0">
            <a:spAutoFit/>
          </a:bodyPr>
          <a:lstStyle/>
          <a:p>
            <a:r>
              <a:rPr lang="en-US" sz="1600" dirty="0"/>
              <a:t>Collect sample</a:t>
            </a:r>
          </a:p>
          <a:p>
            <a:r>
              <a:rPr lang="en-US" sz="1600" dirty="0"/>
              <a:t>(e.g. skin swab)</a:t>
            </a:r>
          </a:p>
        </p:txBody>
      </p:sp>
      <p:sp>
        <p:nvSpPr>
          <p:cNvPr id="29" name="Right Arrow 28">
            <a:extLst>
              <a:ext uri="{FF2B5EF4-FFF2-40B4-BE49-F238E27FC236}">
                <a16:creationId xmlns:a16="http://schemas.microsoft.com/office/drawing/2014/main" id="{CF0D2AEE-FD46-7147-9FB5-18C8402941F5}"/>
              </a:ext>
            </a:extLst>
          </p:cNvPr>
          <p:cNvSpPr/>
          <p:nvPr/>
        </p:nvSpPr>
        <p:spPr>
          <a:xfrm>
            <a:off x="3347291" y="190303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5C14E910-E5D6-E742-95B1-6EB55F8B2B61}"/>
              </a:ext>
            </a:extLst>
          </p:cNvPr>
          <p:cNvSpPr txBox="1"/>
          <p:nvPr/>
        </p:nvSpPr>
        <p:spPr>
          <a:xfrm>
            <a:off x="4358801" y="706403"/>
            <a:ext cx="1106072" cy="584775"/>
          </a:xfrm>
          <a:prstGeom prst="rect">
            <a:avLst/>
          </a:prstGeom>
          <a:noFill/>
        </p:spPr>
        <p:txBody>
          <a:bodyPr wrap="none" rtlCol="0">
            <a:spAutoFit/>
          </a:bodyPr>
          <a:lstStyle/>
          <a:p>
            <a:pPr algn="ctr"/>
            <a:r>
              <a:rPr lang="en-US" sz="1600" dirty="0"/>
              <a:t>Total DNA</a:t>
            </a:r>
          </a:p>
          <a:p>
            <a:pPr algn="ctr"/>
            <a:r>
              <a:rPr lang="en-US" sz="1600" dirty="0"/>
              <a:t>extraction</a:t>
            </a:r>
          </a:p>
        </p:txBody>
      </p:sp>
      <p:pic>
        <p:nvPicPr>
          <p:cNvPr id="35" name="Picture 34">
            <a:extLst>
              <a:ext uri="{FF2B5EF4-FFF2-40B4-BE49-F238E27FC236}">
                <a16:creationId xmlns:a16="http://schemas.microsoft.com/office/drawing/2014/main" id="{CAAF7F08-2B21-924E-A5FC-E6E72B92267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214" b="98645" l="0" r="99350"/>
                    </a14:imgEffect>
                  </a14:imgLayer>
                </a14:imgProps>
              </a:ext>
              <a:ext uri="{28A0092B-C50C-407E-A947-70E740481C1C}">
                <a14:useLocalDpi xmlns:a14="http://schemas.microsoft.com/office/drawing/2010/main"/>
              </a:ext>
            </a:extLst>
          </a:blip>
          <a:stretch>
            <a:fillRect/>
          </a:stretch>
        </p:blipFill>
        <p:spPr>
          <a:xfrm rot="7840345">
            <a:off x="4151197" y="1745524"/>
            <a:ext cx="1211866" cy="726330"/>
          </a:xfrm>
          <a:prstGeom prst="rect">
            <a:avLst/>
          </a:prstGeom>
        </p:spPr>
      </p:pic>
      <p:pic>
        <p:nvPicPr>
          <p:cNvPr id="36" name="Picture 35">
            <a:extLst>
              <a:ext uri="{FF2B5EF4-FFF2-40B4-BE49-F238E27FC236}">
                <a16:creationId xmlns:a16="http://schemas.microsoft.com/office/drawing/2014/main" id="{40D31AEF-209C-1E43-AE83-EF646845A775}"/>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9214" b="98645" l="0" r="99350"/>
                    </a14:imgEffect>
                  </a14:imgLayer>
                </a14:imgProps>
              </a:ext>
              <a:ext uri="{28A0092B-C50C-407E-A947-70E740481C1C}">
                <a14:useLocalDpi xmlns:a14="http://schemas.microsoft.com/office/drawing/2010/main"/>
              </a:ext>
            </a:extLst>
          </a:blip>
          <a:stretch>
            <a:fillRect/>
          </a:stretch>
        </p:blipFill>
        <p:spPr>
          <a:xfrm>
            <a:off x="4146210" y="1514554"/>
            <a:ext cx="686005" cy="411156"/>
          </a:xfrm>
          <a:prstGeom prst="rect">
            <a:avLst/>
          </a:prstGeom>
        </p:spPr>
      </p:pic>
      <p:pic>
        <p:nvPicPr>
          <p:cNvPr id="37" name="Picture 36">
            <a:extLst>
              <a:ext uri="{FF2B5EF4-FFF2-40B4-BE49-F238E27FC236}">
                <a16:creationId xmlns:a16="http://schemas.microsoft.com/office/drawing/2014/main" id="{372D5905-9987-244F-93BF-6AD97EC56DE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0" b="97899" l="0" r="99005"/>
                    </a14:imgEffect>
                  </a14:imgLayer>
                </a14:imgProps>
              </a:ext>
              <a:ext uri="{28A0092B-C50C-407E-A947-70E740481C1C}">
                <a14:useLocalDpi xmlns:a14="http://schemas.microsoft.com/office/drawing/2010/main"/>
              </a:ext>
            </a:extLst>
          </a:blip>
          <a:srcRect/>
          <a:stretch/>
        </p:blipFill>
        <p:spPr>
          <a:xfrm rot="10369527">
            <a:off x="4847037" y="2234415"/>
            <a:ext cx="448417" cy="265465"/>
          </a:xfrm>
          <a:prstGeom prst="rect">
            <a:avLst/>
          </a:prstGeom>
        </p:spPr>
      </p:pic>
      <p:sp>
        <p:nvSpPr>
          <p:cNvPr id="40" name="TextBox 39">
            <a:extLst>
              <a:ext uri="{FF2B5EF4-FFF2-40B4-BE49-F238E27FC236}">
                <a16:creationId xmlns:a16="http://schemas.microsoft.com/office/drawing/2014/main" id="{5CC43235-3CBE-3848-A5F6-6FDC8FF033BA}"/>
              </a:ext>
            </a:extLst>
          </p:cNvPr>
          <p:cNvSpPr txBox="1"/>
          <p:nvPr/>
        </p:nvSpPr>
        <p:spPr>
          <a:xfrm>
            <a:off x="6275873" y="706403"/>
            <a:ext cx="2785216" cy="584775"/>
          </a:xfrm>
          <a:prstGeom prst="rect">
            <a:avLst/>
          </a:prstGeom>
          <a:noFill/>
        </p:spPr>
        <p:txBody>
          <a:bodyPr wrap="square" rtlCol="0">
            <a:spAutoFit/>
          </a:bodyPr>
          <a:lstStyle/>
          <a:p>
            <a:pPr algn="ctr"/>
            <a:r>
              <a:rPr lang="en-US" sz="1600" dirty="0"/>
              <a:t>Amplify variable region </a:t>
            </a:r>
          </a:p>
          <a:p>
            <a:pPr algn="ctr"/>
            <a:r>
              <a:rPr lang="en-US" sz="1600" dirty="0"/>
              <a:t>of 16S </a:t>
            </a:r>
            <a:r>
              <a:rPr lang="en-US" sz="1600" dirty="0" err="1"/>
              <a:t>rRNA</a:t>
            </a:r>
            <a:r>
              <a:rPr lang="en-US" sz="1600" dirty="0"/>
              <a:t> gene</a:t>
            </a:r>
          </a:p>
        </p:txBody>
      </p:sp>
      <p:sp>
        <p:nvSpPr>
          <p:cNvPr id="44" name="Rectangle 43">
            <a:extLst>
              <a:ext uri="{FF2B5EF4-FFF2-40B4-BE49-F238E27FC236}">
                <a16:creationId xmlns:a16="http://schemas.microsoft.com/office/drawing/2014/main" id="{B88D78E4-D4A7-A64F-B7FF-0EDAA9F2ED1F}"/>
              </a:ext>
            </a:extLst>
          </p:cNvPr>
          <p:cNvSpPr/>
          <p:nvPr/>
        </p:nvSpPr>
        <p:spPr>
          <a:xfrm>
            <a:off x="7164425" y="1814588"/>
            <a:ext cx="1003297" cy="176902"/>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9EF6B8C-786F-104B-8F31-1CA5D3E2275E}"/>
              </a:ext>
            </a:extLst>
          </p:cNvPr>
          <p:cNvSpPr/>
          <p:nvPr/>
        </p:nvSpPr>
        <p:spPr>
          <a:xfrm>
            <a:off x="7399117" y="1784639"/>
            <a:ext cx="555664" cy="247045"/>
          </a:xfrm>
          <a:prstGeom prst="rect">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A1BE0BC6-ABAF-4847-A5E4-9144729C5BAA}"/>
              </a:ext>
            </a:extLst>
          </p:cNvPr>
          <p:cNvSpPr txBox="1"/>
          <p:nvPr/>
        </p:nvSpPr>
        <p:spPr>
          <a:xfrm>
            <a:off x="7462508" y="1715688"/>
            <a:ext cx="574822" cy="369332"/>
          </a:xfrm>
          <a:prstGeom prst="rect">
            <a:avLst/>
          </a:prstGeom>
          <a:noFill/>
        </p:spPr>
        <p:txBody>
          <a:bodyPr wrap="square" rtlCol="0">
            <a:spAutoFit/>
          </a:bodyPr>
          <a:lstStyle/>
          <a:p>
            <a:r>
              <a:rPr lang="en-US" dirty="0">
                <a:solidFill>
                  <a:schemeClr val="bg1"/>
                </a:solidFill>
              </a:rPr>
              <a:t>V4</a:t>
            </a:r>
          </a:p>
        </p:txBody>
      </p:sp>
      <p:grpSp>
        <p:nvGrpSpPr>
          <p:cNvPr id="47" name="Group 46">
            <a:extLst>
              <a:ext uri="{FF2B5EF4-FFF2-40B4-BE49-F238E27FC236}">
                <a16:creationId xmlns:a16="http://schemas.microsoft.com/office/drawing/2014/main" id="{86EFDD5C-BF4F-2D4A-A106-01CF0EC8FD69}"/>
              </a:ext>
            </a:extLst>
          </p:cNvPr>
          <p:cNvGrpSpPr/>
          <p:nvPr/>
        </p:nvGrpSpPr>
        <p:grpSpPr>
          <a:xfrm>
            <a:off x="7080130" y="1687779"/>
            <a:ext cx="252444" cy="53167"/>
            <a:chOff x="2554049" y="4116666"/>
            <a:chExt cx="1305288" cy="274906"/>
          </a:xfrm>
        </p:grpSpPr>
        <p:cxnSp>
          <p:nvCxnSpPr>
            <p:cNvPr id="48" name="Straight Connector 47">
              <a:extLst>
                <a:ext uri="{FF2B5EF4-FFF2-40B4-BE49-F238E27FC236}">
                  <a16:creationId xmlns:a16="http://schemas.microsoft.com/office/drawing/2014/main" id="{89D0F3EB-B003-144B-9F9A-D8D1C42BD863}"/>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49" name="Right Triangle 48">
              <a:extLst>
                <a:ext uri="{FF2B5EF4-FFF2-40B4-BE49-F238E27FC236}">
                  <a16:creationId xmlns:a16="http://schemas.microsoft.com/office/drawing/2014/main" id="{E537ECBB-C69C-4945-8843-C89F82671C5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2A60975-66BA-CA44-9AF3-BEE77258E374}"/>
              </a:ext>
            </a:extLst>
          </p:cNvPr>
          <p:cNvGrpSpPr/>
          <p:nvPr/>
        </p:nvGrpSpPr>
        <p:grpSpPr>
          <a:xfrm flipH="1" flipV="1">
            <a:off x="8045954" y="2046075"/>
            <a:ext cx="252444" cy="53167"/>
            <a:chOff x="2554049" y="4116666"/>
            <a:chExt cx="1305288" cy="274906"/>
          </a:xfrm>
        </p:grpSpPr>
        <p:cxnSp>
          <p:nvCxnSpPr>
            <p:cNvPr id="51" name="Straight Connector 50">
              <a:extLst>
                <a:ext uri="{FF2B5EF4-FFF2-40B4-BE49-F238E27FC236}">
                  <a16:creationId xmlns:a16="http://schemas.microsoft.com/office/drawing/2014/main" id="{30AE8583-80FF-1C4C-805D-A9CAEF03F159}"/>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52" name="Right Triangle 51">
              <a:extLst>
                <a:ext uri="{FF2B5EF4-FFF2-40B4-BE49-F238E27FC236}">
                  <a16:creationId xmlns:a16="http://schemas.microsoft.com/office/drawing/2014/main" id="{A94EC791-52C9-5C4D-AB9F-20E408FCBE40}"/>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0" name="TextBox 69">
            <a:extLst>
              <a:ext uri="{FF2B5EF4-FFF2-40B4-BE49-F238E27FC236}">
                <a16:creationId xmlns:a16="http://schemas.microsoft.com/office/drawing/2014/main" id="{47ADAAB1-5484-9746-B574-59705771ED95}"/>
              </a:ext>
            </a:extLst>
          </p:cNvPr>
          <p:cNvSpPr txBox="1"/>
          <p:nvPr/>
        </p:nvSpPr>
        <p:spPr>
          <a:xfrm>
            <a:off x="1140782" y="2993516"/>
            <a:ext cx="1585690" cy="584775"/>
          </a:xfrm>
          <a:prstGeom prst="rect">
            <a:avLst/>
          </a:prstGeom>
          <a:noFill/>
        </p:spPr>
        <p:txBody>
          <a:bodyPr wrap="none" rtlCol="0">
            <a:spAutoFit/>
          </a:bodyPr>
          <a:lstStyle/>
          <a:p>
            <a:pPr algn="ctr"/>
            <a:r>
              <a:rPr lang="en-US" sz="1600" dirty="0"/>
              <a:t>Sequence 16S </a:t>
            </a:r>
          </a:p>
          <a:p>
            <a:pPr algn="ctr"/>
            <a:r>
              <a:rPr lang="en-US" sz="1600" dirty="0" err="1"/>
              <a:t>rRNA</a:t>
            </a:r>
            <a:r>
              <a:rPr lang="en-US" sz="1600" dirty="0"/>
              <a:t> genes</a:t>
            </a:r>
          </a:p>
        </p:txBody>
      </p:sp>
      <p:cxnSp>
        <p:nvCxnSpPr>
          <p:cNvPr id="71" name="Straight Connector 70">
            <a:extLst>
              <a:ext uri="{FF2B5EF4-FFF2-40B4-BE49-F238E27FC236}">
                <a16:creationId xmlns:a16="http://schemas.microsoft.com/office/drawing/2014/main" id="{A9445422-16F5-ED4F-918D-2EA3A3D5BA87}"/>
              </a:ext>
            </a:extLst>
          </p:cNvPr>
          <p:cNvCxnSpPr>
            <a:cxnSpLocks/>
          </p:cNvCxnSpPr>
          <p:nvPr/>
        </p:nvCxnSpPr>
        <p:spPr>
          <a:xfrm>
            <a:off x="7159229" y="2241191"/>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73E5E0A-991E-AF41-9B39-4378F8B8004E}"/>
              </a:ext>
            </a:extLst>
          </p:cNvPr>
          <p:cNvCxnSpPr>
            <a:cxnSpLocks/>
          </p:cNvCxnSpPr>
          <p:nvPr/>
        </p:nvCxnSpPr>
        <p:spPr>
          <a:xfrm>
            <a:off x="7387700" y="2240989"/>
            <a:ext cx="567081" cy="405"/>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44DC7F2-981D-1343-A2FA-05A4E717E449}"/>
              </a:ext>
            </a:extLst>
          </p:cNvPr>
          <p:cNvSpPr txBox="1"/>
          <p:nvPr/>
        </p:nvSpPr>
        <p:spPr>
          <a:xfrm>
            <a:off x="3928155" y="2870405"/>
            <a:ext cx="1967365" cy="830997"/>
          </a:xfrm>
          <a:prstGeom prst="rect">
            <a:avLst/>
          </a:prstGeom>
          <a:noFill/>
        </p:spPr>
        <p:txBody>
          <a:bodyPr wrap="square" rtlCol="0">
            <a:spAutoFit/>
          </a:bodyPr>
          <a:lstStyle/>
          <a:p>
            <a:pPr algn="ctr"/>
            <a:r>
              <a:rPr lang="en-US" sz="1600" dirty="0"/>
              <a:t>Processing, QC, and assembly </a:t>
            </a:r>
          </a:p>
          <a:p>
            <a:pPr algn="ctr"/>
            <a:r>
              <a:rPr lang="en-US" sz="1600" dirty="0"/>
              <a:t>of reads</a:t>
            </a:r>
          </a:p>
        </p:txBody>
      </p:sp>
      <p:cxnSp>
        <p:nvCxnSpPr>
          <p:cNvPr id="106" name="Straight Connector 105">
            <a:extLst>
              <a:ext uri="{FF2B5EF4-FFF2-40B4-BE49-F238E27FC236}">
                <a16:creationId xmlns:a16="http://schemas.microsoft.com/office/drawing/2014/main" id="{EE490740-92A4-F64E-8F4A-8B1DD4112DB4}"/>
              </a:ext>
            </a:extLst>
          </p:cNvPr>
          <p:cNvCxnSpPr>
            <a:cxnSpLocks/>
          </p:cNvCxnSpPr>
          <p:nvPr/>
        </p:nvCxnSpPr>
        <p:spPr>
          <a:xfrm>
            <a:off x="4181232" y="4075760"/>
            <a:ext cx="678432"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5A0108B8-2398-A745-AF5D-52C9171167EC}"/>
              </a:ext>
            </a:extLst>
          </p:cNvPr>
          <p:cNvCxnSpPr>
            <a:cxnSpLocks/>
          </p:cNvCxnSpPr>
          <p:nvPr/>
        </p:nvCxnSpPr>
        <p:spPr>
          <a:xfrm>
            <a:off x="4260035" y="4267957"/>
            <a:ext cx="599629"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0A4C9E7-3AE1-E741-BDA6-0444052C5D94}"/>
              </a:ext>
            </a:extLst>
          </p:cNvPr>
          <p:cNvCxnSpPr>
            <a:cxnSpLocks/>
          </p:cNvCxnSpPr>
          <p:nvPr/>
        </p:nvCxnSpPr>
        <p:spPr>
          <a:xfrm>
            <a:off x="4156754" y="4465797"/>
            <a:ext cx="702910"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0F4062AD-4615-6546-858D-1DAE84C1FB8E}"/>
              </a:ext>
            </a:extLst>
          </p:cNvPr>
          <p:cNvCxnSpPr>
            <a:cxnSpLocks/>
          </p:cNvCxnSpPr>
          <p:nvPr/>
        </p:nvCxnSpPr>
        <p:spPr>
          <a:xfrm>
            <a:off x="5114087" y="4075760"/>
            <a:ext cx="568794"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9E75509C-301C-DD46-B80A-64078CEA9988}"/>
              </a:ext>
            </a:extLst>
          </p:cNvPr>
          <p:cNvCxnSpPr>
            <a:cxnSpLocks/>
          </p:cNvCxnSpPr>
          <p:nvPr/>
        </p:nvCxnSpPr>
        <p:spPr>
          <a:xfrm>
            <a:off x="4925658" y="4183582"/>
            <a:ext cx="765534"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A56B5965-5A1B-9E4E-9AB3-E76FB9E23304}"/>
              </a:ext>
            </a:extLst>
          </p:cNvPr>
          <p:cNvCxnSpPr>
            <a:cxnSpLocks/>
          </p:cNvCxnSpPr>
          <p:nvPr/>
        </p:nvCxnSpPr>
        <p:spPr>
          <a:xfrm>
            <a:off x="7159229" y="2347850"/>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8136457-8285-C84D-95F6-B259129F7B2D}"/>
              </a:ext>
            </a:extLst>
          </p:cNvPr>
          <p:cNvCxnSpPr>
            <a:cxnSpLocks/>
          </p:cNvCxnSpPr>
          <p:nvPr/>
        </p:nvCxnSpPr>
        <p:spPr>
          <a:xfrm>
            <a:off x="7387700" y="2347850"/>
            <a:ext cx="567081"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63A9409-7147-0547-8700-F5C9DDA8CBEC}"/>
              </a:ext>
            </a:extLst>
          </p:cNvPr>
          <p:cNvCxnSpPr>
            <a:cxnSpLocks/>
          </p:cNvCxnSpPr>
          <p:nvPr/>
        </p:nvCxnSpPr>
        <p:spPr>
          <a:xfrm>
            <a:off x="7159229" y="2447753"/>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B87839D-1B15-DD47-B4D9-233F0C343B0D}"/>
              </a:ext>
            </a:extLst>
          </p:cNvPr>
          <p:cNvCxnSpPr>
            <a:cxnSpLocks/>
          </p:cNvCxnSpPr>
          <p:nvPr/>
        </p:nvCxnSpPr>
        <p:spPr>
          <a:xfrm>
            <a:off x="7387700" y="2447551"/>
            <a:ext cx="567081" cy="405"/>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1FFECC0-CCF2-0C4E-A567-01332A326E0E}"/>
              </a:ext>
            </a:extLst>
          </p:cNvPr>
          <p:cNvCxnSpPr>
            <a:cxnSpLocks/>
          </p:cNvCxnSpPr>
          <p:nvPr/>
        </p:nvCxnSpPr>
        <p:spPr>
          <a:xfrm>
            <a:off x="7159229" y="2548062"/>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BACE23D3-6C42-EA4B-A803-1699F1B9FA6B}"/>
              </a:ext>
            </a:extLst>
          </p:cNvPr>
          <p:cNvCxnSpPr>
            <a:cxnSpLocks/>
          </p:cNvCxnSpPr>
          <p:nvPr/>
        </p:nvCxnSpPr>
        <p:spPr>
          <a:xfrm>
            <a:off x="7387700" y="2548062"/>
            <a:ext cx="567081"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B6A4164-ECF6-9848-A1DE-36895AAC7D93}"/>
              </a:ext>
            </a:extLst>
          </p:cNvPr>
          <p:cNvCxnSpPr>
            <a:cxnSpLocks/>
          </p:cNvCxnSpPr>
          <p:nvPr/>
        </p:nvCxnSpPr>
        <p:spPr>
          <a:xfrm>
            <a:off x="1067613" y="4245243"/>
            <a:ext cx="1638301"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A403456D-9E16-CE44-B114-98F70006D1F7}"/>
              </a:ext>
            </a:extLst>
          </p:cNvPr>
          <p:cNvCxnSpPr>
            <a:cxnSpLocks/>
          </p:cNvCxnSpPr>
          <p:nvPr/>
        </p:nvCxnSpPr>
        <p:spPr>
          <a:xfrm>
            <a:off x="1296084" y="4245041"/>
            <a:ext cx="1182738"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65DB147D-B70C-E946-8684-8D8D06279425}"/>
              </a:ext>
            </a:extLst>
          </p:cNvPr>
          <p:cNvGrpSpPr/>
          <p:nvPr/>
        </p:nvGrpSpPr>
        <p:grpSpPr>
          <a:xfrm>
            <a:off x="1000079" y="4065663"/>
            <a:ext cx="252444" cy="53167"/>
            <a:chOff x="2554049" y="4116666"/>
            <a:chExt cx="1305288" cy="274906"/>
          </a:xfrm>
        </p:grpSpPr>
        <p:cxnSp>
          <p:nvCxnSpPr>
            <p:cNvPr id="150" name="Straight Connector 149">
              <a:extLst>
                <a:ext uri="{FF2B5EF4-FFF2-40B4-BE49-F238E27FC236}">
                  <a16:creationId xmlns:a16="http://schemas.microsoft.com/office/drawing/2014/main" id="{AECAE92A-23E3-D94D-B79E-1F5B9DEB1E65}"/>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1" name="Right Triangle 150">
              <a:extLst>
                <a:ext uri="{FF2B5EF4-FFF2-40B4-BE49-F238E27FC236}">
                  <a16:creationId xmlns:a16="http://schemas.microsoft.com/office/drawing/2014/main" id="{2D26CDDE-2D37-D746-9818-2722FB168A2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567F5793-FB97-E34E-B447-76060CC51C45}"/>
              </a:ext>
            </a:extLst>
          </p:cNvPr>
          <p:cNvGrpSpPr/>
          <p:nvPr/>
        </p:nvGrpSpPr>
        <p:grpSpPr>
          <a:xfrm flipH="1" flipV="1">
            <a:off x="2541246" y="4368313"/>
            <a:ext cx="252444" cy="53167"/>
            <a:chOff x="2554049" y="4116666"/>
            <a:chExt cx="1305288" cy="274906"/>
          </a:xfrm>
        </p:grpSpPr>
        <p:cxnSp>
          <p:nvCxnSpPr>
            <p:cNvPr id="153" name="Straight Connector 152">
              <a:extLst>
                <a:ext uri="{FF2B5EF4-FFF2-40B4-BE49-F238E27FC236}">
                  <a16:creationId xmlns:a16="http://schemas.microsoft.com/office/drawing/2014/main" id="{FF84973B-8AFA-0D4D-9704-736186D7C41E}"/>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4" name="Right Triangle 153">
              <a:extLst>
                <a:ext uri="{FF2B5EF4-FFF2-40B4-BE49-F238E27FC236}">
                  <a16:creationId xmlns:a16="http://schemas.microsoft.com/office/drawing/2014/main" id="{0C5F4F43-4AEF-1E4D-B012-400C50F9A069}"/>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55" name="Straight Connector 154">
            <a:extLst>
              <a:ext uri="{FF2B5EF4-FFF2-40B4-BE49-F238E27FC236}">
                <a16:creationId xmlns:a16="http://schemas.microsoft.com/office/drawing/2014/main" id="{7E5DA651-18A2-D741-AF3A-2DA3EC48BE6E}"/>
              </a:ext>
            </a:extLst>
          </p:cNvPr>
          <p:cNvCxnSpPr>
            <a:cxnSpLocks/>
          </p:cNvCxnSpPr>
          <p:nvPr/>
        </p:nvCxnSpPr>
        <p:spPr>
          <a:xfrm>
            <a:off x="1306930" y="4118829"/>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5CBA34DC-0E25-C64B-8BF4-C1595BF9775B}"/>
              </a:ext>
            </a:extLst>
          </p:cNvPr>
          <p:cNvCxnSpPr>
            <a:cxnSpLocks/>
          </p:cNvCxnSpPr>
          <p:nvPr/>
        </p:nvCxnSpPr>
        <p:spPr>
          <a:xfrm>
            <a:off x="1544103" y="4368313"/>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sp>
        <p:nvSpPr>
          <p:cNvPr id="158" name="TextBox 157">
            <a:extLst>
              <a:ext uri="{FF2B5EF4-FFF2-40B4-BE49-F238E27FC236}">
                <a16:creationId xmlns:a16="http://schemas.microsoft.com/office/drawing/2014/main" id="{71A030C3-83E4-9A49-93F6-4B0DB0B990B2}"/>
              </a:ext>
            </a:extLst>
          </p:cNvPr>
          <p:cNvSpPr txBox="1"/>
          <p:nvPr/>
        </p:nvSpPr>
        <p:spPr>
          <a:xfrm>
            <a:off x="1491126" y="3772577"/>
            <a:ext cx="911394" cy="338554"/>
          </a:xfrm>
          <a:prstGeom prst="rect">
            <a:avLst/>
          </a:prstGeom>
          <a:noFill/>
        </p:spPr>
        <p:txBody>
          <a:bodyPr wrap="square" rtlCol="0">
            <a:spAutoFit/>
          </a:bodyPr>
          <a:lstStyle/>
          <a:p>
            <a:r>
              <a:rPr lang="en-US" sz="1600" i="1" dirty="0">
                <a:solidFill>
                  <a:schemeClr val="bg2">
                    <a:lumMod val="50000"/>
                  </a:schemeClr>
                </a:solidFill>
              </a:rPr>
              <a:t>Read 1</a:t>
            </a:r>
          </a:p>
        </p:txBody>
      </p:sp>
      <p:sp>
        <p:nvSpPr>
          <p:cNvPr id="159" name="TextBox 158">
            <a:extLst>
              <a:ext uri="{FF2B5EF4-FFF2-40B4-BE49-F238E27FC236}">
                <a16:creationId xmlns:a16="http://schemas.microsoft.com/office/drawing/2014/main" id="{4330BB17-1E49-ED47-BA64-BBF832992379}"/>
              </a:ext>
            </a:extLst>
          </p:cNvPr>
          <p:cNvSpPr txBox="1"/>
          <p:nvPr/>
        </p:nvSpPr>
        <p:spPr>
          <a:xfrm>
            <a:off x="1491126" y="4352916"/>
            <a:ext cx="911394" cy="338554"/>
          </a:xfrm>
          <a:prstGeom prst="rect">
            <a:avLst/>
          </a:prstGeom>
          <a:noFill/>
        </p:spPr>
        <p:txBody>
          <a:bodyPr wrap="square" rtlCol="0">
            <a:spAutoFit/>
          </a:bodyPr>
          <a:lstStyle/>
          <a:p>
            <a:r>
              <a:rPr lang="en-US" sz="1600" i="1" dirty="0">
                <a:solidFill>
                  <a:schemeClr val="bg2">
                    <a:lumMod val="50000"/>
                  </a:schemeClr>
                </a:solidFill>
              </a:rPr>
              <a:t>Read 2</a:t>
            </a:r>
          </a:p>
        </p:txBody>
      </p:sp>
      <p:cxnSp>
        <p:nvCxnSpPr>
          <p:cNvPr id="166" name="Straight Connector 165">
            <a:extLst>
              <a:ext uri="{FF2B5EF4-FFF2-40B4-BE49-F238E27FC236}">
                <a16:creationId xmlns:a16="http://schemas.microsoft.com/office/drawing/2014/main" id="{CEBDDE5C-6F2D-0446-8CF4-E2458828FC09}"/>
              </a:ext>
            </a:extLst>
          </p:cNvPr>
          <p:cNvCxnSpPr>
            <a:cxnSpLocks/>
          </p:cNvCxnSpPr>
          <p:nvPr/>
        </p:nvCxnSpPr>
        <p:spPr>
          <a:xfrm>
            <a:off x="4168993" y="4369042"/>
            <a:ext cx="649258"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B0490DB-6D32-A244-8DBF-C9CCA3A82FE8}"/>
              </a:ext>
            </a:extLst>
          </p:cNvPr>
          <p:cNvCxnSpPr>
            <a:cxnSpLocks/>
          </p:cNvCxnSpPr>
          <p:nvPr/>
        </p:nvCxnSpPr>
        <p:spPr>
          <a:xfrm>
            <a:off x="5001858" y="4409692"/>
            <a:ext cx="523960"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3D436C55-9356-0640-9333-782630659C42}"/>
              </a:ext>
            </a:extLst>
          </p:cNvPr>
          <p:cNvCxnSpPr>
            <a:cxnSpLocks/>
          </p:cNvCxnSpPr>
          <p:nvPr/>
        </p:nvCxnSpPr>
        <p:spPr>
          <a:xfrm>
            <a:off x="4938497" y="4512816"/>
            <a:ext cx="752695"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1F09CA7-A11E-394A-B03C-984D65A9ACD1}"/>
              </a:ext>
            </a:extLst>
          </p:cNvPr>
          <p:cNvCxnSpPr>
            <a:cxnSpLocks/>
          </p:cNvCxnSpPr>
          <p:nvPr/>
        </p:nvCxnSpPr>
        <p:spPr>
          <a:xfrm>
            <a:off x="4168993" y="4569222"/>
            <a:ext cx="702910"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96549F3-F763-014D-B1D8-743665FD8839}"/>
              </a:ext>
            </a:extLst>
          </p:cNvPr>
          <p:cNvCxnSpPr>
            <a:cxnSpLocks/>
          </p:cNvCxnSpPr>
          <p:nvPr/>
        </p:nvCxnSpPr>
        <p:spPr>
          <a:xfrm>
            <a:off x="4968824" y="4610497"/>
            <a:ext cx="679202"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92" name="Oval 191">
            <a:extLst>
              <a:ext uri="{FF2B5EF4-FFF2-40B4-BE49-F238E27FC236}">
                <a16:creationId xmlns:a16="http://schemas.microsoft.com/office/drawing/2014/main" id="{D6A4C4A1-1CF5-7A49-8326-D455B054D5FB}"/>
              </a:ext>
            </a:extLst>
          </p:cNvPr>
          <p:cNvSpPr/>
          <p:nvPr/>
        </p:nvSpPr>
        <p:spPr>
          <a:xfrm>
            <a:off x="629438"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193" name="Oval 192">
            <a:extLst>
              <a:ext uri="{FF2B5EF4-FFF2-40B4-BE49-F238E27FC236}">
                <a16:creationId xmlns:a16="http://schemas.microsoft.com/office/drawing/2014/main" id="{995A8608-2145-E341-B562-F6965A573366}"/>
              </a:ext>
            </a:extLst>
          </p:cNvPr>
          <p:cNvSpPr/>
          <p:nvPr/>
        </p:nvSpPr>
        <p:spPr>
          <a:xfrm>
            <a:off x="3480775"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2</a:t>
            </a:r>
          </a:p>
        </p:txBody>
      </p:sp>
      <p:sp>
        <p:nvSpPr>
          <p:cNvPr id="194" name="Oval 193">
            <a:extLst>
              <a:ext uri="{FF2B5EF4-FFF2-40B4-BE49-F238E27FC236}">
                <a16:creationId xmlns:a16="http://schemas.microsoft.com/office/drawing/2014/main" id="{DDD96E8D-E26C-0B44-A6A9-2E694C6403F6}"/>
              </a:ext>
            </a:extLst>
          </p:cNvPr>
          <p:cNvSpPr/>
          <p:nvPr/>
        </p:nvSpPr>
        <p:spPr>
          <a:xfrm>
            <a:off x="5895920"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3</a:t>
            </a:r>
          </a:p>
        </p:txBody>
      </p:sp>
      <p:sp>
        <p:nvSpPr>
          <p:cNvPr id="72" name="Oval 71">
            <a:extLst>
              <a:ext uri="{FF2B5EF4-FFF2-40B4-BE49-F238E27FC236}">
                <a16:creationId xmlns:a16="http://schemas.microsoft.com/office/drawing/2014/main" id="{D6A2DD1B-3723-E047-8794-AF042A1A24E0}"/>
              </a:ext>
            </a:extLst>
          </p:cNvPr>
          <p:cNvSpPr/>
          <p:nvPr/>
        </p:nvSpPr>
        <p:spPr>
          <a:xfrm>
            <a:off x="629438"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4</a:t>
            </a:r>
          </a:p>
        </p:txBody>
      </p:sp>
      <p:sp>
        <p:nvSpPr>
          <p:cNvPr id="75" name="Oval 74">
            <a:extLst>
              <a:ext uri="{FF2B5EF4-FFF2-40B4-BE49-F238E27FC236}">
                <a16:creationId xmlns:a16="http://schemas.microsoft.com/office/drawing/2014/main" id="{9591FB27-32C6-2C4C-A3E4-3A98E80384C2}"/>
              </a:ext>
            </a:extLst>
          </p:cNvPr>
          <p:cNvSpPr/>
          <p:nvPr/>
        </p:nvSpPr>
        <p:spPr>
          <a:xfrm>
            <a:off x="3480775"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5</a:t>
            </a:r>
          </a:p>
        </p:txBody>
      </p:sp>
      <p:sp>
        <p:nvSpPr>
          <p:cNvPr id="82" name="Right Arrow 81">
            <a:extLst>
              <a:ext uri="{FF2B5EF4-FFF2-40B4-BE49-F238E27FC236}">
                <a16:creationId xmlns:a16="http://schemas.microsoft.com/office/drawing/2014/main" id="{7439480D-F86A-2D41-BE5B-3D2B97292505}"/>
              </a:ext>
            </a:extLst>
          </p:cNvPr>
          <p:cNvSpPr/>
          <p:nvPr/>
        </p:nvSpPr>
        <p:spPr>
          <a:xfrm>
            <a:off x="5937313" y="1852407"/>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ight Arrow 83">
            <a:extLst>
              <a:ext uri="{FF2B5EF4-FFF2-40B4-BE49-F238E27FC236}">
                <a16:creationId xmlns:a16="http://schemas.microsoft.com/office/drawing/2014/main" id="{126E670E-7584-344A-9FB5-CA0A65C1841D}"/>
              </a:ext>
            </a:extLst>
          </p:cNvPr>
          <p:cNvSpPr/>
          <p:nvPr/>
        </p:nvSpPr>
        <p:spPr>
          <a:xfrm>
            <a:off x="3326412" y="4073022"/>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lide Number Placeholder 5">
            <a:extLst>
              <a:ext uri="{FF2B5EF4-FFF2-40B4-BE49-F238E27FC236}">
                <a16:creationId xmlns:a16="http://schemas.microsoft.com/office/drawing/2014/main" id="{4820DF9F-7281-CE4E-8C71-6CDEFAFBF85C}"/>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41</a:t>
            </a:fld>
            <a:endParaRPr lang="en-US" dirty="0"/>
          </a:p>
        </p:txBody>
      </p:sp>
    </p:spTree>
    <p:extLst>
      <p:ext uri="{BB962C8B-B14F-4D97-AF65-F5344CB8AC3E}">
        <p14:creationId xmlns:p14="http://schemas.microsoft.com/office/powerpoint/2010/main" val="2320673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4">
            <a:extLst>
              <a:ext uri="{FF2B5EF4-FFF2-40B4-BE49-F238E27FC236}">
                <a16:creationId xmlns:a16="http://schemas.microsoft.com/office/drawing/2014/main" id="{DB9CCEC4-5536-8040-9748-134201CD54AD}"/>
              </a:ext>
            </a:extLst>
          </p:cNvPr>
          <p:cNvSpPr>
            <a:spLocks noGrp="1"/>
          </p:cNvSpPr>
          <p:nvPr>
            <p:ph type="title"/>
          </p:nvPr>
        </p:nvSpPr>
        <p:spPr>
          <a:xfrm>
            <a:off x="774414" y="-470428"/>
            <a:ext cx="8202557" cy="1143000"/>
          </a:xfrm>
        </p:spPr>
        <p:txBody>
          <a:bodyPr/>
          <a:lstStyle/>
          <a:p>
            <a:r>
              <a:rPr lang="en-US" dirty="0"/>
              <a:t>A workflow for 16S analysis</a:t>
            </a:r>
          </a:p>
        </p:txBody>
      </p:sp>
      <p:pic>
        <p:nvPicPr>
          <p:cNvPr id="13" name="Picture 12">
            <a:extLst>
              <a:ext uri="{FF2B5EF4-FFF2-40B4-BE49-F238E27FC236}">
                <a16:creationId xmlns:a16="http://schemas.microsoft.com/office/drawing/2014/main" id="{29ED7A68-6407-8645-B3C1-C8FFE1258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13296" y="1517766"/>
            <a:ext cx="1269110" cy="1042948"/>
          </a:xfrm>
          <a:prstGeom prst="rect">
            <a:avLst/>
          </a:prstGeom>
        </p:spPr>
      </p:pic>
      <p:sp>
        <p:nvSpPr>
          <p:cNvPr id="17" name="Rectangle 16">
            <a:extLst>
              <a:ext uri="{FF2B5EF4-FFF2-40B4-BE49-F238E27FC236}">
                <a16:creationId xmlns:a16="http://schemas.microsoft.com/office/drawing/2014/main" id="{D61A72C2-8A3E-FC47-9E21-AD60C733A605}"/>
              </a:ext>
            </a:extLst>
          </p:cNvPr>
          <p:cNvSpPr/>
          <p:nvPr/>
        </p:nvSpPr>
        <p:spPr>
          <a:xfrm>
            <a:off x="976007" y="1955529"/>
            <a:ext cx="309352" cy="309352"/>
          </a:xfrm>
          <a:prstGeom prst="rect">
            <a:avLst/>
          </a:prstGeom>
          <a:noFill/>
          <a:ln w="222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02628D4-9944-824B-8239-6A5144BDFF5D}"/>
              </a:ext>
            </a:extLst>
          </p:cNvPr>
          <p:cNvCxnSpPr>
            <a:cxnSpLocks/>
          </p:cNvCxnSpPr>
          <p:nvPr/>
        </p:nvCxnSpPr>
        <p:spPr>
          <a:xfrm flipV="1">
            <a:off x="1285359" y="1588469"/>
            <a:ext cx="906399" cy="367063"/>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CD7CA6-7A45-3543-9E29-5A6562AF21E9}"/>
              </a:ext>
            </a:extLst>
          </p:cNvPr>
          <p:cNvCxnSpPr>
            <a:cxnSpLocks/>
          </p:cNvCxnSpPr>
          <p:nvPr/>
        </p:nvCxnSpPr>
        <p:spPr>
          <a:xfrm>
            <a:off x="1285359" y="2264881"/>
            <a:ext cx="906399" cy="302729"/>
          </a:xfrm>
          <a:prstGeom prst="line">
            <a:avLst/>
          </a:prstGeom>
          <a:ln w="22225"/>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865215C-2379-554C-A8FA-864A29C213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91758" y="1591930"/>
            <a:ext cx="962534" cy="972219"/>
          </a:xfrm>
          <a:prstGeom prst="rect">
            <a:avLst/>
          </a:prstGeom>
          <a:ln w="22225">
            <a:solidFill>
              <a:schemeClr val="dk1">
                <a:shade val="95000"/>
                <a:satMod val="105000"/>
              </a:schemeClr>
            </a:solidFill>
          </a:ln>
        </p:spPr>
      </p:pic>
      <p:sp>
        <p:nvSpPr>
          <p:cNvPr id="28" name="TextBox 27">
            <a:extLst>
              <a:ext uri="{FF2B5EF4-FFF2-40B4-BE49-F238E27FC236}">
                <a16:creationId xmlns:a16="http://schemas.microsoft.com/office/drawing/2014/main" id="{A88CCD58-2D9F-804B-8F19-A4C59D0EC66B}"/>
              </a:ext>
            </a:extLst>
          </p:cNvPr>
          <p:cNvSpPr txBox="1"/>
          <p:nvPr/>
        </p:nvSpPr>
        <p:spPr>
          <a:xfrm>
            <a:off x="1122347" y="706403"/>
            <a:ext cx="1622560" cy="584775"/>
          </a:xfrm>
          <a:prstGeom prst="rect">
            <a:avLst/>
          </a:prstGeom>
          <a:noFill/>
        </p:spPr>
        <p:txBody>
          <a:bodyPr wrap="none" rtlCol="0">
            <a:spAutoFit/>
          </a:bodyPr>
          <a:lstStyle/>
          <a:p>
            <a:r>
              <a:rPr lang="en-US" sz="1600" dirty="0"/>
              <a:t>Collect sample</a:t>
            </a:r>
          </a:p>
          <a:p>
            <a:r>
              <a:rPr lang="en-US" sz="1600" dirty="0"/>
              <a:t>(e.g. skin swab)</a:t>
            </a:r>
          </a:p>
        </p:txBody>
      </p:sp>
      <p:sp>
        <p:nvSpPr>
          <p:cNvPr id="29" name="Right Arrow 28">
            <a:extLst>
              <a:ext uri="{FF2B5EF4-FFF2-40B4-BE49-F238E27FC236}">
                <a16:creationId xmlns:a16="http://schemas.microsoft.com/office/drawing/2014/main" id="{CF0D2AEE-FD46-7147-9FB5-18C8402941F5}"/>
              </a:ext>
            </a:extLst>
          </p:cNvPr>
          <p:cNvSpPr/>
          <p:nvPr/>
        </p:nvSpPr>
        <p:spPr>
          <a:xfrm>
            <a:off x="3347291" y="190303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5C14E910-E5D6-E742-95B1-6EB55F8B2B61}"/>
              </a:ext>
            </a:extLst>
          </p:cNvPr>
          <p:cNvSpPr txBox="1"/>
          <p:nvPr/>
        </p:nvSpPr>
        <p:spPr>
          <a:xfrm>
            <a:off x="4358801" y="706403"/>
            <a:ext cx="1106072" cy="584775"/>
          </a:xfrm>
          <a:prstGeom prst="rect">
            <a:avLst/>
          </a:prstGeom>
          <a:noFill/>
        </p:spPr>
        <p:txBody>
          <a:bodyPr wrap="none" rtlCol="0">
            <a:spAutoFit/>
          </a:bodyPr>
          <a:lstStyle/>
          <a:p>
            <a:pPr algn="ctr"/>
            <a:r>
              <a:rPr lang="en-US" sz="1600" dirty="0"/>
              <a:t>Total DNA</a:t>
            </a:r>
          </a:p>
          <a:p>
            <a:pPr algn="ctr"/>
            <a:r>
              <a:rPr lang="en-US" sz="1600" dirty="0"/>
              <a:t>extraction</a:t>
            </a:r>
          </a:p>
        </p:txBody>
      </p:sp>
      <p:pic>
        <p:nvPicPr>
          <p:cNvPr id="35" name="Picture 34">
            <a:extLst>
              <a:ext uri="{FF2B5EF4-FFF2-40B4-BE49-F238E27FC236}">
                <a16:creationId xmlns:a16="http://schemas.microsoft.com/office/drawing/2014/main" id="{CAAF7F08-2B21-924E-A5FC-E6E72B92267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214" b="98645" l="0" r="99350"/>
                    </a14:imgEffect>
                  </a14:imgLayer>
                </a14:imgProps>
              </a:ext>
              <a:ext uri="{28A0092B-C50C-407E-A947-70E740481C1C}">
                <a14:useLocalDpi xmlns:a14="http://schemas.microsoft.com/office/drawing/2010/main"/>
              </a:ext>
            </a:extLst>
          </a:blip>
          <a:stretch>
            <a:fillRect/>
          </a:stretch>
        </p:blipFill>
        <p:spPr>
          <a:xfrm rot="7840345">
            <a:off x="4151197" y="1745524"/>
            <a:ext cx="1211866" cy="726330"/>
          </a:xfrm>
          <a:prstGeom prst="rect">
            <a:avLst/>
          </a:prstGeom>
        </p:spPr>
      </p:pic>
      <p:pic>
        <p:nvPicPr>
          <p:cNvPr id="36" name="Picture 35">
            <a:extLst>
              <a:ext uri="{FF2B5EF4-FFF2-40B4-BE49-F238E27FC236}">
                <a16:creationId xmlns:a16="http://schemas.microsoft.com/office/drawing/2014/main" id="{40D31AEF-209C-1E43-AE83-EF646845A775}"/>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9214" b="98645" l="0" r="99350"/>
                    </a14:imgEffect>
                  </a14:imgLayer>
                </a14:imgProps>
              </a:ext>
              <a:ext uri="{28A0092B-C50C-407E-A947-70E740481C1C}">
                <a14:useLocalDpi xmlns:a14="http://schemas.microsoft.com/office/drawing/2010/main"/>
              </a:ext>
            </a:extLst>
          </a:blip>
          <a:stretch>
            <a:fillRect/>
          </a:stretch>
        </p:blipFill>
        <p:spPr>
          <a:xfrm>
            <a:off x="4146210" y="1514554"/>
            <a:ext cx="686005" cy="411156"/>
          </a:xfrm>
          <a:prstGeom prst="rect">
            <a:avLst/>
          </a:prstGeom>
        </p:spPr>
      </p:pic>
      <p:pic>
        <p:nvPicPr>
          <p:cNvPr id="37" name="Picture 36">
            <a:extLst>
              <a:ext uri="{FF2B5EF4-FFF2-40B4-BE49-F238E27FC236}">
                <a16:creationId xmlns:a16="http://schemas.microsoft.com/office/drawing/2014/main" id="{372D5905-9987-244F-93BF-6AD97EC56DE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0" b="97899" l="0" r="99005"/>
                    </a14:imgEffect>
                  </a14:imgLayer>
                </a14:imgProps>
              </a:ext>
              <a:ext uri="{28A0092B-C50C-407E-A947-70E740481C1C}">
                <a14:useLocalDpi xmlns:a14="http://schemas.microsoft.com/office/drawing/2010/main"/>
              </a:ext>
            </a:extLst>
          </a:blip>
          <a:srcRect/>
          <a:stretch/>
        </p:blipFill>
        <p:spPr>
          <a:xfrm rot="10369527">
            <a:off x="4847037" y="2234415"/>
            <a:ext cx="448417" cy="265465"/>
          </a:xfrm>
          <a:prstGeom prst="rect">
            <a:avLst/>
          </a:prstGeom>
        </p:spPr>
      </p:pic>
      <p:sp>
        <p:nvSpPr>
          <p:cNvPr id="40" name="TextBox 39">
            <a:extLst>
              <a:ext uri="{FF2B5EF4-FFF2-40B4-BE49-F238E27FC236}">
                <a16:creationId xmlns:a16="http://schemas.microsoft.com/office/drawing/2014/main" id="{5CC43235-3CBE-3848-A5F6-6FDC8FF033BA}"/>
              </a:ext>
            </a:extLst>
          </p:cNvPr>
          <p:cNvSpPr txBox="1"/>
          <p:nvPr/>
        </p:nvSpPr>
        <p:spPr>
          <a:xfrm>
            <a:off x="6275873" y="706403"/>
            <a:ext cx="2785216" cy="584775"/>
          </a:xfrm>
          <a:prstGeom prst="rect">
            <a:avLst/>
          </a:prstGeom>
          <a:noFill/>
        </p:spPr>
        <p:txBody>
          <a:bodyPr wrap="square" rtlCol="0">
            <a:spAutoFit/>
          </a:bodyPr>
          <a:lstStyle/>
          <a:p>
            <a:pPr algn="ctr"/>
            <a:r>
              <a:rPr lang="en-US" sz="1600" dirty="0"/>
              <a:t>Amplify variable region </a:t>
            </a:r>
          </a:p>
          <a:p>
            <a:pPr algn="ctr"/>
            <a:r>
              <a:rPr lang="en-US" sz="1600" dirty="0"/>
              <a:t>of 16S </a:t>
            </a:r>
            <a:r>
              <a:rPr lang="en-US" sz="1600" dirty="0" err="1"/>
              <a:t>rRNA</a:t>
            </a:r>
            <a:r>
              <a:rPr lang="en-US" sz="1600" dirty="0"/>
              <a:t> gene</a:t>
            </a:r>
          </a:p>
        </p:txBody>
      </p:sp>
      <p:sp>
        <p:nvSpPr>
          <p:cNvPr id="44" name="Rectangle 43">
            <a:extLst>
              <a:ext uri="{FF2B5EF4-FFF2-40B4-BE49-F238E27FC236}">
                <a16:creationId xmlns:a16="http://schemas.microsoft.com/office/drawing/2014/main" id="{B88D78E4-D4A7-A64F-B7FF-0EDAA9F2ED1F}"/>
              </a:ext>
            </a:extLst>
          </p:cNvPr>
          <p:cNvSpPr/>
          <p:nvPr/>
        </p:nvSpPr>
        <p:spPr>
          <a:xfrm>
            <a:off x="7164425" y="1814588"/>
            <a:ext cx="1003297" cy="176902"/>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9EF6B8C-786F-104B-8F31-1CA5D3E2275E}"/>
              </a:ext>
            </a:extLst>
          </p:cNvPr>
          <p:cNvSpPr/>
          <p:nvPr/>
        </p:nvSpPr>
        <p:spPr>
          <a:xfrm>
            <a:off x="7399117" y="1784639"/>
            <a:ext cx="555664" cy="247045"/>
          </a:xfrm>
          <a:prstGeom prst="rect">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A1BE0BC6-ABAF-4847-A5E4-9144729C5BAA}"/>
              </a:ext>
            </a:extLst>
          </p:cNvPr>
          <p:cNvSpPr txBox="1"/>
          <p:nvPr/>
        </p:nvSpPr>
        <p:spPr>
          <a:xfrm>
            <a:off x="7462508" y="1715688"/>
            <a:ext cx="574822" cy="369332"/>
          </a:xfrm>
          <a:prstGeom prst="rect">
            <a:avLst/>
          </a:prstGeom>
          <a:noFill/>
        </p:spPr>
        <p:txBody>
          <a:bodyPr wrap="square" rtlCol="0">
            <a:spAutoFit/>
          </a:bodyPr>
          <a:lstStyle/>
          <a:p>
            <a:r>
              <a:rPr lang="en-US" dirty="0">
                <a:solidFill>
                  <a:schemeClr val="bg1"/>
                </a:solidFill>
              </a:rPr>
              <a:t>V4</a:t>
            </a:r>
          </a:p>
        </p:txBody>
      </p:sp>
      <p:grpSp>
        <p:nvGrpSpPr>
          <p:cNvPr id="47" name="Group 46">
            <a:extLst>
              <a:ext uri="{FF2B5EF4-FFF2-40B4-BE49-F238E27FC236}">
                <a16:creationId xmlns:a16="http://schemas.microsoft.com/office/drawing/2014/main" id="{86EFDD5C-BF4F-2D4A-A106-01CF0EC8FD69}"/>
              </a:ext>
            </a:extLst>
          </p:cNvPr>
          <p:cNvGrpSpPr/>
          <p:nvPr/>
        </p:nvGrpSpPr>
        <p:grpSpPr>
          <a:xfrm>
            <a:off x="7080130" y="1687779"/>
            <a:ext cx="252444" cy="53167"/>
            <a:chOff x="2554049" y="4116666"/>
            <a:chExt cx="1305288" cy="274906"/>
          </a:xfrm>
        </p:grpSpPr>
        <p:cxnSp>
          <p:nvCxnSpPr>
            <p:cNvPr id="48" name="Straight Connector 47">
              <a:extLst>
                <a:ext uri="{FF2B5EF4-FFF2-40B4-BE49-F238E27FC236}">
                  <a16:creationId xmlns:a16="http://schemas.microsoft.com/office/drawing/2014/main" id="{89D0F3EB-B003-144B-9F9A-D8D1C42BD863}"/>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49" name="Right Triangle 48">
              <a:extLst>
                <a:ext uri="{FF2B5EF4-FFF2-40B4-BE49-F238E27FC236}">
                  <a16:creationId xmlns:a16="http://schemas.microsoft.com/office/drawing/2014/main" id="{E537ECBB-C69C-4945-8843-C89F82671C5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2A60975-66BA-CA44-9AF3-BEE77258E374}"/>
              </a:ext>
            </a:extLst>
          </p:cNvPr>
          <p:cNvGrpSpPr/>
          <p:nvPr/>
        </p:nvGrpSpPr>
        <p:grpSpPr>
          <a:xfrm flipH="1" flipV="1">
            <a:off x="8045954" y="2046075"/>
            <a:ext cx="252444" cy="53167"/>
            <a:chOff x="2554049" y="4116666"/>
            <a:chExt cx="1305288" cy="274906"/>
          </a:xfrm>
        </p:grpSpPr>
        <p:cxnSp>
          <p:nvCxnSpPr>
            <p:cNvPr id="51" name="Straight Connector 50">
              <a:extLst>
                <a:ext uri="{FF2B5EF4-FFF2-40B4-BE49-F238E27FC236}">
                  <a16:creationId xmlns:a16="http://schemas.microsoft.com/office/drawing/2014/main" id="{30AE8583-80FF-1C4C-805D-A9CAEF03F159}"/>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52" name="Right Triangle 51">
              <a:extLst>
                <a:ext uri="{FF2B5EF4-FFF2-40B4-BE49-F238E27FC236}">
                  <a16:creationId xmlns:a16="http://schemas.microsoft.com/office/drawing/2014/main" id="{A94EC791-52C9-5C4D-AB9F-20E408FCBE40}"/>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0" name="TextBox 69">
            <a:extLst>
              <a:ext uri="{FF2B5EF4-FFF2-40B4-BE49-F238E27FC236}">
                <a16:creationId xmlns:a16="http://schemas.microsoft.com/office/drawing/2014/main" id="{47ADAAB1-5484-9746-B574-59705771ED95}"/>
              </a:ext>
            </a:extLst>
          </p:cNvPr>
          <p:cNvSpPr txBox="1"/>
          <p:nvPr/>
        </p:nvSpPr>
        <p:spPr>
          <a:xfrm>
            <a:off x="1140782" y="2993516"/>
            <a:ext cx="1585690" cy="584775"/>
          </a:xfrm>
          <a:prstGeom prst="rect">
            <a:avLst/>
          </a:prstGeom>
          <a:noFill/>
        </p:spPr>
        <p:txBody>
          <a:bodyPr wrap="none" rtlCol="0">
            <a:spAutoFit/>
          </a:bodyPr>
          <a:lstStyle/>
          <a:p>
            <a:pPr algn="ctr"/>
            <a:r>
              <a:rPr lang="en-US" sz="1600" dirty="0"/>
              <a:t>Sequence 16S </a:t>
            </a:r>
          </a:p>
          <a:p>
            <a:pPr algn="ctr"/>
            <a:r>
              <a:rPr lang="en-US" sz="1600" dirty="0" err="1"/>
              <a:t>rRNA</a:t>
            </a:r>
            <a:r>
              <a:rPr lang="en-US" sz="1600" dirty="0"/>
              <a:t> genes</a:t>
            </a:r>
          </a:p>
        </p:txBody>
      </p:sp>
      <p:cxnSp>
        <p:nvCxnSpPr>
          <p:cNvPr id="71" name="Straight Connector 70">
            <a:extLst>
              <a:ext uri="{FF2B5EF4-FFF2-40B4-BE49-F238E27FC236}">
                <a16:creationId xmlns:a16="http://schemas.microsoft.com/office/drawing/2014/main" id="{A9445422-16F5-ED4F-918D-2EA3A3D5BA87}"/>
              </a:ext>
            </a:extLst>
          </p:cNvPr>
          <p:cNvCxnSpPr>
            <a:cxnSpLocks/>
          </p:cNvCxnSpPr>
          <p:nvPr/>
        </p:nvCxnSpPr>
        <p:spPr>
          <a:xfrm>
            <a:off x="7159229" y="2241191"/>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73E5E0A-991E-AF41-9B39-4378F8B8004E}"/>
              </a:ext>
            </a:extLst>
          </p:cNvPr>
          <p:cNvCxnSpPr>
            <a:cxnSpLocks/>
          </p:cNvCxnSpPr>
          <p:nvPr/>
        </p:nvCxnSpPr>
        <p:spPr>
          <a:xfrm>
            <a:off x="7387700" y="2240989"/>
            <a:ext cx="567081" cy="405"/>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44DC7F2-981D-1343-A2FA-05A4E717E449}"/>
              </a:ext>
            </a:extLst>
          </p:cNvPr>
          <p:cNvSpPr txBox="1"/>
          <p:nvPr/>
        </p:nvSpPr>
        <p:spPr>
          <a:xfrm>
            <a:off x="3928155" y="2870405"/>
            <a:ext cx="1967365" cy="830997"/>
          </a:xfrm>
          <a:prstGeom prst="rect">
            <a:avLst/>
          </a:prstGeom>
          <a:noFill/>
        </p:spPr>
        <p:txBody>
          <a:bodyPr wrap="square" rtlCol="0">
            <a:spAutoFit/>
          </a:bodyPr>
          <a:lstStyle/>
          <a:p>
            <a:pPr algn="ctr"/>
            <a:r>
              <a:rPr lang="en-US" sz="1600" dirty="0"/>
              <a:t>Processing, QC, and assembly </a:t>
            </a:r>
          </a:p>
          <a:p>
            <a:pPr algn="ctr"/>
            <a:r>
              <a:rPr lang="en-US" sz="1600" dirty="0"/>
              <a:t>of reads</a:t>
            </a:r>
          </a:p>
        </p:txBody>
      </p:sp>
      <p:cxnSp>
        <p:nvCxnSpPr>
          <p:cNvPr id="106" name="Straight Connector 105">
            <a:extLst>
              <a:ext uri="{FF2B5EF4-FFF2-40B4-BE49-F238E27FC236}">
                <a16:creationId xmlns:a16="http://schemas.microsoft.com/office/drawing/2014/main" id="{EE490740-92A4-F64E-8F4A-8B1DD4112DB4}"/>
              </a:ext>
            </a:extLst>
          </p:cNvPr>
          <p:cNvCxnSpPr>
            <a:cxnSpLocks/>
          </p:cNvCxnSpPr>
          <p:nvPr/>
        </p:nvCxnSpPr>
        <p:spPr>
          <a:xfrm>
            <a:off x="4181232" y="4075760"/>
            <a:ext cx="678432"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5A0108B8-2398-A745-AF5D-52C9171167EC}"/>
              </a:ext>
            </a:extLst>
          </p:cNvPr>
          <p:cNvCxnSpPr>
            <a:cxnSpLocks/>
          </p:cNvCxnSpPr>
          <p:nvPr/>
        </p:nvCxnSpPr>
        <p:spPr>
          <a:xfrm>
            <a:off x="4260035" y="4267957"/>
            <a:ext cx="599629"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0A4C9E7-3AE1-E741-BDA6-0444052C5D94}"/>
              </a:ext>
            </a:extLst>
          </p:cNvPr>
          <p:cNvCxnSpPr>
            <a:cxnSpLocks/>
          </p:cNvCxnSpPr>
          <p:nvPr/>
        </p:nvCxnSpPr>
        <p:spPr>
          <a:xfrm>
            <a:off x="4156754" y="4465797"/>
            <a:ext cx="702910"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0F4062AD-4615-6546-858D-1DAE84C1FB8E}"/>
              </a:ext>
            </a:extLst>
          </p:cNvPr>
          <p:cNvCxnSpPr>
            <a:cxnSpLocks/>
          </p:cNvCxnSpPr>
          <p:nvPr/>
        </p:nvCxnSpPr>
        <p:spPr>
          <a:xfrm>
            <a:off x="5114087" y="4075760"/>
            <a:ext cx="568794"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9E75509C-301C-DD46-B80A-64078CEA9988}"/>
              </a:ext>
            </a:extLst>
          </p:cNvPr>
          <p:cNvCxnSpPr>
            <a:cxnSpLocks/>
          </p:cNvCxnSpPr>
          <p:nvPr/>
        </p:nvCxnSpPr>
        <p:spPr>
          <a:xfrm>
            <a:off x="4925658" y="4183582"/>
            <a:ext cx="765534"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A56B5965-5A1B-9E4E-9AB3-E76FB9E23304}"/>
              </a:ext>
            </a:extLst>
          </p:cNvPr>
          <p:cNvCxnSpPr>
            <a:cxnSpLocks/>
          </p:cNvCxnSpPr>
          <p:nvPr/>
        </p:nvCxnSpPr>
        <p:spPr>
          <a:xfrm>
            <a:off x="7159229" y="2347850"/>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8136457-8285-C84D-95F6-B259129F7B2D}"/>
              </a:ext>
            </a:extLst>
          </p:cNvPr>
          <p:cNvCxnSpPr>
            <a:cxnSpLocks/>
          </p:cNvCxnSpPr>
          <p:nvPr/>
        </p:nvCxnSpPr>
        <p:spPr>
          <a:xfrm>
            <a:off x="7387700" y="2347850"/>
            <a:ext cx="567081"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63A9409-7147-0547-8700-F5C9DDA8CBEC}"/>
              </a:ext>
            </a:extLst>
          </p:cNvPr>
          <p:cNvCxnSpPr>
            <a:cxnSpLocks/>
          </p:cNvCxnSpPr>
          <p:nvPr/>
        </p:nvCxnSpPr>
        <p:spPr>
          <a:xfrm>
            <a:off x="7159229" y="2447753"/>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B87839D-1B15-DD47-B4D9-233F0C343B0D}"/>
              </a:ext>
            </a:extLst>
          </p:cNvPr>
          <p:cNvCxnSpPr>
            <a:cxnSpLocks/>
          </p:cNvCxnSpPr>
          <p:nvPr/>
        </p:nvCxnSpPr>
        <p:spPr>
          <a:xfrm>
            <a:off x="7387700" y="2447551"/>
            <a:ext cx="567081" cy="405"/>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1FFECC0-CCF2-0C4E-A567-01332A326E0E}"/>
              </a:ext>
            </a:extLst>
          </p:cNvPr>
          <p:cNvCxnSpPr>
            <a:cxnSpLocks/>
          </p:cNvCxnSpPr>
          <p:nvPr/>
        </p:nvCxnSpPr>
        <p:spPr>
          <a:xfrm>
            <a:off x="7159229" y="2548062"/>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BACE23D3-6C42-EA4B-A803-1699F1B9FA6B}"/>
              </a:ext>
            </a:extLst>
          </p:cNvPr>
          <p:cNvCxnSpPr>
            <a:cxnSpLocks/>
          </p:cNvCxnSpPr>
          <p:nvPr/>
        </p:nvCxnSpPr>
        <p:spPr>
          <a:xfrm>
            <a:off x="7387700" y="2548062"/>
            <a:ext cx="567081"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B6A4164-ECF6-9848-A1DE-36895AAC7D93}"/>
              </a:ext>
            </a:extLst>
          </p:cNvPr>
          <p:cNvCxnSpPr>
            <a:cxnSpLocks/>
          </p:cNvCxnSpPr>
          <p:nvPr/>
        </p:nvCxnSpPr>
        <p:spPr>
          <a:xfrm>
            <a:off x="1067613" y="4245243"/>
            <a:ext cx="1638301"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A403456D-9E16-CE44-B114-98F70006D1F7}"/>
              </a:ext>
            </a:extLst>
          </p:cNvPr>
          <p:cNvCxnSpPr>
            <a:cxnSpLocks/>
          </p:cNvCxnSpPr>
          <p:nvPr/>
        </p:nvCxnSpPr>
        <p:spPr>
          <a:xfrm>
            <a:off x="1296084" y="4245041"/>
            <a:ext cx="1182738"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65DB147D-B70C-E946-8684-8D8D06279425}"/>
              </a:ext>
            </a:extLst>
          </p:cNvPr>
          <p:cNvGrpSpPr/>
          <p:nvPr/>
        </p:nvGrpSpPr>
        <p:grpSpPr>
          <a:xfrm>
            <a:off x="1000079" y="4065663"/>
            <a:ext cx="252444" cy="53167"/>
            <a:chOff x="2554049" y="4116666"/>
            <a:chExt cx="1305288" cy="274906"/>
          </a:xfrm>
        </p:grpSpPr>
        <p:cxnSp>
          <p:nvCxnSpPr>
            <p:cNvPr id="150" name="Straight Connector 149">
              <a:extLst>
                <a:ext uri="{FF2B5EF4-FFF2-40B4-BE49-F238E27FC236}">
                  <a16:creationId xmlns:a16="http://schemas.microsoft.com/office/drawing/2014/main" id="{AECAE92A-23E3-D94D-B79E-1F5B9DEB1E65}"/>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1" name="Right Triangle 150">
              <a:extLst>
                <a:ext uri="{FF2B5EF4-FFF2-40B4-BE49-F238E27FC236}">
                  <a16:creationId xmlns:a16="http://schemas.microsoft.com/office/drawing/2014/main" id="{2D26CDDE-2D37-D746-9818-2722FB168A2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567F5793-FB97-E34E-B447-76060CC51C45}"/>
              </a:ext>
            </a:extLst>
          </p:cNvPr>
          <p:cNvGrpSpPr/>
          <p:nvPr/>
        </p:nvGrpSpPr>
        <p:grpSpPr>
          <a:xfrm flipH="1" flipV="1">
            <a:off x="2541246" y="4368313"/>
            <a:ext cx="252444" cy="53167"/>
            <a:chOff x="2554049" y="4116666"/>
            <a:chExt cx="1305288" cy="274906"/>
          </a:xfrm>
        </p:grpSpPr>
        <p:cxnSp>
          <p:nvCxnSpPr>
            <p:cNvPr id="153" name="Straight Connector 152">
              <a:extLst>
                <a:ext uri="{FF2B5EF4-FFF2-40B4-BE49-F238E27FC236}">
                  <a16:creationId xmlns:a16="http://schemas.microsoft.com/office/drawing/2014/main" id="{FF84973B-8AFA-0D4D-9704-736186D7C41E}"/>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4" name="Right Triangle 153">
              <a:extLst>
                <a:ext uri="{FF2B5EF4-FFF2-40B4-BE49-F238E27FC236}">
                  <a16:creationId xmlns:a16="http://schemas.microsoft.com/office/drawing/2014/main" id="{0C5F4F43-4AEF-1E4D-B012-400C50F9A069}"/>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55" name="Straight Connector 154">
            <a:extLst>
              <a:ext uri="{FF2B5EF4-FFF2-40B4-BE49-F238E27FC236}">
                <a16:creationId xmlns:a16="http://schemas.microsoft.com/office/drawing/2014/main" id="{7E5DA651-18A2-D741-AF3A-2DA3EC48BE6E}"/>
              </a:ext>
            </a:extLst>
          </p:cNvPr>
          <p:cNvCxnSpPr>
            <a:cxnSpLocks/>
          </p:cNvCxnSpPr>
          <p:nvPr/>
        </p:nvCxnSpPr>
        <p:spPr>
          <a:xfrm>
            <a:off x="1306930" y="4118829"/>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5CBA34DC-0E25-C64B-8BF4-C1595BF9775B}"/>
              </a:ext>
            </a:extLst>
          </p:cNvPr>
          <p:cNvCxnSpPr>
            <a:cxnSpLocks/>
          </p:cNvCxnSpPr>
          <p:nvPr/>
        </p:nvCxnSpPr>
        <p:spPr>
          <a:xfrm>
            <a:off x="1544103" y="4368313"/>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sp>
        <p:nvSpPr>
          <p:cNvPr id="158" name="TextBox 157">
            <a:extLst>
              <a:ext uri="{FF2B5EF4-FFF2-40B4-BE49-F238E27FC236}">
                <a16:creationId xmlns:a16="http://schemas.microsoft.com/office/drawing/2014/main" id="{71A030C3-83E4-9A49-93F6-4B0DB0B990B2}"/>
              </a:ext>
            </a:extLst>
          </p:cNvPr>
          <p:cNvSpPr txBox="1"/>
          <p:nvPr/>
        </p:nvSpPr>
        <p:spPr>
          <a:xfrm>
            <a:off x="1491126" y="3772577"/>
            <a:ext cx="911394" cy="338554"/>
          </a:xfrm>
          <a:prstGeom prst="rect">
            <a:avLst/>
          </a:prstGeom>
          <a:noFill/>
        </p:spPr>
        <p:txBody>
          <a:bodyPr wrap="square" rtlCol="0">
            <a:spAutoFit/>
          </a:bodyPr>
          <a:lstStyle/>
          <a:p>
            <a:r>
              <a:rPr lang="en-US" sz="1600" i="1" dirty="0">
                <a:solidFill>
                  <a:schemeClr val="bg2">
                    <a:lumMod val="50000"/>
                  </a:schemeClr>
                </a:solidFill>
              </a:rPr>
              <a:t>Read 1</a:t>
            </a:r>
          </a:p>
        </p:txBody>
      </p:sp>
      <p:sp>
        <p:nvSpPr>
          <p:cNvPr id="159" name="TextBox 158">
            <a:extLst>
              <a:ext uri="{FF2B5EF4-FFF2-40B4-BE49-F238E27FC236}">
                <a16:creationId xmlns:a16="http://schemas.microsoft.com/office/drawing/2014/main" id="{4330BB17-1E49-ED47-BA64-BBF832992379}"/>
              </a:ext>
            </a:extLst>
          </p:cNvPr>
          <p:cNvSpPr txBox="1"/>
          <p:nvPr/>
        </p:nvSpPr>
        <p:spPr>
          <a:xfrm>
            <a:off x="1491126" y="4352916"/>
            <a:ext cx="911394" cy="338554"/>
          </a:xfrm>
          <a:prstGeom prst="rect">
            <a:avLst/>
          </a:prstGeom>
          <a:noFill/>
        </p:spPr>
        <p:txBody>
          <a:bodyPr wrap="square" rtlCol="0">
            <a:spAutoFit/>
          </a:bodyPr>
          <a:lstStyle/>
          <a:p>
            <a:r>
              <a:rPr lang="en-US" sz="1600" i="1" dirty="0">
                <a:solidFill>
                  <a:schemeClr val="bg2">
                    <a:lumMod val="50000"/>
                  </a:schemeClr>
                </a:solidFill>
              </a:rPr>
              <a:t>Read 2</a:t>
            </a:r>
          </a:p>
        </p:txBody>
      </p:sp>
      <p:cxnSp>
        <p:nvCxnSpPr>
          <p:cNvPr id="166" name="Straight Connector 165">
            <a:extLst>
              <a:ext uri="{FF2B5EF4-FFF2-40B4-BE49-F238E27FC236}">
                <a16:creationId xmlns:a16="http://schemas.microsoft.com/office/drawing/2014/main" id="{CEBDDE5C-6F2D-0446-8CF4-E2458828FC09}"/>
              </a:ext>
            </a:extLst>
          </p:cNvPr>
          <p:cNvCxnSpPr>
            <a:cxnSpLocks/>
          </p:cNvCxnSpPr>
          <p:nvPr/>
        </p:nvCxnSpPr>
        <p:spPr>
          <a:xfrm>
            <a:off x="4168993" y="4369042"/>
            <a:ext cx="649258"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B0490DB-6D32-A244-8DBF-C9CCA3A82FE8}"/>
              </a:ext>
            </a:extLst>
          </p:cNvPr>
          <p:cNvCxnSpPr>
            <a:cxnSpLocks/>
          </p:cNvCxnSpPr>
          <p:nvPr/>
        </p:nvCxnSpPr>
        <p:spPr>
          <a:xfrm>
            <a:off x="5001858" y="4409692"/>
            <a:ext cx="523960"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3D436C55-9356-0640-9333-782630659C42}"/>
              </a:ext>
            </a:extLst>
          </p:cNvPr>
          <p:cNvCxnSpPr>
            <a:cxnSpLocks/>
          </p:cNvCxnSpPr>
          <p:nvPr/>
        </p:nvCxnSpPr>
        <p:spPr>
          <a:xfrm>
            <a:off x="4938497" y="4512816"/>
            <a:ext cx="752695"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1F09CA7-A11E-394A-B03C-984D65A9ACD1}"/>
              </a:ext>
            </a:extLst>
          </p:cNvPr>
          <p:cNvCxnSpPr>
            <a:cxnSpLocks/>
          </p:cNvCxnSpPr>
          <p:nvPr/>
        </p:nvCxnSpPr>
        <p:spPr>
          <a:xfrm>
            <a:off x="4168993" y="4569222"/>
            <a:ext cx="702910"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96549F3-F763-014D-B1D8-743665FD8839}"/>
              </a:ext>
            </a:extLst>
          </p:cNvPr>
          <p:cNvCxnSpPr>
            <a:cxnSpLocks/>
          </p:cNvCxnSpPr>
          <p:nvPr/>
        </p:nvCxnSpPr>
        <p:spPr>
          <a:xfrm>
            <a:off x="4968824" y="4610497"/>
            <a:ext cx="679202"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73" name="TextBox 172">
            <a:extLst>
              <a:ext uri="{FF2B5EF4-FFF2-40B4-BE49-F238E27FC236}">
                <a16:creationId xmlns:a16="http://schemas.microsoft.com/office/drawing/2014/main" id="{017A5FE5-D520-5443-8AF6-D499E4B2E030}"/>
              </a:ext>
            </a:extLst>
          </p:cNvPr>
          <p:cNvSpPr txBox="1"/>
          <p:nvPr/>
        </p:nvSpPr>
        <p:spPr>
          <a:xfrm>
            <a:off x="6404034" y="2870405"/>
            <a:ext cx="2528894" cy="1077218"/>
          </a:xfrm>
          <a:prstGeom prst="rect">
            <a:avLst/>
          </a:prstGeom>
          <a:noFill/>
        </p:spPr>
        <p:txBody>
          <a:bodyPr wrap="square" rtlCol="0">
            <a:spAutoFit/>
          </a:bodyPr>
          <a:lstStyle/>
          <a:p>
            <a:pPr algn="ctr"/>
            <a:r>
              <a:rPr lang="en-US" sz="1600" dirty="0"/>
              <a:t>Generate a representative sequence for each species and assign taxonomy</a:t>
            </a:r>
          </a:p>
        </p:txBody>
      </p:sp>
      <p:cxnSp>
        <p:nvCxnSpPr>
          <p:cNvPr id="174" name="Straight Connector 173">
            <a:extLst>
              <a:ext uri="{FF2B5EF4-FFF2-40B4-BE49-F238E27FC236}">
                <a16:creationId xmlns:a16="http://schemas.microsoft.com/office/drawing/2014/main" id="{2CE27FD8-CC51-4147-BFC5-31FF006CB765}"/>
              </a:ext>
            </a:extLst>
          </p:cNvPr>
          <p:cNvCxnSpPr>
            <a:cxnSpLocks/>
          </p:cNvCxnSpPr>
          <p:nvPr/>
        </p:nvCxnSpPr>
        <p:spPr>
          <a:xfrm>
            <a:off x="6823293" y="4190124"/>
            <a:ext cx="678432"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D829A39-29A2-E04F-B2C8-00B626D32315}"/>
              </a:ext>
            </a:extLst>
          </p:cNvPr>
          <p:cNvCxnSpPr>
            <a:cxnSpLocks/>
          </p:cNvCxnSpPr>
          <p:nvPr/>
        </p:nvCxnSpPr>
        <p:spPr>
          <a:xfrm>
            <a:off x="6809140" y="4429321"/>
            <a:ext cx="692585"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9295CBF7-5CCD-3142-90B5-374AEB9B7342}"/>
              </a:ext>
            </a:extLst>
          </p:cNvPr>
          <p:cNvCxnSpPr>
            <a:cxnSpLocks/>
          </p:cNvCxnSpPr>
          <p:nvPr/>
        </p:nvCxnSpPr>
        <p:spPr>
          <a:xfrm>
            <a:off x="7733611" y="4190124"/>
            <a:ext cx="752695"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1C86A926-7901-D94C-A8FE-26D7A0DCE9FB}"/>
              </a:ext>
            </a:extLst>
          </p:cNvPr>
          <p:cNvCxnSpPr>
            <a:cxnSpLocks/>
          </p:cNvCxnSpPr>
          <p:nvPr/>
        </p:nvCxnSpPr>
        <p:spPr>
          <a:xfrm>
            <a:off x="7733610" y="4436850"/>
            <a:ext cx="752695"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92" name="Oval 191">
            <a:extLst>
              <a:ext uri="{FF2B5EF4-FFF2-40B4-BE49-F238E27FC236}">
                <a16:creationId xmlns:a16="http://schemas.microsoft.com/office/drawing/2014/main" id="{D6A4C4A1-1CF5-7A49-8326-D455B054D5FB}"/>
              </a:ext>
            </a:extLst>
          </p:cNvPr>
          <p:cNvSpPr/>
          <p:nvPr/>
        </p:nvSpPr>
        <p:spPr>
          <a:xfrm>
            <a:off x="629438"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193" name="Oval 192">
            <a:extLst>
              <a:ext uri="{FF2B5EF4-FFF2-40B4-BE49-F238E27FC236}">
                <a16:creationId xmlns:a16="http://schemas.microsoft.com/office/drawing/2014/main" id="{995A8608-2145-E341-B562-F6965A573366}"/>
              </a:ext>
            </a:extLst>
          </p:cNvPr>
          <p:cNvSpPr/>
          <p:nvPr/>
        </p:nvSpPr>
        <p:spPr>
          <a:xfrm>
            <a:off x="3480775"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2</a:t>
            </a:r>
          </a:p>
        </p:txBody>
      </p:sp>
      <p:sp>
        <p:nvSpPr>
          <p:cNvPr id="194" name="Oval 193">
            <a:extLst>
              <a:ext uri="{FF2B5EF4-FFF2-40B4-BE49-F238E27FC236}">
                <a16:creationId xmlns:a16="http://schemas.microsoft.com/office/drawing/2014/main" id="{DDD96E8D-E26C-0B44-A6A9-2E694C6403F6}"/>
              </a:ext>
            </a:extLst>
          </p:cNvPr>
          <p:cNvSpPr/>
          <p:nvPr/>
        </p:nvSpPr>
        <p:spPr>
          <a:xfrm>
            <a:off x="5895920"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3</a:t>
            </a:r>
          </a:p>
        </p:txBody>
      </p:sp>
      <p:sp>
        <p:nvSpPr>
          <p:cNvPr id="72" name="Oval 71">
            <a:extLst>
              <a:ext uri="{FF2B5EF4-FFF2-40B4-BE49-F238E27FC236}">
                <a16:creationId xmlns:a16="http://schemas.microsoft.com/office/drawing/2014/main" id="{D6A2DD1B-3723-E047-8794-AF042A1A24E0}"/>
              </a:ext>
            </a:extLst>
          </p:cNvPr>
          <p:cNvSpPr/>
          <p:nvPr/>
        </p:nvSpPr>
        <p:spPr>
          <a:xfrm>
            <a:off x="629438"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4</a:t>
            </a:r>
          </a:p>
        </p:txBody>
      </p:sp>
      <p:sp>
        <p:nvSpPr>
          <p:cNvPr id="75" name="Oval 74">
            <a:extLst>
              <a:ext uri="{FF2B5EF4-FFF2-40B4-BE49-F238E27FC236}">
                <a16:creationId xmlns:a16="http://schemas.microsoft.com/office/drawing/2014/main" id="{9591FB27-32C6-2C4C-A3E4-3A98E80384C2}"/>
              </a:ext>
            </a:extLst>
          </p:cNvPr>
          <p:cNvSpPr/>
          <p:nvPr/>
        </p:nvSpPr>
        <p:spPr>
          <a:xfrm>
            <a:off x="3480775"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5</a:t>
            </a:r>
          </a:p>
        </p:txBody>
      </p:sp>
      <p:sp>
        <p:nvSpPr>
          <p:cNvPr id="76" name="Oval 75">
            <a:extLst>
              <a:ext uri="{FF2B5EF4-FFF2-40B4-BE49-F238E27FC236}">
                <a16:creationId xmlns:a16="http://schemas.microsoft.com/office/drawing/2014/main" id="{F815DD0C-605D-974B-9CED-7C54D7B000BE}"/>
              </a:ext>
            </a:extLst>
          </p:cNvPr>
          <p:cNvSpPr/>
          <p:nvPr/>
        </p:nvSpPr>
        <p:spPr>
          <a:xfrm>
            <a:off x="5895920"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6</a:t>
            </a:r>
          </a:p>
        </p:txBody>
      </p:sp>
      <p:sp>
        <p:nvSpPr>
          <p:cNvPr id="82" name="Right Arrow 81">
            <a:extLst>
              <a:ext uri="{FF2B5EF4-FFF2-40B4-BE49-F238E27FC236}">
                <a16:creationId xmlns:a16="http://schemas.microsoft.com/office/drawing/2014/main" id="{7439480D-F86A-2D41-BE5B-3D2B97292505}"/>
              </a:ext>
            </a:extLst>
          </p:cNvPr>
          <p:cNvSpPr/>
          <p:nvPr/>
        </p:nvSpPr>
        <p:spPr>
          <a:xfrm>
            <a:off x="5937313" y="1852407"/>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ight Arrow 82">
            <a:extLst>
              <a:ext uri="{FF2B5EF4-FFF2-40B4-BE49-F238E27FC236}">
                <a16:creationId xmlns:a16="http://schemas.microsoft.com/office/drawing/2014/main" id="{D1818E30-0FF7-7D4D-841B-1A47BB127799}"/>
              </a:ext>
            </a:extLst>
          </p:cNvPr>
          <p:cNvSpPr/>
          <p:nvPr/>
        </p:nvSpPr>
        <p:spPr>
          <a:xfrm>
            <a:off x="5945936" y="409556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ight Arrow 83">
            <a:extLst>
              <a:ext uri="{FF2B5EF4-FFF2-40B4-BE49-F238E27FC236}">
                <a16:creationId xmlns:a16="http://schemas.microsoft.com/office/drawing/2014/main" id="{126E670E-7584-344A-9FB5-CA0A65C1841D}"/>
              </a:ext>
            </a:extLst>
          </p:cNvPr>
          <p:cNvSpPr/>
          <p:nvPr/>
        </p:nvSpPr>
        <p:spPr>
          <a:xfrm>
            <a:off x="3326412" y="4073022"/>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lide Number Placeholder 5">
            <a:extLst>
              <a:ext uri="{FF2B5EF4-FFF2-40B4-BE49-F238E27FC236}">
                <a16:creationId xmlns:a16="http://schemas.microsoft.com/office/drawing/2014/main" id="{C0AFB253-A50E-3743-8FC8-905D845BE430}"/>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42</a:t>
            </a:fld>
            <a:endParaRPr lang="en-US" dirty="0"/>
          </a:p>
        </p:txBody>
      </p:sp>
    </p:spTree>
    <p:extLst>
      <p:ext uri="{BB962C8B-B14F-4D97-AF65-F5344CB8AC3E}">
        <p14:creationId xmlns:p14="http://schemas.microsoft.com/office/powerpoint/2010/main" val="2058643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F277F50-E88A-7D46-8D52-8AAF06AC7537}"/>
              </a:ext>
            </a:extLst>
          </p:cNvPr>
          <p:cNvSpPr/>
          <p:nvPr/>
        </p:nvSpPr>
        <p:spPr>
          <a:xfrm>
            <a:off x="5770880" y="6342193"/>
            <a:ext cx="2314576" cy="4890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itle 24">
            <a:extLst>
              <a:ext uri="{FF2B5EF4-FFF2-40B4-BE49-F238E27FC236}">
                <a16:creationId xmlns:a16="http://schemas.microsoft.com/office/drawing/2014/main" id="{DB9CCEC4-5536-8040-9748-134201CD54AD}"/>
              </a:ext>
            </a:extLst>
          </p:cNvPr>
          <p:cNvSpPr>
            <a:spLocks noGrp="1"/>
          </p:cNvSpPr>
          <p:nvPr>
            <p:ph type="title"/>
          </p:nvPr>
        </p:nvSpPr>
        <p:spPr>
          <a:xfrm>
            <a:off x="774414" y="-470428"/>
            <a:ext cx="8202557" cy="1143000"/>
          </a:xfrm>
        </p:spPr>
        <p:txBody>
          <a:bodyPr/>
          <a:lstStyle/>
          <a:p>
            <a:r>
              <a:rPr lang="en-US" dirty="0"/>
              <a:t>A workflow for 16S analysis</a:t>
            </a:r>
          </a:p>
        </p:txBody>
      </p:sp>
      <p:pic>
        <p:nvPicPr>
          <p:cNvPr id="13" name="Picture 12">
            <a:extLst>
              <a:ext uri="{FF2B5EF4-FFF2-40B4-BE49-F238E27FC236}">
                <a16:creationId xmlns:a16="http://schemas.microsoft.com/office/drawing/2014/main" id="{29ED7A68-6407-8645-B3C1-C8FFE1258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13296" y="1517766"/>
            <a:ext cx="1269110" cy="1042948"/>
          </a:xfrm>
          <a:prstGeom prst="rect">
            <a:avLst/>
          </a:prstGeom>
        </p:spPr>
      </p:pic>
      <p:sp>
        <p:nvSpPr>
          <p:cNvPr id="17" name="Rectangle 16">
            <a:extLst>
              <a:ext uri="{FF2B5EF4-FFF2-40B4-BE49-F238E27FC236}">
                <a16:creationId xmlns:a16="http://schemas.microsoft.com/office/drawing/2014/main" id="{D61A72C2-8A3E-FC47-9E21-AD60C733A605}"/>
              </a:ext>
            </a:extLst>
          </p:cNvPr>
          <p:cNvSpPr/>
          <p:nvPr/>
        </p:nvSpPr>
        <p:spPr>
          <a:xfrm>
            <a:off x="976007" y="1955529"/>
            <a:ext cx="309352" cy="309352"/>
          </a:xfrm>
          <a:prstGeom prst="rect">
            <a:avLst/>
          </a:prstGeom>
          <a:noFill/>
          <a:ln w="222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02628D4-9944-824B-8239-6A5144BDFF5D}"/>
              </a:ext>
            </a:extLst>
          </p:cNvPr>
          <p:cNvCxnSpPr>
            <a:cxnSpLocks/>
          </p:cNvCxnSpPr>
          <p:nvPr/>
        </p:nvCxnSpPr>
        <p:spPr>
          <a:xfrm flipV="1">
            <a:off x="1285359" y="1588469"/>
            <a:ext cx="906399" cy="367063"/>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CD7CA6-7A45-3543-9E29-5A6562AF21E9}"/>
              </a:ext>
            </a:extLst>
          </p:cNvPr>
          <p:cNvCxnSpPr>
            <a:cxnSpLocks/>
          </p:cNvCxnSpPr>
          <p:nvPr/>
        </p:nvCxnSpPr>
        <p:spPr>
          <a:xfrm>
            <a:off x="1285359" y="2264881"/>
            <a:ext cx="906399" cy="302729"/>
          </a:xfrm>
          <a:prstGeom prst="line">
            <a:avLst/>
          </a:prstGeom>
          <a:ln w="22225"/>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865215C-2379-554C-A8FA-864A29C213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91758" y="1591930"/>
            <a:ext cx="962534" cy="972219"/>
          </a:xfrm>
          <a:prstGeom prst="rect">
            <a:avLst/>
          </a:prstGeom>
          <a:ln w="22225">
            <a:solidFill>
              <a:schemeClr val="dk1">
                <a:shade val="95000"/>
                <a:satMod val="105000"/>
              </a:schemeClr>
            </a:solidFill>
          </a:ln>
        </p:spPr>
      </p:pic>
      <p:sp>
        <p:nvSpPr>
          <p:cNvPr id="28" name="TextBox 27">
            <a:extLst>
              <a:ext uri="{FF2B5EF4-FFF2-40B4-BE49-F238E27FC236}">
                <a16:creationId xmlns:a16="http://schemas.microsoft.com/office/drawing/2014/main" id="{A88CCD58-2D9F-804B-8F19-A4C59D0EC66B}"/>
              </a:ext>
            </a:extLst>
          </p:cNvPr>
          <p:cNvSpPr txBox="1"/>
          <p:nvPr/>
        </p:nvSpPr>
        <p:spPr>
          <a:xfrm>
            <a:off x="1122347" y="706403"/>
            <a:ext cx="1622560" cy="584775"/>
          </a:xfrm>
          <a:prstGeom prst="rect">
            <a:avLst/>
          </a:prstGeom>
          <a:noFill/>
        </p:spPr>
        <p:txBody>
          <a:bodyPr wrap="none" rtlCol="0">
            <a:spAutoFit/>
          </a:bodyPr>
          <a:lstStyle/>
          <a:p>
            <a:r>
              <a:rPr lang="en-US" sz="1600" dirty="0"/>
              <a:t>Collect sample</a:t>
            </a:r>
          </a:p>
          <a:p>
            <a:r>
              <a:rPr lang="en-US" sz="1600" dirty="0"/>
              <a:t>(e.g. skin swab)</a:t>
            </a:r>
          </a:p>
        </p:txBody>
      </p:sp>
      <p:sp>
        <p:nvSpPr>
          <p:cNvPr id="29" name="Right Arrow 28">
            <a:extLst>
              <a:ext uri="{FF2B5EF4-FFF2-40B4-BE49-F238E27FC236}">
                <a16:creationId xmlns:a16="http://schemas.microsoft.com/office/drawing/2014/main" id="{CF0D2AEE-FD46-7147-9FB5-18C8402941F5}"/>
              </a:ext>
            </a:extLst>
          </p:cNvPr>
          <p:cNvSpPr/>
          <p:nvPr/>
        </p:nvSpPr>
        <p:spPr>
          <a:xfrm>
            <a:off x="3347291" y="190303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5C14E910-E5D6-E742-95B1-6EB55F8B2B61}"/>
              </a:ext>
            </a:extLst>
          </p:cNvPr>
          <p:cNvSpPr txBox="1"/>
          <p:nvPr/>
        </p:nvSpPr>
        <p:spPr>
          <a:xfrm>
            <a:off x="4358801" y="706403"/>
            <a:ext cx="1106072" cy="584775"/>
          </a:xfrm>
          <a:prstGeom prst="rect">
            <a:avLst/>
          </a:prstGeom>
          <a:noFill/>
        </p:spPr>
        <p:txBody>
          <a:bodyPr wrap="none" rtlCol="0">
            <a:spAutoFit/>
          </a:bodyPr>
          <a:lstStyle/>
          <a:p>
            <a:pPr algn="ctr"/>
            <a:r>
              <a:rPr lang="en-US" sz="1600" dirty="0"/>
              <a:t>Total DNA</a:t>
            </a:r>
          </a:p>
          <a:p>
            <a:pPr algn="ctr"/>
            <a:r>
              <a:rPr lang="en-US" sz="1600" dirty="0"/>
              <a:t>extraction</a:t>
            </a:r>
          </a:p>
        </p:txBody>
      </p:sp>
      <p:pic>
        <p:nvPicPr>
          <p:cNvPr id="35" name="Picture 34">
            <a:extLst>
              <a:ext uri="{FF2B5EF4-FFF2-40B4-BE49-F238E27FC236}">
                <a16:creationId xmlns:a16="http://schemas.microsoft.com/office/drawing/2014/main" id="{CAAF7F08-2B21-924E-A5FC-E6E72B92267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214" b="98645" l="0" r="99350"/>
                    </a14:imgEffect>
                  </a14:imgLayer>
                </a14:imgProps>
              </a:ext>
              <a:ext uri="{28A0092B-C50C-407E-A947-70E740481C1C}">
                <a14:useLocalDpi xmlns:a14="http://schemas.microsoft.com/office/drawing/2010/main"/>
              </a:ext>
            </a:extLst>
          </a:blip>
          <a:stretch>
            <a:fillRect/>
          </a:stretch>
        </p:blipFill>
        <p:spPr>
          <a:xfrm rot="7840345">
            <a:off x="4151197" y="1745524"/>
            <a:ext cx="1211866" cy="726330"/>
          </a:xfrm>
          <a:prstGeom prst="rect">
            <a:avLst/>
          </a:prstGeom>
        </p:spPr>
      </p:pic>
      <p:pic>
        <p:nvPicPr>
          <p:cNvPr id="36" name="Picture 35">
            <a:extLst>
              <a:ext uri="{FF2B5EF4-FFF2-40B4-BE49-F238E27FC236}">
                <a16:creationId xmlns:a16="http://schemas.microsoft.com/office/drawing/2014/main" id="{40D31AEF-209C-1E43-AE83-EF646845A775}"/>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9214" b="98645" l="0" r="99350"/>
                    </a14:imgEffect>
                  </a14:imgLayer>
                </a14:imgProps>
              </a:ext>
              <a:ext uri="{28A0092B-C50C-407E-A947-70E740481C1C}">
                <a14:useLocalDpi xmlns:a14="http://schemas.microsoft.com/office/drawing/2010/main"/>
              </a:ext>
            </a:extLst>
          </a:blip>
          <a:stretch>
            <a:fillRect/>
          </a:stretch>
        </p:blipFill>
        <p:spPr>
          <a:xfrm>
            <a:off x="4146210" y="1514554"/>
            <a:ext cx="686005" cy="411156"/>
          </a:xfrm>
          <a:prstGeom prst="rect">
            <a:avLst/>
          </a:prstGeom>
        </p:spPr>
      </p:pic>
      <p:pic>
        <p:nvPicPr>
          <p:cNvPr id="37" name="Picture 36">
            <a:extLst>
              <a:ext uri="{FF2B5EF4-FFF2-40B4-BE49-F238E27FC236}">
                <a16:creationId xmlns:a16="http://schemas.microsoft.com/office/drawing/2014/main" id="{372D5905-9987-244F-93BF-6AD97EC56DE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0" b="97899" l="0" r="99005"/>
                    </a14:imgEffect>
                  </a14:imgLayer>
                </a14:imgProps>
              </a:ext>
              <a:ext uri="{28A0092B-C50C-407E-A947-70E740481C1C}">
                <a14:useLocalDpi xmlns:a14="http://schemas.microsoft.com/office/drawing/2010/main"/>
              </a:ext>
            </a:extLst>
          </a:blip>
          <a:srcRect/>
          <a:stretch/>
        </p:blipFill>
        <p:spPr>
          <a:xfrm rot="10369527">
            <a:off x="4847037" y="2234415"/>
            <a:ext cx="448417" cy="265465"/>
          </a:xfrm>
          <a:prstGeom prst="rect">
            <a:avLst/>
          </a:prstGeom>
        </p:spPr>
      </p:pic>
      <p:sp>
        <p:nvSpPr>
          <p:cNvPr id="40" name="TextBox 39">
            <a:extLst>
              <a:ext uri="{FF2B5EF4-FFF2-40B4-BE49-F238E27FC236}">
                <a16:creationId xmlns:a16="http://schemas.microsoft.com/office/drawing/2014/main" id="{5CC43235-3CBE-3848-A5F6-6FDC8FF033BA}"/>
              </a:ext>
            </a:extLst>
          </p:cNvPr>
          <p:cNvSpPr txBox="1"/>
          <p:nvPr/>
        </p:nvSpPr>
        <p:spPr>
          <a:xfrm>
            <a:off x="6275873" y="706403"/>
            <a:ext cx="2785216" cy="584775"/>
          </a:xfrm>
          <a:prstGeom prst="rect">
            <a:avLst/>
          </a:prstGeom>
          <a:noFill/>
        </p:spPr>
        <p:txBody>
          <a:bodyPr wrap="square" rtlCol="0">
            <a:spAutoFit/>
          </a:bodyPr>
          <a:lstStyle/>
          <a:p>
            <a:pPr algn="ctr"/>
            <a:r>
              <a:rPr lang="en-US" sz="1600" dirty="0"/>
              <a:t>Amplify variable region </a:t>
            </a:r>
          </a:p>
          <a:p>
            <a:pPr algn="ctr"/>
            <a:r>
              <a:rPr lang="en-US" sz="1600" dirty="0"/>
              <a:t>of 16S </a:t>
            </a:r>
            <a:r>
              <a:rPr lang="en-US" sz="1600" dirty="0" err="1"/>
              <a:t>rRNA</a:t>
            </a:r>
            <a:r>
              <a:rPr lang="en-US" sz="1600" dirty="0"/>
              <a:t> gene</a:t>
            </a:r>
          </a:p>
        </p:txBody>
      </p:sp>
      <p:sp>
        <p:nvSpPr>
          <p:cNvPr id="44" name="Rectangle 43">
            <a:extLst>
              <a:ext uri="{FF2B5EF4-FFF2-40B4-BE49-F238E27FC236}">
                <a16:creationId xmlns:a16="http://schemas.microsoft.com/office/drawing/2014/main" id="{B88D78E4-D4A7-A64F-B7FF-0EDAA9F2ED1F}"/>
              </a:ext>
            </a:extLst>
          </p:cNvPr>
          <p:cNvSpPr/>
          <p:nvPr/>
        </p:nvSpPr>
        <p:spPr>
          <a:xfrm>
            <a:off x="7164425" y="1814588"/>
            <a:ext cx="1003297" cy="176902"/>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9EF6B8C-786F-104B-8F31-1CA5D3E2275E}"/>
              </a:ext>
            </a:extLst>
          </p:cNvPr>
          <p:cNvSpPr/>
          <p:nvPr/>
        </p:nvSpPr>
        <p:spPr>
          <a:xfrm>
            <a:off x="7399117" y="1784639"/>
            <a:ext cx="555664" cy="247045"/>
          </a:xfrm>
          <a:prstGeom prst="rect">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A1BE0BC6-ABAF-4847-A5E4-9144729C5BAA}"/>
              </a:ext>
            </a:extLst>
          </p:cNvPr>
          <p:cNvSpPr txBox="1"/>
          <p:nvPr/>
        </p:nvSpPr>
        <p:spPr>
          <a:xfrm>
            <a:off x="7462508" y="1715688"/>
            <a:ext cx="574822" cy="369332"/>
          </a:xfrm>
          <a:prstGeom prst="rect">
            <a:avLst/>
          </a:prstGeom>
          <a:noFill/>
        </p:spPr>
        <p:txBody>
          <a:bodyPr wrap="square" rtlCol="0">
            <a:spAutoFit/>
          </a:bodyPr>
          <a:lstStyle/>
          <a:p>
            <a:r>
              <a:rPr lang="en-US" dirty="0">
                <a:solidFill>
                  <a:schemeClr val="bg1"/>
                </a:solidFill>
              </a:rPr>
              <a:t>V4</a:t>
            </a:r>
          </a:p>
        </p:txBody>
      </p:sp>
      <p:grpSp>
        <p:nvGrpSpPr>
          <p:cNvPr id="47" name="Group 46">
            <a:extLst>
              <a:ext uri="{FF2B5EF4-FFF2-40B4-BE49-F238E27FC236}">
                <a16:creationId xmlns:a16="http://schemas.microsoft.com/office/drawing/2014/main" id="{86EFDD5C-BF4F-2D4A-A106-01CF0EC8FD69}"/>
              </a:ext>
            </a:extLst>
          </p:cNvPr>
          <p:cNvGrpSpPr/>
          <p:nvPr/>
        </p:nvGrpSpPr>
        <p:grpSpPr>
          <a:xfrm>
            <a:off x="7080130" y="1687779"/>
            <a:ext cx="252444" cy="53167"/>
            <a:chOff x="2554049" y="4116666"/>
            <a:chExt cx="1305288" cy="274906"/>
          </a:xfrm>
        </p:grpSpPr>
        <p:cxnSp>
          <p:nvCxnSpPr>
            <p:cNvPr id="48" name="Straight Connector 47">
              <a:extLst>
                <a:ext uri="{FF2B5EF4-FFF2-40B4-BE49-F238E27FC236}">
                  <a16:creationId xmlns:a16="http://schemas.microsoft.com/office/drawing/2014/main" id="{89D0F3EB-B003-144B-9F9A-D8D1C42BD863}"/>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49" name="Right Triangle 48">
              <a:extLst>
                <a:ext uri="{FF2B5EF4-FFF2-40B4-BE49-F238E27FC236}">
                  <a16:creationId xmlns:a16="http://schemas.microsoft.com/office/drawing/2014/main" id="{E537ECBB-C69C-4945-8843-C89F82671C5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2A60975-66BA-CA44-9AF3-BEE77258E374}"/>
              </a:ext>
            </a:extLst>
          </p:cNvPr>
          <p:cNvGrpSpPr/>
          <p:nvPr/>
        </p:nvGrpSpPr>
        <p:grpSpPr>
          <a:xfrm flipH="1" flipV="1">
            <a:off x="8045954" y="2046075"/>
            <a:ext cx="252444" cy="53167"/>
            <a:chOff x="2554049" y="4116666"/>
            <a:chExt cx="1305288" cy="274906"/>
          </a:xfrm>
        </p:grpSpPr>
        <p:cxnSp>
          <p:nvCxnSpPr>
            <p:cNvPr id="51" name="Straight Connector 50">
              <a:extLst>
                <a:ext uri="{FF2B5EF4-FFF2-40B4-BE49-F238E27FC236}">
                  <a16:creationId xmlns:a16="http://schemas.microsoft.com/office/drawing/2014/main" id="{30AE8583-80FF-1C4C-805D-A9CAEF03F159}"/>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52" name="Right Triangle 51">
              <a:extLst>
                <a:ext uri="{FF2B5EF4-FFF2-40B4-BE49-F238E27FC236}">
                  <a16:creationId xmlns:a16="http://schemas.microsoft.com/office/drawing/2014/main" id="{A94EC791-52C9-5C4D-AB9F-20E408FCBE40}"/>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0" name="TextBox 69">
            <a:extLst>
              <a:ext uri="{FF2B5EF4-FFF2-40B4-BE49-F238E27FC236}">
                <a16:creationId xmlns:a16="http://schemas.microsoft.com/office/drawing/2014/main" id="{47ADAAB1-5484-9746-B574-59705771ED95}"/>
              </a:ext>
            </a:extLst>
          </p:cNvPr>
          <p:cNvSpPr txBox="1"/>
          <p:nvPr/>
        </p:nvSpPr>
        <p:spPr>
          <a:xfrm>
            <a:off x="1140782" y="2993516"/>
            <a:ext cx="1585690" cy="584775"/>
          </a:xfrm>
          <a:prstGeom prst="rect">
            <a:avLst/>
          </a:prstGeom>
          <a:noFill/>
        </p:spPr>
        <p:txBody>
          <a:bodyPr wrap="none" rtlCol="0">
            <a:spAutoFit/>
          </a:bodyPr>
          <a:lstStyle/>
          <a:p>
            <a:pPr algn="ctr"/>
            <a:r>
              <a:rPr lang="en-US" sz="1600" dirty="0"/>
              <a:t>Sequence 16S </a:t>
            </a:r>
          </a:p>
          <a:p>
            <a:pPr algn="ctr"/>
            <a:r>
              <a:rPr lang="en-US" sz="1600" dirty="0" err="1"/>
              <a:t>rRNA</a:t>
            </a:r>
            <a:r>
              <a:rPr lang="en-US" sz="1600" dirty="0"/>
              <a:t> genes</a:t>
            </a:r>
          </a:p>
        </p:txBody>
      </p:sp>
      <p:cxnSp>
        <p:nvCxnSpPr>
          <p:cNvPr id="71" name="Straight Connector 70">
            <a:extLst>
              <a:ext uri="{FF2B5EF4-FFF2-40B4-BE49-F238E27FC236}">
                <a16:creationId xmlns:a16="http://schemas.microsoft.com/office/drawing/2014/main" id="{A9445422-16F5-ED4F-918D-2EA3A3D5BA87}"/>
              </a:ext>
            </a:extLst>
          </p:cNvPr>
          <p:cNvCxnSpPr>
            <a:cxnSpLocks/>
          </p:cNvCxnSpPr>
          <p:nvPr/>
        </p:nvCxnSpPr>
        <p:spPr>
          <a:xfrm>
            <a:off x="7159229" y="2241191"/>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73E5E0A-991E-AF41-9B39-4378F8B8004E}"/>
              </a:ext>
            </a:extLst>
          </p:cNvPr>
          <p:cNvCxnSpPr>
            <a:cxnSpLocks/>
          </p:cNvCxnSpPr>
          <p:nvPr/>
        </p:nvCxnSpPr>
        <p:spPr>
          <a:xfrm>
            <a:off x="7387700" y="2240989"/>
            <a:ext cx="567081" cy="405"/>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44DC7F2-981D-1343-A2FA-05A4E717E449}"/>
              </a:ext>
            </a:extLst>
          </p:cNvPr>
          <p:cNvSpPr txBox="1"/>
          <p:nvPr/>
        </p:nvSpPr>
        <p:spPr>
          <a:xfrm>
            <a:off x="3928155" y="2870405"/>
            <a:ext cx="1967365" cy="830997"/>
          </a:xfrm>
          <a:prstGeom prst="rect">
            <a:avLst/>
          </a:prstGeom>
          <a:noFill/>
        </p:spPr>
        <p:txBody>
          <a:bodyPr wrap="square" rtlCol="0">
            <a:spAutoFit/>
          </a:bodyPr>
          <a:lstStyle/>
          <a:p>
            <a:pPr algn="ctr"/>
            <a:r>
              <a:rPr lang="en-US" sz="1600" dirty="0"/>
              <a:t>Processing, QC, and assembly </a:t>
            </a:r>
          </a:p>
          <a:p>
            <a:pPr algn="ctr"/>
            <a:r>
              <a:rPr lang="en-US" sz="1600" dirty="0"/>
              <a:t>of reads</a:t>
            </a:r>
          </a:p>
        </p:txBody>
      </p:sp>
      <p:cxnSp>
        <p:nvCxnSpPr>
          <p:cNvPr id="106" name="Straight Connector 105">
            <a:extLst>
              <a:ext uri="{FF2B5EF4-FFF2-40B4-BE49-F238E27FC236}">
                <a16:creationId xmlns:a16="http://schemas.microsoft.com/office/drawing/2014/main" id="{EE490740-92A4-F64E-8F4A-8B1DD4112DB4}"/>
              </a:ext>
            </a:extLst>
          </p:cNvPr>
          <p:cNvCxnSpPr>
            <a:cxnSpLocks/>
          </p:cNvCxnSpPr>
          <p:nvPr/>
        </p:nvCxnSpPr>
        <p:spPr>
          <a:xfrm>
            <a:off x="4181232" y="4075760"/>
            <a:ext cx="678432"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5A0108B8-2398-A745-AF5D-52C9171167EC}"/>
              </a:ext>
            </a:extLst>
          </p:cNvPr>
          <p:cNvCxnSpPr>
            <a:cxnSpLocks/>
          </p:cNvCxnSpPr>
          <p:nvPr/>
        </p:nvCxnSpPr>
        <p:spPr>
          <a:xfrm>
            <a:off x="4260035" y="4267957"/>
            <a:ext cx="599629"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0A4C9E7-3AE1-E741-BDA6-0444052C5D94}"/>
              </a:ext>
            </a:extLst>
          </p:cNvPr>
          <p:cNvCxnSpPr>
            <a:cxnSpLocks/>
          </p:cNvCxnSpPr>
          <p:nvPr/>
        </p:nvCxnSpPr>
        <p:spPr>
          <a:xfrm>
            <a:off x="4156754" y="4465797"/>
            <a:ext cx="702910"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0F4062AD-4615-6546-858D-1DAE84C1FB8E}"/>
              </a:ext>
            </a:extLst>
          </p:cNvPr>
          <p:cNvCxnSpPr>
            <a:cxnSpLocks/>
          </p:cNvCxnSpPr>
          <p:nvPr/>
        </p:nvCxnSpPr>
        <p:spPr>
          <a:xfrm>
            <a:off x="5114087" y="4075760"/>
            <a:ext cx="568794"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9E75509C-301C-DD46-B80A-64078CEA9988}"/>
              </a:ext>
            </a:extLst>
          </p:cNvPr>
          <p:cNvCxnSpPr>
            <a:cxnSpLocks/>
          </p:cNvCxnSpPr>
          <p:nvPr/>
        </p:nvCxnSpPr>
        <p:spPr>
          <a:xfrm>
            <a:off x="4925658" y="4183582"/>
            <a:ext cx="765534"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A56B5965-5A1B-9E4E-9AB3-E76FB9E23304}"/>
              </a:ext>
            </a:extLst>
          </p:cNvPr>
          <p:cNvCxnSpPr>
            <a:cxnSpLocks/>
          </p:cNvCxnSpPr>
          <p:nvPr/>
        </p:nvCxnSpPr>
        <p:spPr>
          <a:xfrm>
            <a:off x="7159229" y="2347850"/>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8136457-8285-C84D-95F6-B259129F7B2D}"/>
              </a:ext>
            </a:extLst>
          </p:cNvPr>
          <p:cNvCxnSpPr>
            <a:cxnSpLocks/>
          </p:cNvCxnSpPr>
          <p:nvPr/>
        </p:nvCxnSpPr>
        <p:spPr>
          <a:xfrm>
            <a:off x="7387700" y="2347850"/>
            <a:ext cx="567081"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63A9409-7147-0547-8700-F5C9DDA8CBEC}"/>
              </a:ext>
            </a:extLst>
          </p:cNvPr>
          <p:cNvCxnSpPr>
            <a:cxnSpLocks/>
          </p:cNvCxnSpPr>
          <p:nvPr/>
        </p:nvCxnSpPr>
        <p:spPr>
          <a:xfrm>
            <a:off x="7159229" y="2447753"/>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B87839D-1B15-DD47-B4D9-233F0C343B0D}"/>
              </a:ext>
            </a:extLst>
          </p:cNvPr>
          <p:cNvCxnSpPr>
            <a:cxnSpLocks/>
          </p:cNvCxnSpPr>
          <p:nvPr/>
        </p:nvCxnSpPr>
        <p:spPr>
          <a:xfrm>
            <a:off x="7387700" y="2447551"/>
            <a:ext cx="567081" cy="405"/>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1FFECC0-CCF2-0C4E-A567-01332A326E0E}"/>
              </a:ext>
            </a:extLst>
          </p:cNvPr>
          <p:cNvCxnSpPr>
            <a:cxnSpLocks/>
          </p:cNvCxnSpPr>
          <p:nvPr/>
        </p:nvCxnSpPr>
        <p:spPr>
          <a:xfrm>
            <a:off x="7159229" y="2548062"/>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BACE23D3-6C42-EA4B-A803-1699F1B9FA6B}"/>
              </a:ext>
            </a:extLst>
          </p:cNvPr>
          <p:cNvCxnSpPr>
            <a:cxnSpLocks/>
          </p:cNvCxnSpPr>
          <p:nvPr/>
        </p:nvCxnSpPr>
        <p:spPr>
          <a:xfrm>
            <a:off x="7387700" y="2548062"/>
            <a:ext cx="567081"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B6A4164-ECF6-9848-A1DE-36895AAC7D93}"/>
              </a:ext>
            </a:extLst>
          </p:cNvPr>
          <p:cNvCxnSpPr>
            <a:cxnSpLocks/>
          </p:cNvCxnSpPr>
          <p:nvPr/>
        </p:nvCxnSpPr>
        <p:spPr>
          <a:xfrm>
            <a:off x="1067613" y="4245243"/>
            <a:ext cx="1638301"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A403456D-9E16-CE44-B114-98F70006D1F7}"/>
              </a:ext>
            </a:extLst>
          </p:cNvPr>
          <p:cNvCxnSpPr>
            <a:cxnSpLocks/>
          </p:cNvCxnSpPr>
          <p:nvPr/>
        </p:nvCxnSpPr>
        <p:spPr>
          <a:xfrm>
            <a:off x="1296084" y="4245041"/>
            <a:ext cx="1182738"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65DB147D-B70C-E946-8684-8D8D06279425}"/>
              </a:ext>
            </a:extLst>
          </p:cNvPr>
          <p:cNvGrpSpPr/>
          <p:nvPr/>
        </p:nvGrpSpPr>
        <p:grpSpPr>
          <a:xfrm>
            <a:off x="1000079" y="4065663"/>
            <a:ext cx="252444" cy="53167"/>
            <a:chOff x="2554049" y="4116666"/>
            <a:chExt cx="1305288" cy="274906"/>
          </a:xfrm>
        </p:grpSpPr>
        <p:cxnSp>
          <p:nvCxnSpPr>
            <p:cNvPr id="150" name="Straight Connector 149">
              <a:extLst>
                <a:ext uri="{FF2B5EF4-FFF2-40B4-BE49-F238E27FC236}">
                  <a16:creationId xmlns:a16="http://schemas.microsoft.com/office/drawing/2014/main" id="{AECAE92A-23E3-D94D-B79E-1F5B9DEB1E65}"/>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1" name="Right Triangle 150">
              <a:extLst>
                <a:ext uri="{FF2B5EF4-FFF2-40B4-BE49-F238E27FC236}">
                  <a16:creationId xmlns:a16="http://schemas.microsoft.com/office/drawing/2014/main" id="{2D26CDDE-2D37-D746-9818-2722FB168A2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567F5793-FB97-E34E-B447-76060CC51C45}"/>
              </a:ext>
            </a:extLst>
          </p:cNvPr>
          <p:cNvGrpSpPr/>
          <p:nvPr/>
        </p:nvGrpSpPr>
        <p:grpSpPr>
          <a:xfrm flipH="1" flipV="1">
            <a:off x="2541246" y="4368313"/>
            <a:ext cx="252444" cy="53167"/>
            <a:chOff x="2554049" y="4116666"/>
            <a:chExt cx="1305288" cy="274906"/>
          </a:xfrm>
        </p:grpSpPr>
        <p:cxnSp>
          <p:nvCxnSpPr>
            <p:cNvPr id="153" name="Straight Connector 152">
              <a:extLst>
                <a:ext uri="{FF2B5EF4-FFF2-40B4-BE49-F238E27FC236}">
                  <a16:creationId xmlns:a16="http://schemas.microsoft.com/office/drawing/2014/main" id="{FF84973B-8AFA-0D4D-9704-736186D7C41E}"/>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4" name="Right Triangle 153">
              <a:extLst>
                <a:ext uri="{FF2B5EF4-FFF2-40B4-BE49-F238E27FC236}">
                  <a16:creationId xmlns:a16="http://schemas.microsoft.com/office/drawing/2014/main" id="{0C5F4F43-4AEF-1E4D-B012-400C50F9A069}"/>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55" name="Straight Connector 154">
            <a:extLst>
              <a:ext uri="{FF2B5EF4-FFF2-40B4-BE49-F238E27FC236}">
                <a16:creationId xmlns:a16="http://schemas.microsoft.com/office/drawing/2014/main" id="{7E5DA651-18A2-D741-AF3A-2DA3EC48BE6E}"/>
              </a:ext>
            </a:extLst>
          </p:cNvPr>
          <p:cNvCxnSpPr>
            <a:cxnSpLocks/>
          </p:cNvCxnSpPr>
          <p:nvPr/>
        </p:nvCxnSpPr>
        <p:spPr>
          <a:xfrm>
            <a:off x="1306930" y="4118829"/>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5CBA34DC-0E25-C64B-8BF4-C1595BF9775B}"/>
              </a:ext>
            </a:extLst>
          </p:cNvPr>
          <p:cNvCxnSpPr>
            <a:cxnSpLocks/>
          </p:cNvCxnSpPr>
          <p:nvPr/>
        </p:nvCxnSpPr>
        <p:spPr>
          <a:xfrm>
            <a:off x="1544103" y="4368313"/>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sp>
        <p:nvSpPr>
          <p:cNvPr id="158" name="TextBox 157">
            <a:extLst>
              <a:ext uri="{FF2B5EF4-FFF2-40B4-BE49-F238E27FC236}">
                <a16:creationId xmlns:a16="http://schemas.microsoft.com/office/drawing/2014/main" id="{71A030C3-83E4-9A49-93F6-4B0DB0B990B2}"/>
              </a:ext>
            </a:extLst>
          </p:cNvPr>
          <p:cNvSpPr txBox="1"/>
          <p:nvPr/>
        </p:nvSpPr>
        <p:spPr>
          <a:xfrm>
            <a:off x="1491126" y="3772577"/>
            <a:ext cx="911394" cy="338554"/>
          </a:xfrm>
          <a:prstGeom prst="rect">
            <a:avLst/>
          </a:prstGeom>
          <a:noFill/>
        </p:spPr>
        <p:txBody>
          <a:bodyPr wrap="square" rtlCol="0">
            <a:spAutoFit/>
          </a:bodyPr>
          <a:lstStyle/>
          <a:p>
            <a:r>
              <a:rPr lang="en-US" sz="1600" i="1" dirty="0">
                <a:solidFill>
                  <a:schemeClr val="bg2">
                    <a:lumMod val="50000"/>
                  </a:schemeClr>
                </a:solidFill>
              </a:rPr>
              <a:t>Read 1</a:t>
            </a:r>
          </a:p>
        </p:txBody>
      </p:sp>
      <p:sp>
        <p:nvSpPr>
          <p:cNvPr id="159" name="TextBox 158">
            <a:extLst>
              <a:ext uri="{FF2B5EF4-FFF2-40B4-BE49-F238E27FC236}">
                <a16:creationId xmlns:a16="http://schemas.microsoft.com/office/drawing/2014/main" id="{4330BB17-1E49-ED47-BA64-BBF832992379}"/>
              </a:ext>
            </a:extLst>
          </p:cNvPr>
          <p:cNvSpPr txBox="1"/>
          <p:nvPr/>
        </p:nvSpPr>
        <p:spPr>
          <a:xfrm>
            <a:off x="1491126" y="4352916"/>
            <a:ext cx="911394" cy="338554"/>
          </a:xfrm>
          <a:prstGeom prst="rect">
            <a:avLst/>
          </a:prstGeom>
          <a:noFill/>
        </p:spPr>
        <p:txBody>
          <a:bodyPr wrap="square" rtlCol="0">
            <a:spAutoFit/>
          </a:bodyPr>
          <a:lstStyle/>
          <a:p>
            <a:r>
              <a:rPr lang="en-US" sz="1600" i="1" dirty="0">
                <a:solidFill>
                  <a:schemeClr val="bg2">
                    <a:lumMod val="50000"/>
                  </a:schemeClr>
                </a:solidFill>
              </a:rPr>
              <a:t>Read 2</a:t>
            </a:r>
          </a:p>
        </p:txBody>
      </p:sp>
      <p:cxnSp>
        <p:nvCxnSpPr>
          <p:cNvPr id="166" name="Straight Connector 165">
            <a:extLst>
              <a:ext uri="{FF2B5EF4-FFF2-40B4-BE49-F238E27FC236}">
                <a16:creationId xmlns:a16="http://schemas.microsoft.com/office/drawing/2014/main" id="{CEBDDE5C-6F2D-0446-8CF4-E2458828FC09}"/>
              </a:ext>
            </a:extLst>
          </p:cNvPr>
          <p:cNvCxnSpPr>
            <a:cxnSpLocks/>
          </p:cNvCxnSpPr>
          <p:nvPr/>
        </p:nvCxnSpPr>
        <p:spPr>
          <a:xfrm>
            <a:off x="4168993" y="4369042"/>
            <a:ext cx="649258"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B0490DB-6D32-A244-8DBF-C9CCA3A82FE8}"/>
              </a:ext>
            </a:extLst>
          </p:cNvPr>
          <p:cNvCxnSpPr>
            <a:cxnSpLocks/>
          </p:cNvCxnSpPr>
          <p:nvPr/>
        </p:nvCxnSpPr>
        <p:spPr>
          <a:xfrm>
            <a:off x="5001858" y="4409692"/>
            <a:ext cx="523960"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3D436C55-9356-0640-9333-782630659C42}"/>
              </a:ext>
            </a:extLst>
          </p:cNvPr>
          <p:cNvCxnSpPr>
            <a:cxnSpLocks/>
          </p:cNvCxnSpPr>
          <p:nvPr/>
        </p:nvCxnSpPr>
        <p:spPr>
          <a:xfrm>
            <a:off x="4938497" y="4512816"/>
            <a:ext cx="752695"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1F09CA7-A11E-394A-B03C-984D65A9ACD1}"/>
              </a:ext>
            </a:extLst>
          </p:cNvPr>
          <p:cNvCxnSpPr>
            <a:cxnSpLocks/>
          </p:cNvCxnSpPr>
          <p:nvPr/>
        </p:nvCxnSpPr>
        <p:spPr>
          <a:xfrm>
            <a:off x="4168993" y="4569222"/>
            <a:ext cx="702910"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96549F3-F763-014D-B1D8-743665FD8839}"/>
              </a:ext>
            </a:extLst>
          </p:cNvPr>
          <p:cNvCxnSpPr>
            <a:cxnSpLocks/>
          </p:cNvCxnSpPr>
          <p:nvPr/>
        </p:nvCxnSpPr>
        <p:spPr>
          <a:xfrm>
            <a:off x="4968824" y="4610497"/>
            <a:ext cx="679202"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73" name="TextBox 172">
            <a:extLst>
              <a:ext uri="{FF2B5EF4-FFF2-40B4-BE49-F238E27FC236}">
                <a16:creationId xmlns:a16="http://schemas.microsoft.com/office/drawing/2014/main" id="{017A5FE5-D520-5443-8AF6-D499E4B2E030}"/>
              </a:ext>
            </a:extLst>
          </p:cNvPr>
          <p:cNvSpPr txBox="1"/>
          <p:nvPr/>
        </p:nvSpPr>
        <p:spPr>
          <a:xfrm>
            <a:off x="6404034" y="2870405"/>
            <a:ext cx="2528894" cy="1077218"/>
          </a:xfrm>
          <a:prstGeom prst="rect">
            <a:avLst/>
          </a:prstGeom>
          <a:noFill/>
        </p:spPr>
        <p:txBody>
          <a:bodyPr wrap="square" rtlCol="0">
            <a:spAutoFit/>
          </a:bodyPr>
          <a:lstStyle/>
          <a:p>
            <a:pPr algn="ctr"/>
            <a:r>
              <a:rPr lang="en-US" sz="1600" dirty="0"/>
              <a:t>Generate a representative sequence for each species and assign taxonomy</a:t>
            </a:r>
          </a:p>
        </p:txBody>
      </p:sp>
      <p:cxnSp>
        <p:nvCxnSpPr>
          <p:cNvPr id="174" name="Straight Connector 173">
            <a:extLst>
              <a:ext uri="{FF2B5EF4-FFF2-40B4-BE49-F238E27FC236}">
                <a16:creationId xmlns:a16="http://schemas.microsoft.com/office/drawing/2014/main" id="{2CE27FD8-CC51-4147-BFC5-31FF006CB765}"/>
              </a:ext>
            </a:extLst>
          </p:cNvPr>
          <p:cNvCxnSpPr>
            <a:cxnSpLocks/>
          </p:cNvCxnSpPr>
          <p:nvPr/>
        </p:nvCxnSpPr>
        <p:spPr>
          <a:xfrm>
            <a:off x="6823293" y="4190124"/>
            <a:ext cx="678432"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D829A39-29A2-E04F-B2C8-00B626D32315}"/>
              </a:ext>
            </a:extLst>
          </p:cNvPr>
          <p:cNvCxnSpPr>
            <a:cxnSpLocks/>
          </p:cNvCxnSpPr>
          <p:nvPr/>
        </p:nvCxnSpPr>
        <p:spPr>
          <a:xfrm>
            <a:off x="6809140" y="4429321"/>
            <a:ext cx="692585"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9295CBF7-5CCD-3142-90B5-374AEB9B7342}"/>
              </a:ext>
            </a:extLst>
          </p:cNvPr>
          <p:cNvCxnSpPr>
            <a:cxnSpLocks/>
          </p:cNvCxnSpPr>
          <p:nvPr/>
        </p:nvCxnSpPr>
        <p:spPr>
          <a:xfrm>
            <a:off x="7733611" y="4190124"/>
            <a:ext cx="752695"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1C86A926-7901-D94C-A8FE-26D7A0DCE9FB}"/>
              </a:ext>
            </a:extLst>
          </p:cNvPr>
          <p:cNvCxnSpPr>
            <a:cxnSpLocks/>
          </p:cNvCxnSpPr>
          <p:nvPr/>
        </p:nvCxnSpPr>
        <p:spPr>
          <a:xfrm>
            <a:off x="7733610" y="4436850"/>
            <a:ext cx="752695"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92" name="Oval 191">
            <a:extLst>
              <a:ext uri="{FF2B5EF4-FFF2-40B4-BE49-F238E27FC236}">
                <a16:creationId xmlns:a16="http://schemas.microsoft.com/office/drawing/2014/main" id="{D6A4C4A1-1CF5-7A49-8326-D455B054D5FB}"/>
              </a:ext>
            </a:extLst>
          </p:cNvPr>
          <p:cNvSpPr/>
          <p:nvPr/>
        </p:nvSpPr>
        <p:spPr>
          <a:xfrm>
            <a:off x="629438"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193" name="Oval 192">
            <a:extLst>
              <a:ext uri="{FF2B5EF4-FFF2-40B4-BE49-F238E27FC236}">
                <a16:creationId xmlns:a16="http://schemas.microsoft.com/office/drawing/2014/main" id="{995A8608-2145-E341-B562-F6965A573366}"/>
              </a:ext>
            </a:extLst>
          </p:cNvPr>
          <p:cNvSpPr/>
          <p:nvPr/>
        </p:nvSpPr>
        <p:spPr>
          <a:xfrm>
            <a:off x="3480775"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2</a:t>
            </a:r>
          </a:p>
        </p:txBody>
      </p:sp>
      <p:sp>
        <p:nvSpPr>
          <p:cNvPr id="194" name="Oval 193">
            <a:extLst>
              <a:ext uri="{FF2B5EF4-FFF2-40B4-BE49-F238E27FC236}">
                <a16:creationId xmlns:a16="http://schemas.microsoft.com/office/drawing/2014/main" id="{DDD96E8D-E26C-0B44-A6A9-2E694C6403F6}"/>
              </a:ext>
            </a:extLst>
          </p:cNvPr>
          <p:cNvSpPr/>
          <p:nvPr/>
        </p:nvSpPr>
        <p:spPr>
          <a:xfrm>
            <a:off x="5895920"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3</a:t>
            </a:r>
          </a:p>
        </p:txBody>
      </p:sp>
      <p:sp>
        <p:nvSpPr>
          <p:cNvPr id="72" name="Oval 71">
            <a:extLst>
              <a:ext uri="{FF2B5EF4-FFF2-40B4-BE49-F238E27FC236}">
                <a16:creationId xmlns:a16="http://schemas.microsoft.com/office/drawing/2014/main" id="{D6A2DD1B-3723-E047-8794-AF042A1A24E0}"/>
              </a:ext>
            </a:extLst>
          </p:cNvPr>
          <p:cNvSpPr/>
          <p:nvPr/>
        </p:nvSpPr>
        <p:spPr>
          <a:xfrm>
            <a:off x="629438"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4</a:t>
            </a:r>
          </a:p>
        </p:txBody>
      </p:sp>
      <p:sp>
        <p:nvSpPr>
          <p:cNvPr id="75" name="Oval 74">
            <a:extLst>
              <a:ext uri="{FF2B5EF4-FFF2-40B4-BE49-F238E27FC236}">
                <a16:creationId xmlns:a16="http://schemas.microsoft.com/office/drawing/2014/main" id="{9591FB27-32C6-2C4C-A3E4-3A98E80384C2}"/>
              </a:ext>
            </a:extLst>
          </p:cNvPr>
          <p:cNvSpPr/>
          <p:nvPr/>
        </p:nvSpPr>
        <p:spPr>
          <a:xfrm>
            <a:off x="3480775"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5</a:t>
            </a:r>
          </a:p>
        </p:txBody>
      </p:sp>
      <p:sp>
        <p:nvSpPr>
          <p:cNvPr id="76" name="Oval 75">
            <a:extLst>
              <a:ext uri="{FF2B5EF4-FFF2-40B4-BE49-F238E27FC236}">
                <a16:creationId xmlns:a16="http://schemas.microsoft.com/office/drawing/2014/main" id="{F815DD0C-605D-974B-9CED-7C54D7B000BE}"/>
              </a:ext>
            </a:extLst>
          </p:cNvPr>
          <p:cNvSpPr/>
          <p:nvPr/>
        </p:nvSpPr>
        <p:spPr>
          <a:xfrm>
            <a:off x="5895920"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6</a:t>
            </a:r>
          </a:p>
        </p:txBody>
      </p:sp>
      <p:sp>
        <p:nvSpPr>
          <p:cNvPr id="82" name="Right Arrow 81">
            <a:extLst>
              <a:ext uri="{FF2B5EF4-FFF2-40B4-BE49-F238E27FC236}">
                <a16:creationId xmlns:a16="http://schemas.microsoft.com/office/drawing/2014/main" id="{7439480D-F86A-2D41-BE5B-3D2B97292505}"/>
              </a:ext>
            </a:extLst>
          </p:cNvPr>
          <p:cNvSpPr/>
          <p:nvPr/>
        </p:nvSpPr>
        <p:spPr>
          <a:xfrm>
            <a:off x="5937313" y="1852407"/>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ight Arrow 82">
            <a:extLst>
              <a:ext uri="{FF2B5EF4-FFF2-40B4-BE49-F238E27FC236}">
                <a16:creationId xmlns:a16="http://schemas.microsoft.com/office/drawing/2014/main" id="{D1818E30-0FF7-7D4D-841B-1A47BB127799}"/>
              </a:ext>
            </a:extLst>
          </p:cNvPr>
          <p:cNvSpPr/>
          <p:nvPr/>
        </p:nvSpPr>
        <p:spPr>
          <a:xfrm>
            <a:off x="5945936" y="409556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ight Arrow 83">
            <a:extLst>
              <a:ext uri="{FF2B5EF4-FFF2-40B4-BE49-F238E27FC236}">
                <a16:creationId xmlns:a16="http://schemas.microsoft.com/office/drawing/2014/main" id="{126E670E-7584-344A-9FB5-CA0A65C1841D}"/>
              </a:ext>
            </a:extLst>
          </p:cNvPr>
          <p:cNvSpPr/>
          <p:nvPr/>
        </p:nvSpPr>
        <p:spPr>
          <a:xfrm>
            <a:off x="3326412" y="4073022"/>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B0CF16CF-7A92-204F-9873-9AD1F86A5D01}"/>
              </a:ext>
            </a:extLst>
          </p:cNvPr>
          <p:cNvCxnSpPr/>
          <p:nvPr/>
        </p:nvCxnSpPr>
        <p:spPr>
          <a:xfrm flipH="1">
            <a:off x="613296" y="4921624"/>
            <a:ext cx="8286675"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57BCDB-40F6-9A41-B6F2-2B6BF38A7FF2}"/>
              </a:ext>
            </a:extLst>
          </p:cNvPr>
          <p:cNvSpPr txBox="1"/>
          <p:nvPr/>
        </p:nvSpPr>
        <p:spPr>
          <a:xfrm>
            <a:off x="656577" y="5191285"/>
            <a:ext cx="2094548" cy="369332"/>
          </a:xfrm>
          <a:prstGeom prst="rect">
            <a:avLst/>
          </a:prstGeom>
          <a:noFill/>
        </p:spPr>
        <p:txBody>
          <a:bodyPr wrap="square" rtlCol="0">
            <a:spAutoFit/>
          </a:bodyPr>
          <a:lstStyle/>
          <a:p>
            <a:r>
              <a:rPr lang="en-US" dirty="0"/>
              <a:t>Typical output </a:t>
            </a:r>
            <a:r>
              <a:rPr lang="en-US" dirty="0">
                <a:sym typeface="Wingdings" pitchFamily="2" charset="2"/>
              </a:rPr>
              <a:t></a:t>
            </a:r>
            <a:r>
              <a:rPr lang="en-US" dirty="0"/>
              <a:t> </a:t>
            </a:r>
          </a:p>
        </p:txBody>
      </p:sp>
      <p:sp>
        <p:nvSpPr>
          <p:cNvPr id="15" name="TextBox 14">
            <a:extLst>
              <a:ext uri="{FF2B5EF4-FFF2-40B4-BE49-F238E27FC236}">
                <a16:creationId xmlns:a16="http://schemas.microsoft.com/office/drawing/2014/main" id="{32F119AB-30CB-644F-8DC9-C260616FDA62}"/>
              </a:ext>
            </a:extLst>
          </p:cNvPr>
          <p:cNvSpPr txBox="1"/>
          <p:nvPr/>
        </p:nvSpPr>
        <p:spPr>
          <a:xfrm>
            <a:off x="3247367" y="6461922"/>
            <a:ext cx="928459" cy="369332"/>
          </a:xfrm>
          <a:prstGeom prst="rect">
            <a:avLst/>
          </a:prstGeom>
          <a:noFill/>
        </p:spPr>
        <p:txBody>
          <a:bodyPr wrap="none" rtlCol="0">
            <a:spAutoFit/>
          </a:bodyPr>
          <a:lstStyle/>
          <a:p>
            <a:r>
              <a:rPr lang="en-US" dirty="0"/>
              <a:t>healthy</a:t>
            </a:r>
          </a:p>
        </p:txBody>
      </p:sp>
      <p:grpSp>
        <p:nvGrpSpPr>
          <p:cNvPr id="24" name="Group 23">
            <a:extLst>
              <a:ext uri="{FF2B5EF4-FFF2-40B4-BE49-F238E27FC236}">
                <a16:creationId xmlns:a16="http://schemas.microsoft.com/office/drawing/2014/main" id="{A8597C48-9F50-1B45-B7E0-5CE10561163E}"/>
              </a:ext>
            </a:extLst>
          </p:cNvPr>
          <p:cNvGrpSpPr/>
          <p:nvPr/>
        </p:nvGrpSpPr>
        <p:grpSpPr>
          <a:xfrm>
            <a:off x="3202653" y="5442256"/>
            <a:ext cx="1957157" cy="1016888"/>
            <a:chOff x="2861094" y="5080169"/>
            <a:chExt cx="2449182" cy="1272532"/>
          </a:xfrm>
        </p:grpSpPr>
        <p:sp>
          <p:nvSpPr>
            <p:cNvPr id="16" name="Rectangle 15">
              <a:extLst>
                <a:ext uri="{FF2B5EF4-FFF2-40B4-BE49-F238E27FC236}">
                  <a16:creationId xmlns:a16="http://schemas.microsoft.com/office/drawing/2014/main" id="{FD0347B2-753A-F04A-B56C-A1FD0B84EDD2}"/>
                </a:ext>
              </a:extLst>
            </p:cNvPr>
            <p:cNvSpPr/>
            <p:nvPr/>
          </p:nvSpPr>
          <p:spPr>
            <a:xfrm>
              <a:off x="2866328" y="5719215"/>
              <a:ext cx="306251" cy="63201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a:extLst>
                <a:ext uri="{FF2B5EF4-FFF2-40B4-BE49-F238E27FC236}">
                  <a16:creationId xmlns:a16="http://schemas.microsoft.com/office/drawing/2014/main" id="{5C279874-71AC-2D4C-8B04-8AB20D03E1C8}"/>
                </a:ext>
              </a:extLst>
            </p:cNvPr>
            <p:cNvSpPr/>
            <p:nvPr/>
          </p:nvSpPr>
          <p:spPr>
            <a:xfrm>
              <a:off x="3172806" y="5607039"/>
              <a:ext cx="306251" cy="744188"/>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a:extLst>
                <a:ext uri="{FF2B5EF4-FFF2-40B4-BE49-F238E27FC236}">
                  <a16:creationId xmlns:a16="http://schemas.microsoft.com/office/drawing/2014/main" id="{CC3C7C39-761F-BD48-807B-F8277A495B94}"/>
                </a:ext>
              </a:extLst>
            </p:cNvPr>
            <p:cNvSpPr/>
            <p:nvPr/>
          </p:nvSpPr>
          <p:spPr>
            <a:xfrm>
              <a:off x="3469927" y="5735864"/>
              <a:ext cx="306251" cy="61536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tangle 96">
              <a:extLst>
                <a:ext uri="{FF2B5EF4-FFF2-40B4-BE49-F238E27FC236}">
                  <a16:creationId xmlns:a16="http://schemas.microsoft.com/office/drawing/2014/main" id="{89F3D734-D2B7-064A-9062-14243F2FA15D}"/>
                </a:ext>
              </a:extLst>
            </p:cNvPr>
            <p:cNvSpPr/>
            <p:nvPr/>
          </p:nvSpPr>
          <p:spPr>
            <a:xfrm>
              <a:off x="3776741" y="5425677"/>
              <a:ext cx="306251" cy="92423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a:extLst>
                <a:ext uri="{FF2B5EF4-FFF2-40B4-BE49-F238E27FC236}">
                  <a16:creationId xmlns:a16="http://schemas.microsoft.com/office/drawing/2014/main" id="{A57AAB5A-81D8-AF4C-B10A-ECCC279FADCC}"/>
                </a:ext>
              </a:extLst>
            </p:cNvPr>
            <p:cNvSpPr/>
            <p:nvPr/>
          </p:nvSpPr>
          <p:spPr>
            <a:xfrm>
              <a:off x="4078652" y="6113193"/>
              <a:ext cx="310896" cy="23803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a:extLst>
                <a:ext uri="{FF2B5EF4-FFF2-40B4-BE49-F238E27FC236}">
                  <a16:creationId xmlns:a16="http://schemas.microsoft.com/office/drawing/2014/main" id="{40E3627B-ACD3-404F-9B6D-9A3A1F67FA3D}"/>
                </a:ext>
              </a:extLst>
            </p:cNvPr>
            <p:cNvSpPr/>
            <p:nvPr/>
          </p:nvSpPr>
          <p:spPr>
            <a:xfrm>
              <a:off x="4394139" y="6031970"/>
              <a:ext cx="306251" cy="319129"/>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Rectangle 100">
              <a:extLst>
                <a:ext uri="{FF2B5EF4-FFF2-40B4-BE49-F238E27FC236}">
                  <a16:creationId xmlns:a16="http://schemas.microsoft.com/office/drawing/2014/main" id="{42A2794E-EE93-8144-9CFE-6A9F06C135E4}"/>
                </a:ext>
              </a:extLst>
            </p:cNvPr>
            <p:cNvSpPr/>
            <p:nvPr/>
          </p:nvSpPr>
          <p:spPr>
            <a:xfrm>
              <a:off x="4691997" y="5885388"/>
              <a:ext cx="329457" cy="465839"/>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70CB2313-B40E-A943-B29B-CB27469C16BB}"/>
                </a:ext>
              </a:extLst>
            </p:cNvPr>
            <p:cNvSpPr/>
            <p:nvPr/>
          </p:nvSpPr>
          <p:spPr>
            <a:xfrm>
              <a:off x="4996899" y="6238189"/>
              <a:ext cx="306251" cy="113038"/>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Rectangle 104">
              <a:extLst>
                <a:ext uri="{FF2B5EF4-FFF2-40B4-BE49-F238E27FC236}">
                  <a16:creationId xmlns:a16="http://schemas.microsoft.com/office/drawing/2014/main" id="{90602F91-DC66-A644-91ED-D236116FB85E}"/>
                </a:ext>
              </a:extLst>
            </p:cNvPr>
            <p:cNvSpPr/>
            <p:nvPr/>
          </p:nvSpPr>
          <p:spPr>
            <a:xfrm>
              <a:off x="2868503" y="5645443"/>
              <a:ext cx="306251" cy="76809"/>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Rectangle 106">
              <a:extLst>
                <a:ext uri="{FF2B5EF4-FFF2-40B4-BE49-F238E27FC236}">
                  <a16:creationId xmlns:a16="http://schemas.microsoft.com/office/drawing/2014/main" id="{2B823BA2-3991-D148-838A-B929FEECCB2E}"/>
                </a:ext>
              </a:extLst>
            </p:cNvPr>
            <p:cNvSpPr/>
            <p:nvPr/>
          </p:nvSpPr>
          <p:spPr>
            <a:xfrm>
              <a:off x="3172805" y="5529575"/>
              <a:ext cx="306251" cy="103955"/>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Rectangle 107">
              <a:extLst>
                <a:ext uri="{FF2B5EF4-FFF2-40B4-BE49-F238E27FC236}">
                  <a16:creationId xmlns:a16="http://schemas.microsoft.com/office/drawing/2014/main" id="{504C4568-3202-5A49-81B7-48D5187D8520}"/>
                </a:ext>
              </a:extLst>
            </p:cNvPr>
            <p:cNvSpPr/>
            <p:nvPr/>
          </p:nvSpPr>
          <p:spPr>
            <a:xfrm>
              <a:off x="3479057" y="5663574"/>
              <a:ext cx="297122" cy="101354"/>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Rectangle 108">
              <a:extLst>
                <a:ext uri="{FF2B5EF4-FFF2-40B4-BE49-F238E27FC236}">
                  <a16:creationId xmlns:a16="http://schemas.microsoft.com/office/drawing/2014/main" id="{D1A7D471-0A52-C540-88BE-88F346F50830}"/>
                </a:ext>
              </a:extLst>
            </p:cNvPr>
            <p:cNvSpPr/>
            <p:nvPr/>
          </p:nvSpPr>
          <p:spPr>
            <a:xfrm>
              <a:off x="3776178" y="5303218"/>
              <a:ext cx="307376" cy="121424"/>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Rectangle 110">
              <a:extLst>
                <a:ext uri="{FF2B5EF4-FFF2-40B4-BE49-F238E27FC236}">
                  <a16:creationId xmlns:a16="http://schemas.microsoft.com/office/drawing/2014/main" id="{1685C551-51BE-704E-86E9-B76CA1674B58}"/>
                </a:ext>
              </a:extLst>
            </p:cNvPr>
            <p:cNvSpPr/>
            <p:nvPr/>
          </p:nvSpPr>
          <p:spPr>
            <a:xfrm>
              <a:off x="4078652" y="5090489"/>
              <a:ext cx="309218" cy="1058415"/>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Rectangle 111">
              <a:extLst>
                <a:ext uri="{FF2B5EF4-FFF2-40B4-BE49-F238E27FC236}">
                  <a16:creationId xmlns:a16="http://schemas.microsoft.com/office/drawing/2014/main" id="{1E6EDE7E-2787-0E4D-8A71-504C4E9693EB}"/>
                </a:ext>
              </a:extLst>
            </p:cNvPr>
            <p:cNvSpPr/>
            <p:nvPr/>
          </p:nvSpPr>
          <p:spPr>
            <a:xfrm>
              <a:off x="4394139" y="5090489"/>
              <a:ext cx="307376" cy="942767"/>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Rectangle 112">
              <a:extLst>
                <a:ext uri="{FF2B5EF4-FFF2-40B4-BE49-F238E27FC236}">
                  <a16:creationId xmlns:a16="http://schemas.microsoft.com/office/drawing/2014/main" id="{B3E26E60-6531-EC47-880E-C56779DC074C}"/>
                </a:ext>
              </a:extLst>
            </p:cNvPr>
            <p:cNvSpPr/>
            <p:nvPr/>
          </p:nvSpPr>
          <p:spPr>
            <a:xfrm>
              <a:off x="4700859" y="5090489"/>
              <a:ext cx="318478" cy="796279"/>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Rectangle 114">
              <a:extLst>
                <a:ext uri="{FF2B5EF4-FFF2-40B4-BE49-F238E27FC236}">
                  <a16:creationId xmlns:a16="http://schemas.microsoft.com/office/drawing/2014/main" id="{A8489646-47C8-9040-BC91-10BD107A6635}"/>
                </a:ext>
              </a:extLst>
            </p:cNvPr>
            <p:cNvSpPr/>
            <p:nvPr/>
          </p:nvSpPr>
          <p:spPr>
            <a:xfrm>
              <a:off x="5018235" y="5090491"/>
              <a:ext cx="286040" cy="1147943"/>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Rectangle 115">
              <a:extLst>
                <a:ext uri="{FF2B5EF4-FFF2-40B4-BE49-F238E27FC236}">
                  <a16:creationId xmlns:a16="http://schemas.microsoft.com/office/drawing/2014/main" id="{3C70E6D5-18B8-5B43-B6DC-48DFE55CB97D}"/>
                </a:ext>
              </a:extLst>
            </p:cNvPr>
            <p:cNvSpPr/>
            <p:nvPr/>
          </p:nvSpPr>
          <p:spPr>
            <a:xfrm>
              <a:off x="2868620" y="5576315"/>
              <a:ext cx="306251" cy="76809"/>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Rectangle 116">
              <a:extLst>
                <a:ext uri="{FF2B5EF4-FFF2-40B4-BE49-F238E27FC236}">
                  <a16:creationId xmlns:a16="http://schemas.microsoft.com/office/drawing/2014/main" id="{378AE506-4AEF-CD4C-8D6C-DFE2EE13BB96}"/>
                </a:ext>
              </a:extLst>
            </p:cNvPr>
            <p:cNvSpPr/>
            <p:nvPr/>
          </p:nvSpPr>
          <p:spPr>
            <a:xfrm>
              <a:off x="3172243" y="5417689"/>
              <a:ext cx="306251" cy="11399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7702365A-E7CB-1443-8964-2C9D1F10A284}"/>
                </a:ext>
              </a:extLst>
            </p:cNvPr>
            <p:cNvSpPr/>
            <p:nvPr/>
          </p:nvSpPr>
          <p:spPr>
            <a:xfrm>
              <a:off x="3478939" y="5530916"/>
              <a:ext cx="300322" cy="136028"/>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AB1F9B7D-3F15-634C-A86C-A8A040C9D077}"/>
                </a:ext>
              </a:extLst>
            </p:cNvPr>
            <p:cNvSpPr/>
            <p:nvPr/>
          </p:nvSpPr>
          <p:spPr>
            <a:xfrm>
              <a:off x="3778937" y="5232752"/>
              <a:ext cx="306251" cy="7169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Rectangle 125">
              <a:extLst>
                <a:ext uri="{FF2B5EF4-FFF2-40B4-BE49-F238E27FC236}">
                  <a16:creationId xmlns:a16="http://schemas.microsoft.com/office/drawing/2014/main" id="{F5F4A705-4C19-D446-8699-D545F209BA21}"/>
                </a:ext>
              </a:extLst>
            </p:cNvPr>
            <p:cNvSpPr/>
            <p:nvPr/>
          </p:nvSpPr>
          <p:spPr>
            <a:xfrm>
              <a:off x="2866275" y="5090907"/>
              <a:ext cx="306251" cy="515107"/>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Rectangle 126">
              <a:extLst>
                <a:ext uri="{FF2B5EF4-FFF2-40B4-BE49-F238E27FC236}">
                  <a16:creationId xmlns:a16="http://schemas.microsoft.com/office/drawing/2014/main" id="{0F11C7B2-C188-C347-83D2-7F8FF6C9D7F7}"/>
                </a:ext>
              </a:extLst>
            </p:cNvPr>
            <p:cNvSpPr/>
            <p:nvPr/>
          </p:nvSpPr>
          <p:spPr>
            <a:xfrm>
              <a:off x="3171637" y="5083841"/>
              <a:ext cx="306251" cy="33518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Rectangle 127">
              <a:extLst>
                <a:ext uri="{FF2B5EF4-FFF2-40B4-BE49-F238E27FC236}">
                  <a16:creationId xmlns:a16="http://schemas.microsoft.com/office/drawing/2014/main" id="{76A803B9-7C08-4F47-B18F-D68F8CC7D654}"/>
                </a:ext>
              </a:extLst>
            </p:cNvPr>
            <p:cNvSpPr/>
            <p:nvPr/>
          </p:nvSpPr>
          <p:spPr>
            <a:xfrm>
              <a:off x="3476711" y="5089417"/>
              <a:ext cx="297415" cy="46397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31C883A6-BE24-0A45-877B-C719201C4332}"/>
                </a:ext>
              </a:extLst>
            </p:cNvPr>
            <p:cNvSpPr/>
            <p:nvPr/>
          </p:nvSpPr>
          <p:spPr>
            <a:xfrm>
              <a:off x="3744977" y="5084626"/>
              <a:ext cx="339662" cy="172335"/>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4F841B05-B60D-D04D-A8AB-B7E1FED72C05}"/>
                </a:ext>
              </a:extLst>
            </p:cNvPr>
            <p:cNvCxnSpPr/>
            <p:nvPr/>
          </p:nvCxnSpPr>
          <p:spPr>
            <a:xfrm>
              <a:off x="4394875" y="5086631"/>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D8C4E65-239C-F14D-8E3A-17A70CB7ECB3}"/>
                </a:ext>
              </a:extLst>
            </p:cNvPr>
            <p:cNvCxnSpPr/>
            <p:nvPr/>
          </p:nvCxnSpPr>
          <p:spPr>
            <a:xfrm>
              <a:off x="3171637" y="5083841"/>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2C7F2C84-5EFB-F145-B002-60E62CD00930}"/>
                </a:ext>
              </a:extLst>
            </p:cNvPr>
            <p:cNvCxnSpPr/>
            <p:nvPr/>
          </p:nvCxnSpPr>
          <p:spPr>
            <a:xfrm>
              <a:off x="3483260" y="5080169"/>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A0A411FE-55E8-4C41-AC5E-042F8F1D6967}"/>
                </a:ext>
              </a:extLst>
            </p:cNvPr>
            <p:cNvCxnSpPr/>
            <p:nvPr/>
          </p:nvCxnSpPr>
          <p:spPr>
            <a:xfrm>
              <a:off x="3776178" y="5080169"/>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4AF3D587-CEEE-F343-B279-183CA530619B}"/>
                </a:ext>
              </a:extLst>
            </p:cNvPr>
            <p:cNvCxnSpPr/>
            <p:nvPr/>
          </p:nvCxnSpPr>
          <p:spPr>
            <a:xfrm>
              <a:off x="4078652" y="5082337"/>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22322E80-6AE0-1B47-9B66-B8E29D64C9B9}"/>
                </a:ext>
              </a:extLst>
            </p:cNvPr>
            <p:cNvCxnSpPr/>
            <p:nvPr/>
          </p:nvCxnSpPr>
          <p:spPr>
            <a:xfrm>
              <a:off x="4700766" y="5086180"/>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1292A7CD-1C38-AA4B-8C65-1052FC99B4D3}"/>
                </a:ext>
              </a:extLst>
            </p:cNvPr>
            <p:cNvCxnSpPr/>
            <p:nvPr/>
          </p:nvCxnSpPr>
          <p:spPr>
            <a:xfrm>
              <a:off x="5018235" y="5086180"/>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4A8AD129-CCB7-1D40-A942-9E34F1D86BF9}"/>
                </a:ext>
              </a:extLst>
            </p:cNvPr>
            <p:cNvSpPr/>
            <p:nvPr/>
          </p:nvSpPr>
          <p:spPr>
            <a:xfrm>
              <a:off x="2861094" y="5087655"/>
              <a:ext cx="2449182" cy="1264023"/>
            </a:xfrm>
            <a:prstGeom prst="rect">
              <a:avLst/>
            </a:prstGeom>
            <a:noFill/>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TextBox 146">
            <a:extLst>
              <a:ext uri="{FF2B5EF4-FFF2-40B4-BE49-F238E27FC236}">
                <a16:creationId xmlns:a16="http://schemas.microsoft.com/office/drawing/2014/main" id="{68C1AA2B-B661-D840-88EA-7407ECE081AA}"/>
              </a:ext>
            </a:extLst>
          </p:cNvPr>
          <p:cNvSpPr txBox="1"/>
          <p:nvPr/>
        </p:nvSpPr>
        <p:spPr>
          <a:xfrm>
            <a:off x="4199386" y="6461922"/>
            <a:ext cx="1146468" cy="369332"/>
          </a:xfrm>
          <a:prstGeom prst="rect">
            <a:avLst/>
          </a:prstGeom>
          <a:noFill/>
        </p:spPr>
        <p:txBody>
          <a:bodyPr wrap="none" rtlCol="0">
            <a:spAutoFit/>
          </a:bodyPr>
          <a:lstStyle/>
          <a:p>
            <a:r>
              <a:rPr lang="en-US" dirty="0"/>
              <a:t>diseased</a:t>
            </a:r>
          </a:p>
        </p:txBody>
      </p:sp>
      <p:cxnSp>
        <p:nvCxnSpPr>
          <p:cNvPr id="23" name="Straight Connector 22">
            <a:extLst>
              <a:ext uri="{FF2B5EF4-FFF2-40B4-BE49-F238E27FC236}">
                <a16:creationId xmlns:a16="http://schemas.microsoft.com/office/drawing/2014/main" id="{21CF1E04-BEC8-2C42-B20B-EF00058357E9}"/>
              </a:ext>
            </a:extLst>
          </p:cNvPr>
          <p:cNvCxnSpPr/>
          <p:nvPr/>
        </p:nvCxnSpPr>
        <p:spPr>
          <a:xfrm>
            <a:off x="4175611" y="6553362"/>
            <a:ext cx="0" cy="220081"/>
          </a:xfrm>
          <a:prstGeom prst="line">
            <a:avLst/>
          </a:prstGeom>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8FF933AA-1E95-4E44-B2C9-71F7A24C9AB9}"/>
              </a:ext>
            </a:extLst>
          </p:cNvPr>
          <p:cNvSpPr txBox="1"/>
          <p:nvPr/>
        </p:nvSpPr>
        <p:spPr>
          <a:xfrm rot="16200000">
            <a:off x="2313907" y="5790343"/>
            <a:ext cx="1326004" cy="369332"/>
          </a:xfrm>
          <a:prstGeom prst="rect">
            <a:avLst/>
          </a:prstGeom>
          <a:noFill/>
        </p:spPr>
        <p:txBody>
          <a:bodyPr wrap="none" rtlCol="0">
            <a:spAutoFit/>
          </a:bodyPr>
          <a:lstStyle/>
          <a:p>
            <a:r>
              <a:rPr lang="en-US" dirty="0"/>
              <a:t>abundance</a:t>
            </a:r>
          </a:p>
        </p:txBody>
      </p:sp>
      <p:sp>
        <p:nvSpPr>
          <p:cNvPr id="156" name="TextBox 155">
            <a:extLst>
              <a:ext uri="{FF2B5EF4-FFF2-40B4-BE49-F238E27FC236}">
                <a16:creationId xmlns:a16="http://schemas.microsoft.com/office/drawing/2014/main" id="{7E5DDD96-01B3-A94E-897F-26BF2824A85A}"/>
              </a:ext>
            </a:extLst>
          </p:cNvPr>
          <p:cNvSpPr txBox="1"/>
          <p:nvPr/>
        </p:nvSpPr>
        <p:spPr>
          <a:xfrm>
            <a:off x="2903737" y="5015319"/>
            <a:ext cx="2382383" cy="338554"/>
          </a:xfrm>
          <a:prstGeom prst="rect">
            <a:avLst/>
          </a:prstGeom>
          <a:solidFill>
            <a:schemeClr val="bg1">
              <a:lumMod val="95000"/>
            </a:schemeClr>
          </a:solidFill>
        </p:spPr>
        <p:txBody>
          <a:bodyPr wrap="none" rtlCol="0">
            <a:spAutoFit/>
          </a:bodyPr>
          <a:lstStyle/>
          <a:p>
            <a:r>
              <a:rPr lang="en-US" sz="1600" i="1" dirty="0">
                <a:solidFill>
                  <a:schemeClr val="tx1">
                    <a:lumMod val="90000"/>
                    <a:lumOff val="10000"/>
                  </a:schemeClr>
                </a:solidFill>
              </a:rPr>
              <a:t>relative abundance plot</a:t>
            </a:r>
          </a:p>
        </p:txBody>
      </p:sp>
      <p:sp>
        <p:nvSpPr>
          <p:cNvPr id="217" name="TextBox 216">
            <a:extLst>
              <a:ext uri="{FF2B5EF4-FFF2-40B4-BE49-F238E27FC236}">
                <a16:creationId xmlns:a16="http://schemas.microsoft.com/office/drawing/2014/main" id="{74EF1FE7-AF76-3341-8F4A-386D4645F122}"/>
              </a:ext>
            </a:extLst>
          </p:cNvPr>
          <p:cNvSpPr txBox="1"/>
          <p:nvPr/>
        </p:nvSpPr>
        <p:spPr>
          <a:xfrm>
            <a:off x="6202793" y="5015319"/>
            <a:ext cx="1358064" cy="338554"/>
          </a:xfrm>
          <a:prstGeom prst="rect">
            <a:avLst/>
          </a:prstGeom>
          <a:solidFill>
            <a:schemeClr val="bg1">
              <a:lumMod val="95000"/>
            </a:schemeClr>
          </a:solidFill>
        </p:spPr>
        <p:txBody>
          <a:bodyPr wrap="none" rtlCol="0">
            <a:spAutoFit/>
          </a:bodyPr>
          <a:lstStyle/>
          <a:p>
            <a:r>
              <a:rPr lang="en-US" sz="1600" i="1" dirty="0">
                <a:solidFill>
                  <a:schemeClr val="tx1">
                    <a:lumMod val="90000"/>
                    <a:lumOff val="10000"/>
                  </a:schemeClr>
                </a:solidFill>
              </a:rPr>
              <a:t>diversity plot</a:t>
            </a:r>
          </a:p>
        </p:txBody>
      </p:sp>
      <p:sp>
        <p:nvSpPr>
          <p:cNvPr id="218" name="TextBox 217">
            <a:extLst>
              <a:ext uri="{FF2B5EF4-FFF2-40B4-BE49-F238E27FC236}">
                <a16:creationId xmlns:a16="http://schemas.microsoft.com/office/drawing/2014/main" id="{410F78E9-945E-7545-BEA2-12E00BB93FEE}"/>
              </a:ext>
            </a:extLst>
          </p:cNvPr>
          <p:cNvSpPr txBox="1"/>
          <p:nvPr/>
        </p:nvSpPr>
        <p:spPr>
          <a:xfrm rot="16200000">
            <a:off x="5175667" y="5787453"/>
            <a:ext cx="1031051" cy="369332"/>
          </a:xfrm>
          <a:prstGeom prst="rect">
            <a:avLst/>
          </a:prstGeom>
          <a:noFill/>
        </p:spPr>
        <p:txBody>
          <a:bodyPr wrap="none" rtlCol="0">
            <a:spAutoFit/>
          </a:bodyPr>
          <a:lstStyle/>
          <a:p>
            <a:r>
              <a:rPr lang="en-US" dirty="0"/>
              <a:t>diversity</a:t>
            </a:r>
          </a:p>
        </p:txBody>
      </p:sp>
      <p:sp>
        <p:nvSpPr>
          <p:cNvPr id="226" name="TextBox 225">
            <a:extLst>
              <a:ext uri="{FF2B5EF4-FFF2-40B4-BE49-F238E27FC236}">
                <a16:creationId xmlns:a16="http://schemas.microsoft.com/office/drawing/2014/main" id="{CE5FE1C3-6B1F-E54B-A8A6-4730366F44D5}"/>
              </a:ext>
            </a:extLst>
          </p:cNvPr>
          <p:cNvSpPr txBox="1"/>
          <p:nvPr/>
        </p:nvSpPr>
        <p:spPr>
          <a:xfrm>
            <a:off x="5957627" y="6461922"/>
            <a:ext cx="928459" cy="369332"/>
          </a:xfrm>
          <a:prstGeom prst="rect">
            <a:avLst/>
          </a:prstGeom>
          <a:noFill/>
        </p:spPr>
        <p:txBody>
          <a:bodyPr wrap="none" rtlCol="0">
            <a:spAutoFit/>
          </a:bodyPr>
          <a:lstStyle/>
          <a:p>
            <a:r>
              <a:rPr lang="en-US" dirty="0"/>
              <a:t>healthy</a:t>
            </a:r>
          </a:p>
        </p:txBody>
      </p:sp>
      <p:sp>
        <p:nvSpPr>
          <p:cNvPr id="227" name="TextBox 226">
            <a:extLst>
              <a:ext uri="{FF2B5EF4-FFF2-40B4-BE49-F238E27FC236}">
                <a16:creationId xmlns:a16="http://schemas.microsoft.com/office/drawing/2014/main" id="{4F36EE6B-6422-7946-BC19-8C9BC681CB1D}"/>
              </a:ext>
            </a:extLst>
          </p:cNvPr>
          <p:cNvSpPr txBox="1"/>
          <p:nvPr/>
        </p:nvSpPr>
        <p:spPr>
          <a:xfrm>
            <a:off x="6909646" y="6461922"/>
            <a:ext cx="1146468" cy="369332"/>
          </a:xfrm>
          <a:prstGeom prst="rect">
            <a:avLst/>
          </a:prstGeom>
          <a:noFill/>
        </p:spPr>
        <p:txBody>
          <a:bodyPr wrap="none" rtlCol="0">
            <a:spAutoFit/>
          </a:bodyPr>
          <a:lstStyle/>
          <a:p>
            <a:r>
              <a:rPr lang="en-US" dirty="0"/>
              <a:t>diseased</a:t>
            </a:r>
          </a:p>
        </p:txBody>
      </p:sp>
      <p:cxnSp>
        <p:nvCxnSpPr>
          <p:cNvPr id="228" name="Straight Connector 227">
            <a:extLst>
              <a:ext uri="{FF2B5EF4-FFF2-40B4-BE49-F238E27FC236}">
                <a16:creationId xmlns:a16="http://schemas.microsoft.com/office/drawing/2014/main" id="{A0E1D13D-635E-A243-AB8D-3D618833481A}"/>
              </a:ext>
            </a:extLst>
          </p:cNvPr>
          <p:cNvCxnSpPr/>
          <p:nvPr/>
        </p:nvCxnSpPr>
        <p:spPr>
          <a:xfrm>
            <a:off x="6885871" y="6553362"/>
            <a:ext cx="0" cy="220081"/>
          </a:xfrm>
          <a:prstGeom prst="line">
            <a:avLst/>
          </a:prstGeom>
        </p:spPr>
        <p:style>
          <a:lnRef idx="1">
            <a:schemeClr val="dk1"/>
          </a:lnRef>
          <a:fillRef idx="0">
            <a:schemeClr val="dk1"/>
          </a:fillRef>
          <a:effectRef idx="0">
            <a:schemeClr val="dk1"/>
          </a:effectRef>
          <a:fontRef idx="minor">
            <a:schemeClr val="tx1"/>
          </a:fontRef>
        </p:style>
      </p:cxnSp>
      <p:sp>
        <p:nvSpPr>
          <p:cNvPr id="216" name="Rectangle 215">
            <a:extLst>
              <a:ext uri="{FF2B5EF4-FFF2-40B4-BE49-F238E27FC236}">
                <a16:creationId xmlns:a16="http://schemas.microsoft.com/office/drawing/2014/main" id="{8714B812-C88F-5345-8E04-4AB1342B43EA}"/>
              </a:ext>
            </a:extLst>
          </p:cNvPr>
          <p:cNvSpPr/>
          <p:nvPr/>
        </p:nvSpPr>
        <p:spPr>
          <a:xfrm>
            <a:off x="5926046" y="5444901"/>
            <a:ext cx="1957157" cy="1010088"/>
          </a:xfrm>
          <a:prstGeom prst="rect">
            <a:avLst/>
          </a:prstGeom>
          <a:noFill/>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65B5FE8-8753-8B4D-95A7-F5590E04F1BF}"/>
              </a:ext>
            </a:extLst>
          </p:cNvPr>
          <p:cNvSpPr/>
          <p:nvPr/>
        </p:nvSpPr>
        <p:spPr>
          <a:xfrm>
            <a:off x="7719860" y="6258608"/>
            <a:ext cx="97229" cy="97229"/>
          </a:xfrm>
          <a:prstGeom prst="ellipse">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a:extLst>
              <a:ext uri="{FF2B5EF4-FFF2-40B4-BE49-F238E27FC236}">
                <a16:creationId xmlns:a16="http://schemas.microsoft.com/office/drawing/2014/main" id="{B9088713-D92E-E545-8F5D-43755C9C9529}"/>
              </a:ext>
            </a:extLst>
          </p:cNvPr>
          <p:cNvSpPr/>
          <p:nvPr/>
        </p:nvSpPr>
        <p:spPr>
          <a:xfrm>
            <a:off x="7468927" y="6321210"/>
            <a:ext cx="97229" cy="97229"/>
          </a:xfrm>
          <a:prstGeom prst="ellipse">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Oval 229">
            <a:extLst>
              <a:ext uri="{FF2B5EF4-FFF2-40B4-BE49-F238E27FC236}">
                <a16:creationId xmlns:a16="http://schemas.microsoft.com/office/drawing/2014/main" id="{973B4B3B-4DFE-0648-AB0E-945E8EBBBBFB}"/>
              </a:ext>
            </a:extLst>
          </p:cNvPr>
          <p:cNvSpPr/>
          <p:nvPr/>
        </p:nvSpPr>
        <p:spPr>
          <a:xfrm>
            <a:off x="7243626" y="6142815"/>
            <a:ext cx="97229" cy="97229"/>
          </a:xfrm>
          <a:prstGeom prst="ellipse">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a:extLst>
              <a:ext uri="{FF2B5EF4-FFF2-40B4-BE49-F238E27FC236}">
                <a16:creationId xmlns:a16="http://schemas.microsoft.com/office/drawing/2014/main" id="{15052430-CCAE-734C-A7D2-31363BD88AE8}"/>
              </a:ext>
            </a:extLst>
          </p:cNvPr>
          <p:cNvSpPr/>
          <p:nvPr/>
        </p:nvSpPr>
        <p:spPr>
          <a:xfrm>
            <a:off x="6999136" y="6267193"/>
            <a:ext cx="97229" cy="97229"/>
          </a:xfrm>
          <a:prstGeom prst="ellipse">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Oval 231">
            <a:extLst>
              <a:ext uri="{FF2B5EF4-FFF2-40B4-BE49-F238E27FC236}">
                <a16:creationId xmlns:a16="http://schemas.microsoft.com/office/drawing/2014/main" id="{030C5A6A-3F9F-B94A-A897-E447FEF726BD}"/>
              </a:ext>
            </a:extLst>
          </p:cNvPr>
          <p:cNvSpPr/>
          <p:nvPr/>
        </p:nvSpPr>
        <p:spPr>
          <a:xfrm>
            <a:off x="6749034" y="5743620"/>
            <a:ext cx="97229" cy="97229"/>
          </a:xfrm>
          <a:prstGeom prst="ellipse">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Oval 233">
            <a:extLst>
              <a:ext uri="{FF2B5EF4-FFF2-40B4-BE49-F238E27FC236}">
                <a16:creationId xmlns:a16="http://schemas.microsoft.com/office/drawing/2014/main" id="{BBBF6A43-002D-E242-8C45-E8AFB028620F}"/>
              </a:ext>
            </a:extLst>
          </p:cNvPr>
          <p:cNvSpPr/>
          <p:nvPr/>
        </p:nvSpPr>
        <p:spPr>
          <a:xfrm>
            <a:off x="6520562" y="5532082"/>
            <a:ext cx="97229" cy="97229"/>
          </a:xfrm>
          <a:prstGeom prst="ellipse">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5" name="Oval 234">
            <a:extLst>
              <a:ext uri="{FF2B5EF4-FFF2-40B4-BE49-F238E27FC236}">
                <a16:creationId xmlns:a16="http://schemas.microsoft.com/office/drawing/2014/main" id="{DCD94F34-03EA-F943-A740-1DC887F5B9D2}"/>
              </a:ext>
            </a:extLst>
          </p:cNvPr>
          <p:cNvSpPr/>
          <p:nvPr/>
        </p:nvSpPr>
        <p:spPr>
          <a:xfrm>
            <a:off x="6268687" y="5655384"/>
            <a:ext cx="97229" cy="97229"/>
          </a:xfrm>
          <a:prstGeom prst="ellipse">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Oval 235">
            <a:extLst>
              <a:ext uri="{FF2B5EF4-FFF2-40B4-BE49-F238E27FC236}">
                <a16:creationId xmlns:a16="http://schemas.microsoft.com/office/drawing/2014/main" id="{34CA8B2A-C0C9-A546-9435-93ED66F2184B}"/>
              </a:ext>
            </a:extLst>
          </p:cNvPr>
          <p:cNvSpPr/>
          <p:nvPr/>
        </p:nvSpPr>
        <p:spPr>
          <a:xfrm>
            <a:off x="5996166" y="5521355"/>
            <a:ext cx="97229" cy="97229"/>
          </a:xfrm>
          <a:prstGeom prst="ellipse">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lide Number Placeholder 5">
            <a:extLst>
              <a:ext uri="{FF2B5EF4-FFF2-40B4-BE49-F238E27FC236}">
                <a16:creationId xmlns:a16="http://schemas.microsoft.com/office/drawing/2014/main" id="{6C1C1AD4-4C4B-DA47-B20F-AA3773C0869C}"/>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43</a:t>
            </a:fld>
            <a:endParaRPr lang="en-US" dirty="0"/>
          </a:p>
        </p:txBody>
      </p:sp>
      <p:sp>
        <p:nvSpPr>
          <p:cNvPr id="2" name="TextBox 1">
            <a:extLst>
              <a:ext uri="{FF2B5EF4-FFF2-40B4-BE49-F238E27FC236}">
                <a16:creationId xmlns:a16="http://schemas.microsoft.com/office/drawing/2014/main" id="{ACD79D00-0B94-4743-A33A-B51B4C575BB6}"/>
              </a:ext>
            </a:extLst>
          </p:cNvPr>
          <p:cNvSpPr txBox="1"/>
          <p:nvPr/>
        </p:nvSpPr>
        <p:spPr>
          <a:xfrm>
            <a:off x="686372" y="5748523"/>
            <a:ext cx="2252802" cy="338554"/>
          </a:xfrm>
          <a:prstGeom prst="rect">
            <a:avLst/>
          </a:prstGeom>
          <a:noFill/>
        </p:spPr>
        <p:txBody>
          <a:bodyPr wrap="square" rtlCol="0">
            <a:spAutoFit/>
          </a:bodyPr>
          <a:lstStyle/>
          <a:p>
            <a:r>
              <a:rPr lang="en-US" sz="1600" i="1" dirty="0"/>
              <a:t>Who? How much?</a:t>
            </a:r>
          </a:p>
        </p:txBody>
      </p:sp>
    </p:spTree>
    <p:extLst>
      <p:ext uri="{BB962C8B-B14F-4D97-AF65-F5344CB8AC3E}">
        <p14:creationId xmlns:p14="http://schemas.microsoft.com/office/powerpoint/2010/main" val="4141278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4791E93-A2B7-0848-BDB4-10A6DF01D9B6}" type="slidenum">
              <a:rPr lang="en-US" smtClean="0"/>
              <a:pPr/>
              <a:t>44</a:t>
            </a:fld>
            <a:endParaRPr lang="en-US" dirty="0"/>
          </a:p>
        </p:txBody>
      </p:sp>
      <p:sp>
        <p:nvSpPr>
          <p:cNvPr id="4" name="Title 24">
            <a:extLst>
              <a:ext uri="{FF2B5EF4-FFF2-40B4-BE49-F238E27FC236}">
                <a16:creationId xmlns:a16="http://schemas.microsoft.com/office/drawing/2014/main" id="{3FE4B2FE-6AAC-DC44-9048-DB30030A4BC6}"/>
              </a:ext>
            </a:extLst>
          </p:cNvPr>
          <p:cNvSpPr>
            <a:spLocks noGrp="1"/>
          </p:cNvSpPr>
          <p:nvPr>
            <p:ph type="title"/>
          </p:nvPr>
        </p:nvSpPr>
        <p:spPr>
          <a:xfrm>
            <a:off x="774414" y="-251767"/>
            <a:ext cx="8202557" cy="1143000"/>
          </a:xfrm>
        </p:spPr>
        <p:txBody>
          <a:bodyPr/>
          <a:lstStyle/>
          <a:p>
            <a:r>
              <a:rPr lang="en-US" dirty="0"/>
              <a:t>A real world 16S application</a:t>
            </a:r>
          </a:p>
        </p:txBody>
      </p:sp>
      <p:pic>
        <p:nvPicPr>
          <p:cNvPr id="3" name="Picture 2">
            <a:extLst>
              <a:ext uri="{FF2B5EF4-FFF2-40B4-BE49-F238E27FC236}">
                <a16:creationId xmlns:a16="http://schemas.microsoft.com/office/drawing/2014/main" id="{F3CC780E-0A3C-5A45-ABBA-BBEC0D31832F}"/>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667305" y="1558333"/>
            <a:ext cx="8309665" cy="2914055"/>
          </a:xfrm>
          <a:prstGeom prst="rect">
            <a:avLst/>
          </a:prstGeom>
        </p:spPr>
      </p:pic>
      <p:sp>
        <p:nvSpPr>
          <p:cNvPr id="6" name="TextBox 5">
            <a:extLst>
              <a:ext uri="{FF2B5EF4-FFF2-40B4-BE49-F238E27FC236}">
                <a16:creationId xmlns:a16="http://schemas.microsoft.com/office/drawing/2014/main" id="{C8FCF502-6BF6-AB46-B1C4-BC912009BCD6}"/>
              </a:ext>
            </a:extLst>
          </p:cNvPr>
          <p:cNvSpPr txBox="1"/>
          <p:nvPr/>
        </p:nvSpPr>
        <p:spPr>
          <a:xfrm>
            <a:off x="667305" y="4884935"/>
            <a:ext cx="8202557" cy="830997"/>
          </a:xfrm>
          <a:prstGeom prst="rect">
            <a:avLst/>
          </a:prstGeom>
          <a:noFill/>
        </p:spPr>
        <p:txBody>
          <a:bodyPr wrap="square" rtlCol="0">
            <a:spAutoFit/>
          </a:bodyPr>
          <a:lstStyle/>
          <a:p>
            <a:r>
              <a:rPr lang="en-US" sz="2400" b="1" i="1" dirty="0">
                <a:solidFill>
                  <a:schemeClr val="accent1"/>
                </a:solidFill>
              </a:rPr>
              <a:t>Question: </a:t>
            </a:r>
            <a:r>
              <a:rPr lang="en-US" sz="2400" i="1" dirty="0">
                <a:solidFill>
                  <a:schemeClr val="accent1"/>
                </a:solidFill>
              </a:rPr>
              <a:t>How does the skin microbiome change as children progress through puberty?</a:t>
            </a:r>
          </a:p>
        </p:txBody>
      </p:sp>
    </p:spTree>
    <p:extLst>
      <p:ext uri="{BB962C8B-B14F-4D97-AF65-F5344CB8AC3E}">
        <p14:creationId xmlns:p14="http://schemas.microsoft.com/office/powerpoint/2010/main" val="1649110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4791E93-A2B7-0848-BDB4-10A6DF01D9B6}" type="slidenum">
              <a:rPr lang="en-US" smtClean="0"/>
              <a:pPr/>
              <a:t>45</a:t>
            </a:fld>
            <a:endParaRPr lang="en-US" dirty="0"/>
          </a:p>
        </p:txBody>
      </p:sp>
      <p:sp>
        <p:nvSpPr>
          <p:cNvPr id="3" name="Text Placeholder 2"/>
          <p:cNvSpPr>
            <a:spLocks noGrp="1"/>
          </p:cNvSpPr>
          <p:nvPr>
            <p:ph sz="quarter" idx="12"/>
          </p:nvPr>
        </p:nvSpPr>
        <p:spPr>
          <a:xfrm>
            <a:off x="774414" y="2381192"/>
            <a:ext cx="7885057" cy="3598644"/>
          </a:xfrm>
        </p:spPr>
        <p:txBody>
          <a:bodyPr/>
          <a:lstStyle/>
          <a:p>
            <a:r>
              <a:rPr lang="en-US" sz="2000" dirty="0"/>
              <a:t>28 healthy individuals (no current or prior chronic skin or medical conditions)</a:t>
            </a:r>
          </a:p>
          <a:p>
            <a:r>
              <a:rPr lang="en-US" sz="2000" dirty="0"/>
              <a:t>Range in age from 2 – 40 years</a:t>
            </a:r>
          </a:p>
          <a:p>
            <a:r>
              <a:rPr lang="en-US" sz="2000" dirty="0"/>
              <a:t>Puberty assessed by “Tanner staging”</a:t>
            </a:r>
          </a:p>
          <a:p>
            <a:r>
              <a:rPr lang="en-US" sz="2000" dirty="0"/>
              <a:t>No bathing, washing, antimicrobial treatment 7 days prior to sampling</a:t>
            </a:r>
          </a:p>
          <a:p>
            <a:r>
              <a:rPr lang="en-US" sz="2000" dirty="0"/>
              <a:t>Swabs from nares (N), antecubital fossa (</a:t>
            </a:r>
            <a:r>
              <a:rPr lang="en-US" sz="2000" dirty="0" err="1"/>
              <a:t>Af</a:t>
            </a:r>
            <a:r>
              <a:rPr lang="en-US" sz="2000" dirty="0"/>
              <a:t>), volar forearm (</a:t>
            </a:r>
            <a:r>
              <a:rPr lang="en-US" sz="2000" dirty="0" err="1"/>
              <a:t>Vf</a:t>
            </a:r>
            <a:r>
              <a:rPr lang="en-US" sz="2000" dirty="0"/>
              <a:t>) and popliteal fossa (Pf)</a:t>
            </a:r>
          </a:p>
        </p:txBody>
      </p:sp>
      <p:sp>
        <p:nvSpPr>
          <p:cNvPr id="7" name="Title 24">
            <a:extLst>
              <a:ext uri="{FF2B5EF4-FFF2-40B4-BE49-F238E27FC236}">
                <a16:creationId xmlns:a16="http://schemas.microsoft.com/office/drawing/2014/main" id="{CC228B69-FE66-0242-9E0D-616CB852BF66}"/>
              </a:ext>
            </a:extLst>
          </p:cNvPr>
          <p:cNvSpPr>
            <a:spLocks noGrp="1"/>
          </p:cNvSpPr>
          <p:nvPr>
            <p:ph type="title"/>
          </p:nvPr>
        </p:nvSpPr>
        <p:spPr>
          <a:xfrm>
            <a:off x="774414" y="-251767"/>
            <a:ext cx="8202557" cy="1143000"/>
          </a:xfrm>
        </p:spPr>
        <p:txBody>
          <a:bodyPr/>
          <a:lstStyle/>
          <a:p>
            <a:r>
              <a:rPr lang="en-US" dirty="0"/>
              <a:t>Sample collection</a:t>
            </a:r>
          </a:p>
        </p:txBody>
      </p:sp>
      <p:pic>
        <p:nvPicPr>
          <p:cNvPr id="8" name="Picture 7">
            <a:extLst>
              <a:ext uri="{FF2B5EF4-FFF2-40B4-BE49-F238E27FC236}">
                <a16:creationId xmlns:a16="http://schemas.microsoft.com/office/drawing/2014/main" id="{3D4CD6E5-5DDB-8642-98A2-8641C9F217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821885" y="1098449"/>
            <a:ext cx="1269110" cy="1042948"/>
          </a:xfrm>
          <a:prstGeom prst="rect">
            <a:avLst/>
          </a:prstGeom>
        </p:spPr>
      </p:pic>
      <p:sp>
        <p:nvSpPr>
          <p:cNvPr id="9" name="Rectangle 8">
            <a:extLst>
              <a:ext uri="{FF2B5EF4-FFF2-40B4-BE49-F238E27FC236}">
                <a16:creationId xmlns:a16="http://schemas.microsoft.com/office/drawing/2014/main" id="{5D269BC6-9621-5042-8A3A-1479F2724FC8}"/>
              </a:ext>
            </a:extLst>
          </p:cNvPr>
          <p:cNvSpPr/>
          <p:nvPr/>
        </p:nvSpPr>
        <p:spPr>
          <a:xfrm>
            <a:off x="5184596" y="1465247"/>
            <a:ext cx="309352" cy="309352"/>
          </a:xfrm>
          <a:prstGeom prst="rect">
            <a:avLst/>
          </a:prstGeom>
          <a:noFill/>
          <a:ln w="222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31BDC31-92EB-B345-8073-88E37C08D6E1}"/>
              </a:ext>
            </a:extLst>
          </p:cNvPr>
          <p:cNvCxnSpPr>
            <a:cxnSpLocks/>
          </p:cNvCxnSpPr>
          <p:nvPr/>
        </p:nvCxnSpPr>
        <p:spPr>
          <a:xfrm flipV="1">
            <a:off x="5483119" y="1122880"/>
            <a:ext cx="906399" cy="367063"/>
          </a:xfrm>
          <a:prstGeom prst="line">
            <a:avLst/>
          </a:prstGeom>
          <a:ln w="2222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3C26FD-58BE-8A41-A9EC-4D7669EC5D44}"/>
              </a:ext>
            </a:extLst>
          </p:cNvPr>
          <p:cNvCxnSpPr>
            <a:cxnSpLocks/>
          </p:cNvCxnSpPr>
          <p:nvPr/>
        </p:nvCxnSpPr>
        <p:spPr>
          <a:xfrm>
            <a:off x="5483118" y="1774599"/>
            <a:ext cx="906399" cy="302729"/>
          </a:xfrm>
          <a:prstGeom prst="line">
            <a:avLst/>
          </a:prstGeom>
          <a:ln w="22225"/>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691BC9D6-F079-E04F-B782-6DB05DB047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00347" y="1133814"/>
            <a:ext cx="962534" cy="972219"/>
          </a:xfrm>
          <a:prstGeom prst="rect">
            <a:avLst/>
          </a:prstGeom>
          <a:ln w="22225">
            <a:solidFill>
              <a:schemeClr val="dk1">
                <a:shade val="95000"/>
                <a:satMod val="105000"/>
              </a:schemeClr>
            </a:solidFill>
          </a:ln>
        </p:spPr>
      </p:pic>
      <p:sp>
        <p:nvSpPr>
          <p:cNvPr id="13" name="TextBox 12">
            <a:extLst>
              <a:ext uri="{FF2B5EF4-FFF2-40B4-BE49-F238E27FC236}">
                <a16:creationId xmlns:a16="http://schemas.microsoft.com/office/drawing/2014/main" id="{20C0A958-72ED-CA42-97E7-BE40CD92272F}"/>
              </a:ext>
            </a:extLst>
          </p:cNvPr>
          <p:cNvSpPr txBox="1"/>
          <p:nvPr/>
        </p:nvSpPr>
        <p:spPr>
          <a:xfrm>
            <a:off x="2286895" y="1419868"/>
            <a:ext cx="1996059" cy="400110"/>
          </a:xfrm>
          <a:prstGeom prst="rect">
            <a:avLst/>
          </a:prstGeom>
          <a:noFill/>
        </p:spPr>
        <p:txBody>
          <a:bodyPr wrap="none" rtlCol="0">
            <a:spAutoFit/>
          </a:bodyPr>
          <a:lstStyle/>
          <a:p>
            <a:r>
              <a:rPr lang="en-US" sz="2000" dirty="0"/>
              <a:t>Collect samples</a:t>
            </a:r>
          </a:p>
        </p:txBody>
      </p:sp>
      <p:sp>
        <p:nvSpPr>
          <p:cNvPr id="14" name="Oval 13">
            <a:extLst>
              <a:ext uri="{FF2B5EF4-FFF2-40B4-BE49-F238E27FC236}">
                <a16:creationId xmlns:a16="http://schemas.microsoft.com/office/drawing/2014/main" id="{1C876DAD-C1B7-CA48-B2E9-61A0F3B5E4B8}"/>
              </a:ext>
            </a:extLst>
          </p:cNvPr>
          <p:cNvSpPr/>
          <p:nvPr/>
        </p:nvSpPr>
        <p:spPr>
          <a:xfrm>
            <a:off x="1758258" y="140477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16" name="Rectangle 15">
            <a:extLst>
              <a:ext uri="{FF2B5EF4-FFF2-40B4-BE49-F238E27FC236}">
                <a16:creationId xmlns:a16="http://schemas.microsoft.com/office/drawing/2014/main" id="{FF0A090E-4B3A-E449-B1A5-6DA30DF8380A}"/>
              </a:ext>
            </a:extLst>
          </p:cNvPr>
          <p:cNvSpPr/>
          <p:nvPr/>
        </p:nvSpPr>
        <p:spPr>
          <a:xfrm>
            <a:off x="5887452" y="3100770"/>
            <a:ext cx="2772019" cy="93303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“exclusion criteria” and metadata are key!</a:t>
            </a:r>
          </a:p>
        </p:txBody>
      </p:sp>
    </p:spTree>
    <p:extLst>
      <p:ext uri="{BB962C8B-B14F-4D97-AF65-F5344CB8AC3E}">
        <p14:creationId xmlns:p14="http://schemas.microsoft.com/office/powerpoint/2010/main" val="3735448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6821492" y="6118098"/>
            <a:ext cx="2133600" cy="365125"/>
          </a:xfrm>
        </p:spPr>
        <p:txBody>
          <a:bodyPr/>
          <a:lstStyle/>
          <a:p>
            <a:fld id="{24791E93-A2B7-0848-BDB4-10A6DF01D9B6}" type="slidenum">
              <a:rPr lang="en-US" smtClean="0"/>
              <a:pPr/>
              <a:t>46</a:t>
            </a:fld>
            <a:endParaRPr lang="en-US" dirty="0"/>
          </a:p>
        </p:txBody>
      </p:sp>
      <p:sp>
        <p:nvSpPr>
          <p:cNvPr id="7" name="Title 24">
            <a:extLst>
              <a:ext uri="{FF2B5EF4-FFF2-40B4-BE49-F238E27FC236}">
                <a16:creationId xmlns:a16="http://schemas.microsoft.com/office/drawing/2014/main" id="{CC228B69-FE66-0242-9E0D-616CB852BF66}"/>
              </a:ext>
            </a:extLst>
          </p:cNvPr>
          <p:cNvSpPr>
            <a:spLocks noGrp="1"/>
          </p:cNvSpPr>
          <p:nvPr>
            <p:ph type="title"/>
          </p:nvPr>
        </p:nvSpPr>
        <p:spPr>
          <a:xfrm>
            <a:off x="774414" y="-251767"/>
            <a:ext cx="8202557" cy="1143000"/>
          </a:xfrm>
        </p:spPr>
        <p:txBody>
          <a:bodyPr/>
          <a:lstStyle/>
          <a:p>
            <a:r>
              <a:rPr lang="en-US" dirty="0"/>
              <a:t>DNA extraction</a:t>
            </a:r>
          </a:p>
        </p:txBody>
      </p:sp>
      <p:sp>
        <p:nvSpPr>
          <p:cNvPr id="15" name="TextBox 14">
            <a:extLst>
              <a:ext uri="{FF2B5EF4-FFF2-40B4-BE49-F238E27FC236}">
                <a16:creationId xmlns:a16="http://schemas.microsoft.com/office/drawing/2014/main" id="{8A21555F-DC96-AF48-8C4D-0067707658A3}"/>
              </a:ext>
            </a:extLst>
          </p:cNvPr>
          <p:cNvSpPr txBox="1"/>
          <p:nvPr/>
        </p:nvSpPr>
        <p:spPr>
          <a:xfrm>
            <a:off x="1197963" y="1054252"/>
            <a:ext cx="7557033" cy="400110"/>
          </a:xfrm>
          <a:prstGeom prst="rect">
            <a:avLst/>
          </a:prstGeom>
          <a:noFill/>
        </p:spPr>
        <p:txBody>
          <a:bodyPr wrap="square" rtlCol="0">
            <a:spAutoFit/>
          </a:bodyPr>
          <a:lstStyle/>
          <a:p>
            <a:pPr algn="ctr"/>
            <a:r>
              <a:rPr lang="en-US" sz="2000" dirty="0"/>
              <a:t>Total DNA extraction  = cell lysis followed by DNA isolation</a:t>
            </a:r>
          </a:p>
        </p:txBody>
      </p:sp>
      <p:sp>
        <p:nvSpPr>
          <p:cNvPr id="20" name="Oval 19">
            <a:extLst>
              <a:ext uri="{FF2B5EF4-FFF2-40B4-BE49-F238E27FC236}">
                <a16:creationId xmlns:a16="http://schemas.microsoft.com/office/drawing/2014/main" id="{3924A720-4C27-1E4D-A446-EB0D09F9FC85}"/>
              </a:ext>
            </a:extLst>
          </p:cNvPr>
          <p:cNvSpPr/>
          <p:nvPr/>
        </p:nvSpPr>
        <p:spPr>
          <a:xfrm>
            <a:off x="935473" y="104267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2</a:t>
            </a:r>
          </a:p>
        </p:txBody>
      </p:sp>
      <p:sp>
        <p:nvSpPr>
          <p:cNvPr id="4" name="TextBox 3">
            <a:extLst>
              <a:ext uri="{FF2B5EF4-FFF2-40B4-BE49-F238E27FC236}">
                <a16:creationId xmlns:a16="http://schemas.microsoft.com/office/drawing/2014/main" id="{6FE4504C-4C7B-634C-964A-F413DDB6ABE1}"/>
              </a:ext>
            </a:extLst>
          </p:cNvPr>
          <p:cNvSpPr txBox="1"/>
          <p:nvPr/>
        </p:nvSpPr>
        <p:spPr>
          <a:xfrm>
            <a:off x="4564748" y="2640230"/>
            <a:ext cx="2436186" cy="2031325"/>
          </a:xfrm>
          <a:prstGeom prst="rect">
            <a:avLst/>
          </a:prstGeom>
          <a:noFill/>
        </p:spPr>
        <p:txBody>
          <a:bodyPr wrap="square" rtlCol="0">
            <a:spAutoFit/>
          </a:bodyPr>
          <a:lstStyle/>
          <a:p>
            <a:r>
              <a:rPr lang="en-US" sz="1600" dirty="0">
                <a:solidFill>
                  <a:schemeClr val="accent1"/>
                </a:solidFill>
              </a:rPr>
              <a:t>•</a:t>
            </a:r>
            <a:r>
              <a:rPr lang="en-US" sz="1600" dirty="0"/>
              <a:t> Detergents </a:t>
            </a:r>
          </a:p>
          <a:p>
            <a:r>
              <a:rPr lang="en-US" sz="1600" dirty="0">
                <a:solidFill>
                  <a:schemeClr val="bg2">
                    <a:lumMod val="75000"/>
                  </a:schemeClr>
                </a:solidFill>
              </a:rPr>
              <a:t>	Triton-X-100</a:t>
            </a:r>
          </a:p>
          <a:p>
            <a:endParaRPr lang="en-US" sz="1600" dirty="0"/>
          </a:p>
          <a:p>
            <a:r>
              <a:rPr lang="en-US" sz="1600" dirty="0">
                <a:solidFill>
                  <a:schemeClr val="accent1"/>
                </a:solidFill>
              </a:rPr>
              <a:t>•</a:t>
            </a:r>
            <a:r>
              <a:rPr lang="en-US" sz="1600" dirty="0"/>
              <a:t> Cell wall disruption</a:t>
            </a:r>
          </a:p>
          <a:p>
            <a:r>
              <a:rPr lang="en-US" sz="1600" dirty="0"/>
              <a:t>	</a:t>
            </a:r>
            <a:r>
              <a:rPr lang="en-US" sz="1600" dirty="0">
                <a:solidFill>
                  <a:schemeClr val="bg2">
                    <a:lumMod val="75000"/>
                  </a:schemeClr>
                </a:solidFill>
              </a:rPr>
              <a:t>Lysozyme</a:t>
            </a:r>
          </a:p>
          <a:p>
            <a:r>
              <a:rPr lang="en-US" sz="1600" dirty="0">
                <a:solidFill>
                  <a:schemeClr val="bg2">
                    <a:lumMod val="75000"/>
                  </a:schemeClr>
                </a:solidFill>
              </a:rPr>
              <a:t>	</a:t>
            </a:r>
            <a:r>
              <a:rPr lang="en-US" sz="1600" dirty="0" err="1">
                <a:solidFill>
                  <a:schemeClr val="bg2">
                    <a:lumMod val="75000"/>
                  </a:schemeClr>
                </a:solidFill>
              </a:rPr>
              <a:t>Mutanolysin</a:t>
            </a:r>
            <a:endParaRPr lang="en-US" sz="1600" dirty="0">
              <a:solidFill>
                <a:schemeClr val="bg2">
                  <a:lumMod val="75000"/>
                </a:schemeClr>
              </a:solidFill>
            </a:endParaRPr>
          </a:p>
          <a:p>
            <a:r>
              <a:rPr lang="en-US" sz="1600" dirty="0">
                <a:solidFill>
                  <a:schemeClr val="bg2">
                    <a:lumMod val="75000"/>
                  </a:schemeClr>
                </a:solidFill>
              </a:rPr>
              <a:t>	</a:t>
            </a:r>
            <a:r>
              <a:rPr lang="en-US" sz="1600" dirty="0" err="1">
                <a:solidFill>
                  <a:schemeClr val="bg2">
                    <a:lumMod val="75000"/>
                  </a:schemeClr>
                </a:solidFill>
              </a:rPr>
              <a:t>Lysostaphin</a:t>
            </a:r>
            <a:endParaRPr lang="en-US" sz="1600" dirty="0">
              <a:solidFill>
                <a:schemeClr val="bg2">
                  <a:lumMod val="75000"/>
                </a:schemeClr>
              </a:solidFill>
            </a:endParaRPr>
          </a:p>
          <a:p>
            <a:endParaRPr lang="en-US" sz="1400" dirty="0"/>
          </a:p>
        </p:txBody>
      </p:sp>
      <p:pic>
        <p:nvPicPr>
          <p:cNvPr id="1026" name="Picture 2" descr="page2image16640">
            <a:extLst>
              <a:ext uri="{FF2B5EF4-FFF2-40B4-BE49-F238E27FC236}">
                <a16:creationId xmlns:a16="http://schemas.microsoft.com/office/drawing/2014/main" id="{C11EA7F7-3BE6-F54A-BC91-719535DF6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 y="2206614"/>
            <a:ext cx="762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6067AEEE-EAE2-4E46-9987-901F0EC63F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0560" y="2717992"/>
            <a:ext cx="2173539" cy="2236847"/>
          </a:xfrm>
          <a:prstGeom prst="rect">
            <a:avLst/>
          </a:prstGeom>
        </p:spPr>
      </p:pic>
      <p:cxnSp>
        <p:nvCxnSpPr>
          <p:cNvPr id="28" name="Straight Connector 27">
            <a:extLst>
              <a:ext uri="{FF2B5EF4-FFF2-40B4-BE49-F238E27FC236}">
                <a16:creationId xmlns:a16="http://schemas.microsoft.com/office/drawing/2014/main" id="{08284F64-72A8-DD4B-8B67-E6F807E05176}"/>
              </a:ext>
            </a:extLst>
          </p:cNvPr>
          <p:cNvCxnSpPr>
            <a:cxnSpLocks/>
          </p:cNvCxnSpPr>
          <p:nvPr/>
        </p:nvCxnSpPr>
        <p:spPr>
          <a:xfrm flipH="1">
            <a:off x="3267456" y="1865668"/>
            <a:ext cx="822559" cy="374165"/>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884E1D4-DF7E-204C-919C-A6363FE7CAAE}"/>
              </a:ext>
            </a:extLst>
          </p:cNvPr>
          <p:cNvCxnSpPr>
            <a:cxnSpLocks/>
          </p:cNvCxnSpPr>
          <p:nvPr/>
        </p:nvCxnSpPr>
        <p:spPr>
          <a:xfrm>
            <a:off x="5380660" y="1844328"/>
            <a:ext cx="886028" cy="374986"/>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624EAC4-6F47-5E4B-9FCD-DA281B511773}"/>
              </a:ext>
            </a:extLst>
          </p:cNvPr>
          <p:cNvSpPr txBox="1"/>
          <p:nvPr/>
        </p:nvSpPr>
        <p:spPr>
          <a:xfrm>
            <a:off x="6777401" y="2640229"/>
            <a:ext cx="2433296" cy="1354217"/>
          </a:xfrm>
          <a:prstGeom prst="rect">
            <a:avLst/>
          </a:prstGeom>
          <a:noFill/>
        </p:spPr>
        <p:txBody>
          <a:bodyPr wrap="square" rtlCol="0">
            <a:spAutoFit/>
          </a:bodyPr>
          <a:lstStyle/>
          <a:p>
            <a:r>
              <a:rPr lang="en-US" sz="1600" dirty="0">
                <a:solidFill>
                  <a:schemeClr val="accent1"/>
                </a:solidFill>
              </a:rPr>
              <a:t>•</a:t>
            </a:r>
            <a:r>
              <a:rPr lang="en-US" sz="1600" dirty="0"/>
              <a:t> Protein degradation</a:t>
            </a:r>
          </a:p>
          <a:p>
            <a:r>
              <a:rPr lang="en-US" sz="1600" dirty="0">
                <a:solidFill>
                  <a:schemeClr val="bg2">
                    <a:lumMod val="75000"/>
                  </a:schemeClr>
                </a:solidFill>
              </a:rPr>
              <a:t>	Proteinase K</a:t>
            </a:r>
          </a:p>
          <a:p>
            <a:endParaRPr lang="en-US" sz="1600" dirty="0"/>
          </a:p>
          <a:p>
            <a:r>
              <a:rPr lang="en-US" sz="1600" dirty="0">
                <a:solidFill>
                  <a:schemeClr val="accent1"/>
                </a:solidFill>
              </a:rPr>
              <a:t>•</a:t>
            </a:r>
            <a:r>
              <a:rPr lang="en-US" sz="1600" dirty="0"/>
              <a:t> RNA digestion</a:t>
            </a:r>
          </a:p>
          <a:p>
            <a:r>
              <a:rPr lang="en-US" sz="1600" dirty="0">
                <a:solidFill>
                  <a:schemeClr val="bg2">
                    <a:lumMod val="75000"/>
                  </a:schemeClr>
                </a:solidFill>
              </a:rPr>
              <a:t>	</a:t>
            </a:r>
            <a:r>
              <a:rPr lang="en-US" sz="1600" dirty="0" err="1">
                <a:solidFill>
                  <a:schemeClr val="bg2">
                    <a:lumMod val="75000"/>
                  </a:schemeClr>
                </a:solidFill>
              </a:rPr>
              <a:t>RNAse</a:t>
            </a:r>
            <a:r>
              <a:rPr lang="en-US" sz="1600" dirty="0">
                <a:solidFill>
                  <a:schemeClr val="bg2">
                    <a:lumMod val="75000"/>
                  </a:schemeClr>
                </a:solidFill>
              </a:rPr>
              <a:t> A</a:t>
            </a:r>
          </a:p>
        </p:txBody>
      </p:sp>
      <p:sp>
        <p:nvSpPr>
          <p:cNvPr id="31" name="TextBox 30">
            <a:extLst>
              <a:ext uri="{FF2B5EF4-FFF2-40B4-BE49-F238E27FC236}">
                <a16:creationId xmlns:a16="http://schemas.microsoft.com/office/drawing/2014/main" id="{2B8C4A52-C9D9-8446-B799-DE24912848FC}"/>
              </a:ext>
            </a:extLst>
          </p:cNvPr>
          <p:cNvSpPr txBox="1"/>
          <p:nvPr/>
        </p:nvSpPr>
        <p:spPr>
          <a:xfrm>
            <a:off x="5548515" y="2239833"/>
            <a:ext cx="2294220" cy="369332"/>
          </a:xfrm>
          <a:prstGeom prst="rect">
            <a:avLst/>
          </a:prstGeom>
          <a:noFill/>
        </p:spPr>
        <p:txBody>
          <a:bodyPr wrap="square" rtlCol="0">
            <a:spAutoFit/>
          </a:bodyPr>
          <a:lstStyle/>
          <a:p>
            <a:r>
              <a:rPr lang="en-US" dirty="0"/>
              <a:t>Chemical/Enzymatic</a:t>
            </a:r>
          </a:p>
        </p:txBody>
      </p:sp>
      <p:cxnSp>
        <p:nvCxnSpPr>
          <p:cNvPr id="33" name="Straight Connector 32">
            <a:extLst>
              <a:ext uri="{FF2B5EF4-FFF2-40B4-BE49-F238E27FC236}">
                <a16:creationId xmlns:a16="http://schemas.microsoft.com/office/drawing/2014/main" id="{6034A2DA-A099-6D4B-8773-9FD20C0FE3BB}"/>
              </a:ext>
            </a:extLst>
          </p:cNvPr>
          <p:cNvCxnSpPr>
            <a:cxnSpLocks/>
          </p:cNvCxnSpPr>
          <p:nvPr/>
        </p:nvCxnSpPr>
        <p:spPr>
          <a:xfrm>
            <a:off x="5548515" y="2596468"/>
            <a:ext cx="2392731" cy="0"/>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ADAC2827-05C1-5346-97F0-7D05AF0F4B34}"/>
              </a:ext>
            </a:extLst>
          </p:cNvPr>
          <p:cNvSpPr txBox="1"/>
          <p:nvPr/>
        </p:nvSpPr>
        <p:spPr>
          <a:xfrm>
            <a:off x="1432827" y="2239833"/>
            <a:ext cx="1389622" cy="369332"/>
          </a:xfrm>
          <a:prstGeom prst="rect">
            <a:avLst/>
          </a:prstGeom>
          <a:noFill/>
        </p:spPr>
        <p:txBody>
          <a:bodyPr wrap="square" rtlCol="0">
            <a:spAutoFit/>
          </a:bodyPr>
          <a:lstStyle/>
          <a:p>
            <a:r>
              <a:rPr lang="en-US" dirty="0"/>
              <a:t>Mechanical</a:t>
            </a:r>
          </a:p>
        </p:txBody>
      </p:sp>
      <p:cxnSp>
        <p:nvCxnSpPr>
          <p:cNvPr id="38" name="Straight Connector 37">
            <a:extLst>
              <a:ext uri="{FF2B5EF4-FFF2-40B4-BE49-F238E27FC236}">
                <a16:creationId xmlns:a16="http://schemas.microsoft.com/office/drawing/2014/main" id="{B5D8D134-C3CD-7540-BF0C-636EA323DA6E}"/>
              </a:ext>
            </a:extLst>
          </p:cNvPr>
          <p:cNvCxnSpPr>
            <a:cxnSpLocks/>
          </p:cNvCxnSpPr>
          <p:nvPr/>
        </p:nvCxnSpPr>
        <p:spPr>
          <a:xfrm>
            <a:off x="1375939" y="2604858"/>
            <a:ext cx="1446510" cy="0"/>
          </a:xfrm>
          <a:prstGeom prst="line">
            <a:avLst/>
          </a:prstGeom>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887B7A3-C257-0144-9697-73022151008F}"/>
              </a:ext>
            </a:extLst>
          </p:cNvPr>
          <p:cNvSpPr txBox="1"/>
          <p:nvPr/>
        </p:nvSpPr>
        <p:spPr>
          <a:xfrm>
            <a:off x="2762687" y="2640230"/>
            <a:ext cx="1816349" cy="1354217"/>
          </a:xfrm>
          <a:prstGeom prst="rect">
            <a:avLst/>
          </a:prstGeom>
          <a:noFill/>
        </p:spPr>
        <p:txBody>
          <a:bodyPr wrap="square" rtlCol="0">
            <a:spAutoFit/>
          </a:bodyPr>
          <a:lstStyle/>
          <a:p>
            <a:r>
              <a:rPr lang="en-US" sz="1600" dirty="0">
                <a:solidFill>
                  <a:schemeClr val="accent1"/>
                </a:solidFill>
              </a:rPr>
              <a:t>•</a:t>
            </a:r>
            <a:r>
              <a:rPr lang="en-US" sz="1600" dirty="0"/>
              <a:t> Heating</a:t>
            </a:r>
          </a:p>
          <a:p>
            <a:endParaRPr lang="en-US" sz="1600" dirty="0">
              <a:solidFill>
                <a:schemeClr val="accent1"/>
              </a:solidFill>
            </a:endParaRPr>
          </a:p>
          <a:p>
            <a:r>
              <a:rPr lang="en-US" sz="1600" dirty="0">
                <a:solidFill>
                  <a:schemeClr val="accent1"/>
                </a:solidFill>
              </a:rPr>
              <a:t>•</a:t>
            </a:r>
            <a:r>
              <a:rPr lang="en-US" sz="1600" dirty="0"/>
              <a:t> Freeze/thaw</a:t>
            </a:r>
          </a:p>
          <a:p>
            <a:endParaRPr lang="en-US" sz="1600" dirty="0"/>
          </a:p>
          <a:p>
            <a:r>
              <a:rPr lang="en-US" sz="1600" dirty="0">
                <a:solidFill>
                  <a:schemeClr val="accent1"/>
                </a:solidFill>
              </a:rPr>
              <a:t>•</a:t>
            </a:r>
            <a:r>
              <a:rPr lang="en-US" sz="1600" dirty="0"/>
              <a:t> Bead-beating</a:t>
            </a:r>
          </a:p>
        </p:txBody>
      </p:sp>
      <p:sp>
        <p:nvSpPr>
          <p:cNvPr id="54" name="Arc 53">
            <a:extLst>
              <a:ext uri="{FF2B5EF4-FFF2-40B4-BE49-F238E27FC236}">
                <a16:creationId xmlns:a16="http://schemas.microsoft.com/office/drawing/2014/main" id="{F710CC6C-D1D5-B549-8392-BD4828989698}"/>
              </a:ext>
            </a:extLst>
          </p:cNvPr>
          <p:cNvSpPr/>
          <p:nvPr/>
        </p:nvSpPr>
        <p:spPr>
          <a:xfrm rot="5400000">
            <a:off x="1711576" y="3951358"/>
            <a:ext cx="540242" cy="607361"/>
          </a:xfrm>
          <a:prstGeom prst="arc">
            <a:avLst>
              <a:gd name="adj1" fmla="val 17117568"/>
              <a:gd name="adj2" fmla="val 4677667"/>
            </a:avLst>
          </a:prstGeom>
          <a:ln>
            <a:solidFill>
              <a:schemeClr val="accent3"/>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96BE831A-C60C-8F46-A39D-60E7340E1110}"/>
              </a:ext>
            </a:extLst>
          </p:cNvPr>
          <p:cNvSpPr/>
          <p:nvPr/>
        </p:nvSpPr>
        <p:spPr>
          <a:xfrm rot="5400000">
            <a:off x="1072677" y="3951358"/>
            <a:ext cx="540242" cy="607361"/>
          </a:xfrm>
          <a:prstGeom prst="arc">
            <a:avLst>
              <a:gd name="adj1" fmla="val 17117568"/>
              <a:gd name="adj2" fmla="val 4677667"/>
            </a:avLst>
          </a:prstGeom>
          <a:ln>
            <a:solidFill>
              <a:schemeClr val="accent3"/>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1CFEC98D-B6FC-3B45-ABB5-C56290A4C5A9}"/>
              </a:ext>
            </a:extLst>
          </p:cNvPr>
          <p:cNvSpPr txBox="1"/>
          <p:nvPr/>
        </p:nvSpPr>
        <p:spPr>
          <a:xfrm>
            <a:off x="1062710" y="4948554"/>
            <a:ext cx="1287532" cy="307777"/>
          </a:xfrm>
          <a:prstGeom prst="rect">
            <a:avLst/>
          </a:prstGeom>
          <a:noFill/>
        </p:spPr>
        <p:txBody>
          <a:bodyPr wrap="none" rtlCol="0">
            <a:spAutoFit/>
          </a:bodyPr>
          <a:lstStyle/>
          <a:p>
            <a:r>
              <a:rPr lang="en-US" sz="1400" i="1" dirty="0"/>
              <a:t>Tissue </a:t>
            </a:r>
            <a:r>
              <a:rPr lang="en-US" sz="1400" i="1" dirty="0" err="1"/>
              <a:t>lyzer</a:t>
            </a:r>
            <a:r>
              <a:rPr lang="en-US" sz="1400" i="1" dirty="0"/>
              <a:t> II</a:t>
            </a:r>
          </a:p>
        </p:txBody>
      </p:sp>
      <p:sp>
        <p:nvSpPr>
          <p:cNvPr id="63" name="TextBox 62">
            <a:extLst>
              <a:ext uri="{FF2B5EF4-FFF2-40B4-BE49-F238E27FC236}">
                <a16:creationId xmlns:a16="http://schemas.microsoft.com/office/drawing/2014/main" id="{A63C6492-0508-A646-8735-063D0199B866}"/>
              </a:ext>
            </a:extLst>
          </p:cNvPr>
          <p:cNvSpPr txBox="1"/>
          <p:nvPr/>
        </p:nvSpPr>
        <p:spPr>
          <a:xfrm>
            <a:off x="4144877" y="1565325"/>
            <a:ext cx="1221217" cy="369332"/>
          </a:xfrm>
          <a:prstGeom prst="rect">
            <a:avLst/>
          </a:prstGeom>
          <a:noFill/>
        </p:spPr>
        <p:txBody>
          <a:bodyPr wrap="square" rtlCol="0">
            <a:spAutoFit/>
          </a:bodyPr>
          <a:lstStyle/>
          <a:p>
            <a:r>
              <a:rPr lang="en-US" b="1" dirty="0"/>
              <a:t>Cell lysis</a:t>
            </a:r>
          </a:p>
        </p:txBody>
      </p:sp>
      <p:sp>
        <p:nvSpPr>
          <p:cNvPr id="66" name="Rectangle 65">
            <a:extLst>
              <a:ext uri="{FF2B5EF4-FFF2-40B4-BE49-F238E27FC236}">
                <a16:creationId xmlns:a16="http://schemas.microsoft.com/office/drawing/2014/main" id="{BC73740B-BFF8-DB4B-8522-63A0B0B0089D}"/>
              </a:ext>
            </a:extLst>
          </p:cNvPr>
          <p:cNvSpPr/>
          <p:nvPr/>
        </p:nvSpPr>
        <p:spPr>
          <a:xfrm>
            <a:off x="3044081" y="5098378"/>
            <a:ext cx="2369120" cy="135130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Bias in cell lysis can severely distort the measured composition</a:t>
            </a:r>
          </a:p>
          <a:p>
            <a:pPr algn="ctr"/>
            <a:endParaRPr lang="en-US" sz="1600" dirty="0"/>
          </a:p>
          <a:p>
            <a:pPr algn="ctr"/>
            <a:r>
              <a:rPr lang="en-US" sz="1600" dirty="0">
                <a:sym typeface="Wingdings" pitchFamily="2" charset="2"/>
              </a:rPr>
              <a:t> “mock community</a:t>
            </a:r>
            <a:r>
              <a:rPr lang="en-US" sz="1600" dirty="0"/>
              <a:t>“</a:t>
            </a:r>
          </a:p>
        </p:txBody>
      </p:sp>
      <p:sp>
        <p:nvSpPr>
          <p:cNvPr id="1025" name="Oval 1024">
            <a:extLst>
              <a:ext uri="{FF2B5EF4-FFF2-40B4-BE49-F238E27FC236}">
                <a16:creationId xmlns:a16="http://schemas.microsoft.com/office/drawing/2014/main" id="{7AFEAEA6-0BA5-8C4F-A505-DB252E8B8C17}"/>
              </a:ext>
            </a:extLst>
          </p:cNvPr>
          <p:cNvSpPr/>
          <p:nvPr/>
        </p:nvSpPr>
        <p:spPr>
          <a:xfrm>
            <a:off x="5777526" y="5479527"/>
            <a:ext cx="325564" cy="325564"/>
          </a:xfrm>
          <a:prstGeom prst="ellipse">
            <a:avLst/>
          </a:prstGeom>
          <a:solidFill>
            <a:schemeClr val="accent3">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2B697E94-50C6-A747-BF34-ECE02AAC786F}"/>
              </a:ext>
            </a:extLst>
          </p:cNvPr>
          <p:cNvSpPr/>
          <p:nvPr/>
        </p:nvSpPr>
        <p:spPr>
          <a:xfrm rot="2770748">
            <a:off x="6101495" y="5634064"/>
            <a:ext cx="451908" cy="190884"/>
          </a:xfrm>
          <a:prstGeom prst="ellipse">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7" name="Rounded Rectangle 1026">
            <a:extLst>
              <a:ext uri="{FF2B5EF4-FFF2-40B4-BE49-F238E27FC236}">
                <a16:creationId xmlns:a16="http://schemas.microsoft.com/office/drawing/2014/main" id="{A03AB107-F6ED-4B4B-8509-65C9A0E8F9ED}"/>
              </a:ext>
            </a:extLst>
          </p:cNvPr>
          <p:cNvSpPr/>
          <p:nvPr/>
        </p:nvSpPr>
        <p:spPr>
          <a:xfrm rot="20402848">
            <a:off x="5798857" y="5872634"/>
            <a:ext cx="446568" cy="123122"/>
          </a:xfrm>
          <a:prstGeom prst="roundRect">
            <a:avLst>
              <a:gd name="adj" fmla="val 50000"/>
            </a:avLst>
          </a:prstGeom>
          <a:solidFill>
            <a:schemeClr val="accent4">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D19DA1F1-E7A2-064D-9171-5B60C1F8CE4D}"/>
              </a:ext>
            </a:extLst>
          </p:cNvPr>
          <p:cNvSpPr/>
          <p:nvPr/>
        </p:nvSpPr>
        <p:spPr>
          <a:xfrm>
            <a:off x="6253030" y="5941546"/>
            <a:ext cx="183081" cy="183081"/>
          </a:xfrm>
          <a:prstGeom prst="ellipse">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21764B33-E474-504C-B2B9-340F2E26A059}"/>
              </a:ext>
            </a:extLst>
          </p:cNvPr>
          <p:cNvSpPr/>
          <p:nvPr/>
        </p:nvSpPr>
        <p:spPr>
          <a:xfrm rot="5216596">
            <a:off x="6339868" y="5461141"/>
            <a:ext cx="283354" cy="119688"/>
          </a:xfrm>
          <a:prstGeom prst="ellipse">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D4EBC48B-2688-1044-992C-7D743BCAE8D6}"/>
              </a:ext>
            </a:extLst>
          </p:cNvPr>
          <p:cNvSpPr/>
          <p:nvPr/>
        </p:nvSpPr>
        <p:spPr>
          <a:xfrm>
            <a:off x="6511718" y="5817016"/>
            <a:ext cx="325564" cy="325564"/>
          </a:xfrm>
          <a:prstGeom prst="ellipse">
            <a:avLst/>
          </a:prstGeom>
          <a:solidFill>
            <a:schemeClr val="accent3">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48CEE318-1D79-414E-BFCF-B172C54F1165}"/>
              </a:ext>
            </a:extLst>
          </p:cNvPr>
          <p:cNvSpPr/>
          <p:nvPr/>
        </p:nvSpPr>
        <p:spPr>
          <a:xfrm>
            <a:off x="6058174" y="5242955"/>
            <a:ext cx="276534" cy="276534"/>
          </a:xfrm>
          <a:prstGeom prst="ellipse">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D301A889-C839-4A4A-927D-6DC0319BCF48}"/>
              </a:ext>
            </a:extLst>
          </p:cNvPr>
          <p:cNvSpPr/>
          <p:nvPr/>
        </p:nvSpPr>
        <p:spPr>
          <a:xfrm rot="7030225">
            <a:off x="6507370" y="5579619"/>
            <a:ext cx="349843" cy="96454"/>
          </a:xfrm>
          <a:prstGeom prst="roundRect">
            <a:avLst>
              <a:gd name="adj" fmla="val 50000"/>
            </a:avLst>
          </a:prstGeom>
          <a:solidFill>
            <a:schemeClr val="accent4">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0" name="Freeform 1029">
            <a:extLst>
              <a:ext uri="{FF2B5EF4-FFF2-40B4-BE49-F238E27FC236}">
                <a16:creationId xmlns:a16="http://schemas.microsoft.com/office/drawing/2014/main" id="{96D2BE23-EF68-B549-9627-99FB7DBA335A}"/>
              </a:ext>
            </a:extLst>
          </p:cNvPr>
          <p:cNvSpPr/>
          <p:nvPr/>
        </p:nvSpPr>
        <p:spPr>
          <a:xfrm>
            <a:off x="6591300" y="5893977"/>
            <a:ext cx="174757" cy="171450"/>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AD3B4E6D-7985-DC46-A064-67D264144D81}"/>
              </a:ext>
            </a:extLst>
          </p:cNvPr>
          <p:cNvSpPr/>
          <p:nvPr/>
        </p:nvSpPr>
        <p:spPr>
          <a:xfrm rot="3137995" flipV="1">
            <a:off x="5861814" y="5575839"/>
            <a:ext cx="174757" cy="164484"/>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4FAC3E8F-2762-564E-ACF9-0DE235E01757}"/>
              </a:ext>
            </a:extLst>
          </p:cNvPr>
          <p:cNvSpPr/>
          <p:nvPr/>
        </p:nvSpPr>
        <p:spPr>
          <a:xfrm rot="3137995" flipV="1">
            <a:off x="6106841" y="5310674"/>
            <a:ext cx="174757" cy="164484"/>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87A8A1C4-CE43-3248-B3C6-D60F2637AEC8}"/>
              </a:ext>
            </a:extLst>
          </p:cNvPr>
          <p:cNvSpPr/>
          <p:nvPr/>
        </p:nvSpPr>
        <p:spPr>
          <a:xfrm rot="3137995" flipV="1">
            <a:off x="6286675" y="5981343"/>
            <a:ext cx="118847" cy="111861"/>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CD8ADBA3-3E5E-EB42-8273-AB6584F7FA17}"/>
              </a:ext>
            </a:extLst>
          </p:cNvPr>
          <p:cNvSpPr/>
          <p:nvPr/>
        </p:nvSpPr>
        <p:spPr>
          <a:xfrm rot="5400000" flipV="1">
            <a:off x="6376876" y="5491951"/>
            <a:ext cx="197015" cy="60947"/>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112F90B3-F992-A84E-83D8-E502E25F5FDF}"/>
              </a:ext>
            </a:extLst>
          </p:cNvPr>
          <p:cNvSpPr/>
          <p:nvPr/>
        </p:nvSpPr>
        <p:spPr>
          <a:xfrm rot="13559611" flipV="1">
            <a:off x="6174456" y="5679578"/>
            <a:ext cx="305985" cy="114176"/>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03E77958-86FE-8E41-B989-610722332285}"/>
              </a:ext>
            </a:extLst>
          </p:cNvPr>
          <p:cNvSpPr/>
          <p:nvPr/>
        </p:nvSpPr>
        <p:spPr>
          <a:xfrm rot="17912776" flipV="1">
            <a:off x="6557940" y="5600188"/>
            <a:ext cx="248935" cy="54501"/>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A9F47468-E2CC-174E-BCF2-6A0C458929FD}"/>
              </a:ext>
            </a:extLst>
          </p:cNvPr>
          <p:cNvSpPr/>
          <p:nvPr/>
        </p:nvSpPr>
        <p:spPr>
          <a:xfrm rot="20368378" flipV="1">
            <a:off x="5876297" y="5901389"/>
            <a:ext cx="291687" cy="69448"/>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1" name="Right Arrow 1030">
            <a:extLst>
              <a:ext uri="{FF2B5EF4-FFF2-40B4-BE49-F238E27FC236}">
                <a16:creationId xmlns:a16="http://schemas.microsoft.com/office/drawing/2014/main" id="{7BEC3F31-E22F-224B-99FD-3F38847596B2}"/>
              </a:ext>
            </a:extLst>
          </p:cNvPr>
          <p:cNvSpPr/>
          <p:nvPr/>
        </p:nvSpPr>
        <p:spPr>
          <a:xfrm>
            <a:off x="7009522" y="5564858"/>
            <a:ext cx="654771" cy="257636"/>
          </a:xfrm>
          <a:prstGeom prst="rightArrow">
            <a:avLst>
              <a:gd name="adj1" fmla="val 50000"/>
              <a:gd name="adj2" fmla="val 70046"/>
            </a:avLst>
          </a:prstGeom>
          <a:solidFill>
            <a:schemeClr val="bg2"/>
          </a:solidFill>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Freeform 86">
            <a:extLst>
              <a:ext uri="{FF2B5EF4-FFF2-40B4-BE49-F238E27FC236}">
                <a16:creationId xmlns:a16="http://schemas.microsoft.com/office/drawing/2014/main" id="{0EDFBAD3-420E-E84D-A38C-A3417F110240}"/>
              </a:ext>
            </a:extLst>
          </p:cNvPr>
          <p:cNvSpPr/>
          <p:nvPr/>
        </p:nvSpPr>
        <p:spPr>
          <a:xfrm rot="3137995">
            <a:off x="8051197" y="5287715"/>
            <a:ext cx="252945" cy="238077"/>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31769EB2-23AB-884D-88A3-E770D9C37BCF}"/>
              </a:ext>
            </a:extLst>
          </p:cNvPr>
          <p:cNvSpPr/>
          <p:nvPr/>
        </p:nvSpPr>
        <p:spPr>
          <a:xfrm rot="3137995">
            <a:off x="8387757" y="5762583"/>
            <a:ext cx="252945" cy="238077"/>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C8D80C99-751F-144C-875C-87615BA8FF1F}"/>
              </a:ext>
            </a:extLst>
          </p:cNvPr>
          <p:cNvSpPr/>
          <p:nvPr/>
        </p:nvSpPr>
        <p:spPr>
          <a:xfrm rot="3137995">
            <a:off x="7801005" y="5811770"/>
            <a:ext cx="252945" cy="238077"/>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91C00F00-B7C4-F440-B422-AFC720223FD0}"/>
              </a:ext>
            </a:extLst>
          </p:cNvPr>
          <p:cNvSpPr/>
          <p:nvPr/>
        </p:nvSpPr>
        <p:spPr>
          <a:xfrm rot="3137995">
            <a:off x="8148240" y="5802951"/>
            <a:ext cx="170931" cy="160884"/>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a16="http://schemas.microsoft.com/office/drawing/2014/main" id="{E9F1E786-C9F2-6F4A-8199-CFC62A8E6B12}"/>
              </a:ext>
            </a:extLst>
          </p:cNvPr>
          <p:cNvSpPr/>
          <p:nvPr/>
        </p:nvSpPr>
        <p:spPr>
          <a:xfrm rot="13559611" flipV="1">
            <a:off x="7732823" y="5519892"/>
            <a:ext cx="305985" cy="114176"/>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6F2B8126-41B9-2748-A933-24ECBFAEC39F}"/>
              </a:ext>
            </a:extLst>
          </p:cNvPr>
          <p:cNvSpPr/>
          <p:nvPr/>
        </p:nvSpPr>
        <p:spPr>
          <a:xfrm rot="16487607" flipV="1">
            <a:off x="8417745" y="5440806"/>
            <a:ext cx="305985" cy="114176"/>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9F848A72-AFE2-C64A-9D80-9A086CB5247C}"/>
              </a:ext>
            </a:extLst>
          </p:cNvPr>
          <p:cNvSpPr/>
          <p:nvPr/>
        </p:nvSpPr>
        <p:spPr>
          <a:xfrm rot="19921846" flipV="1">
            <a:off x="8054037" y="5577695"/>
            <a:ext cx="305985" cy="114176"/>
          </a:xfrm>
          <a:custGeom>
            <a:avLst/>
            <a:gdLst>
              <a:gd name="connsiteX0" fmla="*/ 31750 w 174757"/>
              <a:gd name="connsiteY0" fmla="*/ 82550 h 171450"/>
              <a:gd name="connsiteX1" fmla="*/ 50800 w 174757"/>
              <a:gd name="connsiteY1" fmla="*/ 9525 h 171450"/>
              <a:gd name="connsiteX2" fmla="*/ 82550 w 174757"/>
              <a:gd name="connsiteY2" fmla="*/ 15875 h 171450"/>
              <a:gd name="connsiteX3" fmla="*/ 92075 w 174757"/>
              <a:gd name="connsiteY3" fmla="*/ 25400 h 171450"/>
              <a:gd name="connsiteX4" fmla="*/ 88900 w 174757"/>
              <a:gd name="connsiteY4" fmla="*/ 60325 h 171450"/>
              <a:gd name="connsiteX5" fmla="*/ 76200 w 174757"/>
              <a:gd name="connsiteY5" fmla="*/ 79375 h 171450"/>
              <a:gd name="connsiteX6" fmla="*/ 69850 w 174757"/>
              <a:gd name="connsiteY6" fmla="*/ 92075 h 171450"/>
              <a:gd name="connsiteX7" fmla="*/ 63500 w 174757"/>
              <a:gd name="connsiteY7" fmla="*/ 101600 h 171450"/>
              <a:gd name="connsiteX8" fmla="*/ 57150 w 174757"/>
              <a:gd name="connsiteY8" fmla="*/ 120650 h 171450"/>
              <a:gd name="connsiteX9" fmla="*/ 60325 w 174757"/>
              <a:gd name="connsiteY9" fmla="*/ 152400 h 171450"/>
              <a:gd name="connsiteX10" fmla="*/ 69850 w 174757"/>
              <a:gd name="connsiteY10" fmla="*/ 161925 h 171450"/>
              <a:gd name="connsiteX11" fmla="*/ 101600 w 174757"/>
              <a:gd name="connsiteY11" fmla="*/ 171450 h 171450"/>
              <a:gd name="connsiteX12" fmla="*/ 130175 w 174757"/>
              <a:gd name="connsiteY12" fmla="*/ 168275 h 171450"/>
              <a:gd name="connsiteX13" fmla="*/ 139700 w 174757"/>
              <a:gd name="connsiteY13" fmla="*/ 158750 h 171450"/>
              <a:gd name="connsiteX14" fmla="*/ 149225 w 174757"/>
              <a:gd name="connsiteY14" fmla="*/ 139700 h 171450"/>
              <a:gd name="connsiteX15" fmla="*/ 146050 w 174757"/>
              <a:gd name="connsiteY15" fmla="*/ 120650 h 171450"/>
              <a:gd name="connsiteX16" fmla="*/ 101600 w 174757"/>
              <a:gd name="connsiteY16" fmla="*/ 114300 h 171450"/>
              <a:gd name="connsiteX17" fmla="*/ 92075 w 174757"/>
              <a:gd name="connsiteY17" fmla="*/ 117475 h 171450"/>
              <a:gd name="connsiteX18" fmla="*/ 63500 w 174757"/>
              <a:gd name="connsiteY18" fmla="*/ 139700 h 171450"/>
              <a:gd name="connsiteX19" fmla="*/ 31750 w 174757"/>
              <a:gd name="connsiteY19" fmla="*/ 146050 h 171450"/>
              <a:gd name="connsiteX20" fmla="*/ 12700 w 174757"/>
              <a:gd name="connsiteY20" fmla="*/ 142875 h 171450"/>
              <a:gd name="connsiteX21" fmla="*/ 6350 w 174757"/>
              <a:gd name="connsiteY21" fmla="*/ 133350 h 171450"/>
              <a:gd name="connsiteX22" fmla="*/ 3175 w 174757"/>
              <a:gd name="connsiteY22" fmla="*/ 120650 h 171450"/>
              <a:gd name="connsiteX23" fmla="*/ 0 w 174757"/>
              <a:gd name="connsiteY23" fmla="*/ 111125 h 171450"/>
              <a:gd name="connsiteX24" fmla="*/ 3175 w 174757"/>
              <a:gd name="connsiteY24" fmla="*/ 44450 h 171450"/>
              <a:gd name="connsiteX25" fmla="*/ 9525 w 174757"/>
              <a:gd name="connsiteY25" fmla="*/ 25400 h 171450"/>
              <a:gd name="connsiteX26" fmla="*/ 28575 w 174757"/>
              <a:gd name="connsiteY26" fmla="*/ 9525 h 171450"/>
              <a:gd name="connsiteX27" fmla="*/ 47625 w 174757"/>
              <a:gd name="connsiteY27" fmla="*/ 3175 h 171450"/>
              <a:gd name="connsiteX28" fmla="*/ 57150 w 174757"/>
              <a:gd name="connsiteY28" fmla="*/ 0 h 171450"/>
              <a:gd name="connsiteX29" fmla="*/ 66675 w 174757"/>
              <a:gd name="connsiteY29" fmla="*/ 3175 h 171450"/>
              <a:gd name="connsiteX30" fmla="*/ 60325 w 174757"/>
              <a:gd name="connsiteY30" fmla="*/ 28575 h 171450"/>
              <a:gd name="connsiteX31" fmla="*/ 41275 w 174757"/>
              <a:gd name="connsiteY31" fmla="*/ 44450 h 171450"/>
              <a:gd name="connsiteX32" fmla="*/ 22225 w 174757"/>
              <a:gd name="connsiteY32" fmla="*/ 60325 h 171450"/>
              <a:gd name="connsiteX33" fmla="*/ 12700 w 174757"/>
              <a:gd name="connsiteY33" fmla="*/ 79375 h 171450"/>
              <a:gd name="connsiteX34" fmla="*/ 22225 w 174757"/>
              <a:gd name="connsiteY34" fmla="*/ 82550 h 171450"/>
              <a:gd name="connsiteX35" fmla="*/ 41275 w 174757"/>
              <a:gd name="connsiteY35" fmla="*/ 92075 h 171450"/>
              <a:gd name="connsiteX36" fmla="*/ 73025 w 174757"/>
              <a:gd name="connsiteY36" fmla="*/ 88900 h 171450"/>
              <a:gd name="connsiteX37" fmla="*/ 92075 w 174757"/>
              <a:gd name="connsiteY37" fmla="*/ 82550 h 171450"/>
              <a:gd name="connsiteX38" fmla="*/ 120650 w 174757"/>
              <a:gd name="connsiteY38" fmla="*/ 73025 h 171450"/>
              <a:gd name="connsiteX39" fmla="*/ 149225 w 174757"/>
              <a:gd name="connsiteY39" fmla="*/ 63500 h 171450"/>
              <a:gd name="connsiteX40" fmla="*/ 158750 w 174757"/>
              <a:gd name="connsiteY40" fmla="*/ 60325 h 171450"/>
              <a:gd name="connsiteX41" fmla="*/ 155575 w 174757"/>
              <a:gd name="connsiteY41" fmla="*/ 38100 h 171450"/>
              <a:gd name="connsiteX42" fmla="*/ 152400 w 174757"/>
              <a:gd name="connsiteY42" fmla="*/ 28575 h 171450"/>
              <a:gd name="connsiteX43" fmla="*/ 133350 w 174757"/>
              <a:gd name="connsiteY43" fmla="*/ 22225 h 171450"/>
              <a:gd name="connsiteX44" fmla="*/ 123825 w 174757"/>
              <a:gd name="connsiteY44" fmla="*/ 25400 h 171450"/>
              <a:gd name="connsiteX45" fmla="*/ 120650 w 174757"/>
              <a:gd name="connsiteY45" fmla="*/ 53975 h 171450"/>
              <a:gd name="connsiteX46" fmla="*/ 133350 w 174757"/>
              <a:gd name="connsiteY46" fmla="*/ 82550 h 171450"/>
              <a:gd name="connsiteX47" fmla="*/ 152400 w 174757"/>
              <a:gd name="connsiteY47" fmla="*/ 88900 h 171450"/>
              <a:gd name="connsiteX48" fmla="*/ 161925 w 174757"/>
              <a:gd name="connsiteY48" fmla="*/ 92075 h 171450"/>
              <a:gd name="connsiteX49" fmla="*/ 174625 w 174757"/>
              <a:gd name="connsiteY49" fmla="*/ 1238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757" h="171450">
                <a:moveTo>
                  <a:pt x="31750" y="82550"/>
                </a:moveTo>
                <a:cubicBezTo>
                  <a:pt x="32479" y="67234"/>
                  <a:pt x="14962" y="9525"/>
                  <a:pt x="50800" y="9525"/>
                </a:cubicBezTo>
                <a:cubicBezTo>
                  <a:pt x="61593" y="9525"/>
                  <a:pt x="71967" y="13758"/>
                  <a:pt x="82550" y="15875"/>
                </a:cubicBezTo>
                <a:cubicBezTo>
                  <a:pt x="85725" y="19050"/>
                  <a:pt x="91440" y="20955"/>
                  <a:pt x="92075" y="25400"/>
                </a:cubicBezTo>
                <a:cubicBezTo>
                  <a:pt x="93728" y="36972"/>
                  <a:pt x="92198" y="49110"/>
                  <a:pt x="88900" y="60325"/>
                </a:cubicBezTo>
                <a:cubicBezTo>
                  <a:pt x="86747" y="67647"/>
                  <a:pt x="79613" y="72549"/>
                  <a:pt x="76200" y="79375"/>
                </a:cubicBezTo>
                <a:cubicBezTo>
                  <a:pt x="74083" y="83608"/>
                  <a:pt x="72198" y="87966"/>
                  <a:pt x="69850" y="92075"/>
                </a:cubicBezTo>
                <a:cubicBezTo>
                  <a:pt x="67957" y="95388"/>
                  <a:pt x="65050" y="98113"/>
                  <a:pt x="63500" y="101600"/>
                </a:cubicBezTo>
                <a:cubicBezTo>
                  <a:pt x="60782" y="107717"/>
                  <a:pt x="57150" y="120650"/>
                  <a:pt x="57150" y="120650"/>
                </a:cubicBezTo>
                <a:cubicBezTo>
                  <a:pt x="58208" y="131233"/>
                  <a:pt x="57197" y="142234"/>
                  <a:pt x="60325" y="152400"/>
                </a:cubicBezTo>
                <a:cubicBezTo>
                  <a:pt x="61645" y="156692"/>
                  <a:pt x="65925" y="159744"/>
                  <a:pt x="69850" y="161925"/>
                </a:cubicBezTo>
                <a:cubicBezTo>
                  <a:pt x="76174" y="165439"/>
                  <a:pt x="93401" y="169400"/>
                  <a:pt x="101600" y="171450"/>
                </a:cubicBezTo>
                <a:cubicBezTo>
                  <a:pt x="111125" y="170392"/>
                  <a:pt x="121083" y="171306"/>
                  <a:pt x="130175" y="168275"/>
                </a:cubicBezTo>
                <a:cubicBezTo>
                  <a:pt x="134435" y="166855"/>
                  <a:pt x="136825" y="162199"/>
                  <a:pt x="139700" y="158750"/>
                </a:cubicBezTo>
                <a:cubicBezTo>
                  <a:pt x="146539" y="150544"/>
                  <a:pt x="146043" y="149246"/>
                  <a:pt x="149225" y="139700"/>
                </a:cubicBezTo>
                <a:cubicBezTo>
                  <a:pt x="148167" y="133350"/>
                  <a:pt x="148086" y="126757"/>
                  <a:pt x="146050" y="120650"/>
                </a:cubicBezTo>
                <a:cubicBezTo>
                  <a:pt x="139159" y="99977"/>
                  <a:pt x="121700" y="112625"/>
                  <a:pt x="101600" y="114300"/>
                </a:cubicBezTo>
                <a:cubicBezTo>
                  <a:pt x="98425" y="115358"/>
                  <a:pt x="94860" y="115619"/>
                  <a:pt x="92075" y="117475"/>
                </a:cubicBezTo>
                <a:cubicBezTo>
                  <a:pt x="78622" y="126443"/>
                  <a:pt x="83789" y="134628"/>
                  <a:pt x="63500" y="139700"/>
                </a:cubicBezTo>
                <a:cubicBezTo>
                  <a:pt x="44555" y="144436"/>
                  <a:pt x="55104" y="142158"/>
                  <a:pt x="31750" y="146050"/>
                </a:cubicBezTo>
                <a:cubicBezTo>
                  <a:pt x="25400" y="144992"/>
                  <a:pt x="18458" y="145754"/>
                  <a:pt x="12700" y="142875"/>
                </a:cubicBezTo>
                <a:cubicBezTo>
                  <a:pt x="9287" y="141168"/>
                  <a:pt x="7853" y="136857"/>
                  <a:pt x="6350" y="133350"/>
                </a:cubicBezTo>
                <a:cubicBezTo>
                  <a:pt x="4631" y="129339"/>
                  <a:pt x="4374" y="124846"/>
                  <a:pt x="3175" y="120650"/>
                </a:cubicBezTo>
                <a:cubicBezTo>
                  <a:pt x="2256" y="117432"/>
                  <a:pt x="1058" y="114300"/>
                  <a:pt x="0" y="111125"/>
                </a:cubicBezTo>
                <a:cubicBezTo>
                  <a:pt x="1058" y="88900"/>
                  <a:pt x="718" y="66564"/>
                  <a:pt x="3175" y="44450"/>
                </a:cubicBezTo>
                <a:cubicBezTo>
                  <a:pt x="3914" y="37797"/>
                  <a:pt x="4792" y="30133"/>
                  <a:pt x="9525" y="25400"/>
                </a:cubicBezTo>
                <a:cubicBezTo>
                  <a:pt x="15507" y="19418"/>
                  <a:pt x="20618" y="13061"/>
                  <a:pt x="28575" y="9525"/>
                </a:cubicBezTo>
                <a:cubicBezTo>
                  <a:pt x="34692" y="6807"/>
                  <a:pt x="41275" y="5292"/>
                  <a:pt x="47625" y="3175"/>
                </a:cubicBezTo>
                <a:lnTo>
                  <a:pt x="57150" y="0"/>
                </a:lnTo>
                <a:cubicBezTo>
                  <a:pt x="60325" y="1058"/>
                  <a:pt x="65617" y="0"/>
                  <a:pt x="66675" y="3175"/>
                </a:cubicBezTo>
                <a:cubicBezTo>
                  <a:pt x="67031" y="4244"/>
                  <a:pt x="62609" y="25148"/>
                  <a:pt x="60325" y="28575"/>
                </a:cubicBezTo>
                <a:cubicBezTo>
                  <a:pt x="53368" y="39010"/>
                  <a:pt x="50060" y="37129"/>
                  <a:pt x="41275" y="44450"/>
                </a:cubicBezTo>
                <a:cubicBezTo>
                  <a:pt x="16829" y="64822"/>
                  <a:pt x="45874" y="44559"/>
                  <a:pt x="22225" y="60325"/>
                </a:cubicBezTo>
                <a:cubicBezTo>
                  <a:pt x="21156" y="61929"/>
                  <a:pt x="10822" y="75619"/>
                  <a:pt x="12700" y="79375"/>
                </a:cubicBezTo>
                <a:cubicBezTo>
                  <a:pt x="14197" y="82368"/>
                  <a:pt x="19232" y="81053"/>
                  <a:pt x="22225" y="82550"/>
                </a:cubicBezTo>
                <a:cubicBezTo>
                  <a:pt x="46844" y="94860"/>
                  <a:pt x="17334" y="84095"/>
                  <a:pt x="41275" y="92075"/>
                </a:cubicBezTo>
                <a:cubicBezTo>
                  <a:pt x="51858" y="91017"/>
                  <a:pt x="62571" y="90860"/>
                  <a:pt x="73025" y="88900"/>
                </a:cubicBezTo>
                <a:cubicBezTo>
                  <a:pt x="79604" y="87666"/>
                  <a:pt x="85725" y="84667"/>
                  <a:pt x="92075" y="82550"/>
                </a:cubicBezTo>
                <a:lnTo>
                  <a:pt x="120650" y="73025"/>
                </a:lnTo>
                <a:lnTo>
                  <a:pt x="149225" y="63500"/>
                </a:lnTo>
                <a:lnTo>
                  <a:pt x="158750" y="60325"/>
                </a:lnTo>
                <a:cubicBezTo>
                  <a:pt x="157692" y="52917"/>
                  <a:pt x="157043" y="45438"/>
                  <a:pt x="155575" y="38100"/>
                </a:cubicBezTo>
                <a:cubicBezTo>
                  <a:pt x="154919" y="34818"/>
                  <a:pt x="155123" y="30520"/>
                  <a:pt x="152400" y="28575"/>
                </a:cubicBezTo>
                <a:cubicBezTo>
                  <a:pt x="146953" y="24684"/>
                  <a:pt x="133350" y="22225"/>
                  <a:pt x="133350" y="22225"/>
                </a:cubicBezTo>
                <a:cubicBezTo>
                  <a:pt x="130175" y="23283"/>
                  <a:pt x="126438" y="23309"/>
                  <a:pt x="123825" y="25400"/>
                </a:cubicBezTo>
                <a:cubicBezTo>
                  <a:pt x="113396" y="33743"/>
                  <a:pt x="117704" y="42192"/>
                  <a:pt x="120650" y="53975"/>
                </a:cubicBezTo>
                <a:cubicBezTo>
                  <a:pt x="121391" y="56940"/>
                  <a:pt x="127172" y="78689"/>
                  <a:pt x="133350" y="82550"/>
                </a:cubicBezTo>
                <a:cubicBezTo>
                  <a:pt x="139026" y="86098"/>
                  <a:pt x="146050" y="86783"/>
                  <a:pt x="152400" y="88900"/>
                </a:cubicBezTo>
                <a:lnTo>
                  <a:pt x="161925" y="92075"/>
                </a:lnTo>
                <a:cubicBezTo>
                  <a:pt x="176973" y="114647"/>
                  <a:pt x="174625" y="103493"/>
                  <a:pt x="174625" y="123825"/>
                </a:cubicBezTo>
              </a:path>
            </a:pathLst>
          </a:custGeom>
          <a:no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17EC2D6A-3003-D44F-8E7F-F72D2DABD4AF}"/>
              </a:ext>
            </a:extLst>
          </p:cNvPr>
          <p:cNvSpPr txBox="1"/>
          <p:nvPr/>
        </p:nvSpPr>
        <p:spPr>
          <a:xfrm>
            <a:off x="5735484" y="4767230"/>
            <a:ext cx="1154483" cy="338554"/>
          </a:xfrm>
          <a:prstGeom prst="rect">
            <a:avLst/>
          </a:prstGeom>
          <a:noFill/>
        </p:spPr>
        <p:txBody>
          <a:bodyPr wrap="none" rtlCol="0">
            <a:spAutoFit/>
          </a:bodyPr>
          <a:lstStyle/>
          <a:p>
            <a:r>
              <a:rPr lang="en-US" sz="1600" i="1" dirty="0"/>
              <a:t>Intact cells</a:t>
            </a:r>
          </a:p>
        </p:txBody>
      </p:sp>
      <p:cxnSp>
        <p:nvCxnSpPr>
          <p:cNvPr id="1034" name="Straight Connector 1033">
            <a:extLst>
              <a:ext uri="{FF2B5EF4-FFF2-40B4-BE49-F238E27FC236}">
                <a16:creationId xmlns:a16="http://schemas.microsoft.com/office/drawing/2014/main" id="{2F93AE70-FBE8-6645-B21F-DAE1A0AC1890}"/>
              </a:ext>
            </a:extLst>
          </p:cNvPr>
          <p:cNvCxnSpPr>
            <a:cxnSpLocks/>
          </p:cNvCxnSpPr>
          <p:nvPr/>
        </p:nvCxnSpPr>
        <p:spPr>
          <a:xfrm flipH="1">
            <a:off x="3044081" y="4603624"/>
            <a:ext cx="5911011"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88338A96-54C3-9142-8C5C-93A49A26E589}"/>
              </a:ext>
            </a:extLst>
          </p:cNvPr>
          <p:cNvSpPr txBox="1"/>
          <p:nvPr/>
        </p:nvSpPr>
        <p:spPr>
          <a:xfrm>
            <a:off x="7407747" y="4769258"/>
            <a:ext cx="1391728" cy="338554"/>
          </a:xfrm>
          <a:prstGeom prst="rect">
            <a:avLst/>
          </a:prstGeom>
          <a:noFill/>
        </p:spPr>
        <p:txBody>
          <a:bodyPr wrap="none" rtlCol="0">
            <a:spAutoFit/>
          </a:bodyPr>
          <a:lstStyle/>
          <a:p>
            <a:r>
              <a:rPr lang="en-US" sz="1600" i="1" dirty="0"/>
              <a:t>Isolated DNA</a:t>
            </a:r>
          </a:p>
        </p:txBody>
      </p:sp>
      <p:sp>
        <p:nvSpPr>
          <p:cNvPr id="103" name="TextBox 102">
            <a:extLst>
              <a:ext uri="{FF2B5EF4-FFF2-40B4-BE49-F238E27FC236}">
                <a16:creationId xmlns:a16="http://schemas.microsoft.com/office/drawing/2014/main" id="{C89A12D8-D174-434D-97FB-60D2360C5243}"/>
              </a:ext>
            </a:extLst>
          </p:cNvPr>
          <p:cNvSpPr txBox="1"/>
          <p:nvPr/>
        </p:nvSpPr>
        <p:spPr>
          <a:xfrm>
            <a:off x="6943414" y="5266995"/>
            <a:ext cx="582211" cy="338554"/>
          </a:xfrm>
          <a:prstGeom prst="rect">
            <a:avLst/>
          </a:prstGeom>
          <a:noFill/>
        </p:spPr>
        <p:txBody>
          <a:bodyPr wrap="none" rtlCol="0">
            <a:spAutoFit/>
          </a:bodyPr>
          <a:lstStyle/>
          <a:p>
            <a:r>
              <a:rPr lang="en-US" sz="1600" i="1" dirty="0">
                <a:solidFill>
                  <a:schemeClr val="accent4"/>
                </a:solidFill>
              </a:rPr>
              <a:t>Bias</a:t>
            </a:r>
          </a:p>
        </p:txBody>
      </p:sp>
    </p:spTree>
    <p:extLst>
      <p:ext uri="{BB962C8B-B14F-4D97-AF65-F5344CB8AC3E}">
        <p14:creationId xmlns:p14="http://schemas.microsoft.com/office/powerpoint/2010/main" val="3461804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Amplify hypervariable regions of interest from 16S gene</a:t>
            </a:r>
          </a:p>
        </p:txBody>
      </p:sp>
      <p:sp>
        <p:nvSpPr>
          <p:cNvPr id="11" name="TextBox 10">
            <a:extLst>
              <a:ext uri="{FF2B5EF4-FFF2-40B4-BE49-F238E27FC236}">
                <a16:creationId xmlns:a16="http://schemas.microsoft.com/office/drawing/2014/main" id="{C1C3A37A-9326-0E49-94C5-4551E697270C}"/>
              </a:ext>
            </a:extLst>
          </p:cNvPr>
          <p:cNvSpPr txBox="1"/>
          <p:nvPr/>
        </p:nvSpPr>
        <p:spPr>
          <a:xfrm>
            <a:off x="642770" y="1467257"/>
            <a:ext cx="4019114" cy="369332"/>
          </a:xfrm>
          <a:prstGeom prst="rect">
            <a:avLst/>
          </a:prstGeom>
          <a:noFill/>
        </p:spPr>
        <p:txBody>
          <a:bodyPr wrap="none" rtlCol="0">
            <a:spAutoFit/>
          </a:bodyPr>
          <a:lstStyle/>
          <a:p>
            <a:r>
              <a:rPr lang="en-US" dirty="0"/>
              <a:t>16S </a:t>
            </a:r>
            <a:r>
              <a:rPr lang="en-US" dirty="0" err="1"/>
              <a:t>rRNA</a:t>
            </a:r>
            <a:r>
              <a:rPr lang="en-US" dirty="0"/>
              <a:t> contains 9 variable regions</a:t>
            </a:r>
          </a:p>
        </p:txBody>
      </p:sp>
      <p:cxnSp>
        <p:nvCxnSpPr>
          <p:cNvPr id="10" name="Straight Connector 9">
            <a:extLst>
              <a:ext uri="{FF2B5EF4-FFF2-40B4-BE49-F238E27FC236}">
                <a16:creationId xmlns:a16="http://schemas.microsoft.com/office/drawing/2014/main" id="{ADF8A93D-B29E-DD46-A6A5-49E9944D325A}"/>
              </a:ext>
            </a:extLst>
          </p:cNvPr>
          <p:cNvCxnSpPr/>
          <p:nvPr/>
        </p:nvCxnSpPr>
        <p:spPr>
          <a:xfrm>
            <a:off x="632106" y="3260238"/>
            <a:ext cx="5381925" cy="0"/>
          </a:xfrm>
          <a:prstGeom prst="line">
            <a:avLst/>
          </a:prstGeom>
          <a:ln w="31750">
            <a:solidFill>
              <a:schemeClr val="tx2"/>
            </a:solidFill>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9760353-8250-B44A-98DC-26EAE46A6950}"/>
              </a:ext>
            </a:extLst>
          </p:cNvPr>
          <p:cNvSpPr/>
          <p:nvPr/>
        </p:nvSpPr>
        <p:spPr>
          <a:xfrm>
            <a:off x="709879" y="3189261"/>
            <a:ext cx="5242890" cy="141954"/>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7EED658D-F2E6-FA41-A4E0-F84B9C549C0A}"/>
              </a:ext>
            </a:extLst>
          </p:cNvPr>
          <p:cNvSpPr/>
          <p:nvPr/>
        </p:nvSpPr>
        <p:spPr>
          <a:xfrm>
            <a:off x="909873" y="3132812"/>
            <a:ext cx="145721" cy="25755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DC787B7-F884-F040-AD96-3C5704184899}"/>
              </a:ext>
            </a:extLst>
          </p:cNvPr>
          <p:cNvSpPr/>
          <p:nvPr/>
        </p:nvSpPr>
        <p:spPr>
          <a:xfrm>
            <a:off x="1163347" y="3135939"/>
            <a:ext cx="358953"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E5DC80C6-8B7F-2B4E-A789-C48AA5375054}"/>
              </a:ext>
            </a:extLst>
          </p:cNvPr>
          <p:cNvSpPr/>
          <p:nvPr/>
        </p:nvSpPr>
        <p:spPr>
          <a:xfrm>
            <a:off x="2084045" y="3135939"/>
            <a:ext cx="256585"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E8FF6318-6701-2648-9287-6E926052315B}"/>
              </a:ext>
            </a:extLst>
          </p:cNvPr>
          <p:cNvSpPr/>
          <p:nvPr/>
        </p:nvSpPr>
        <p:spPr>
          <a:xfrm>
            <a:off x="2647427" y="3135939"/>
            <a:ext cx="323923"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6CB61CE4-2855-1A45-8473-1A2E2A9E9AF2}"/>
              </a:ext>
            </a:extLst>
          </p:cNvPr>
          <p:cNvSpPr/>
          <p:nvPr/>
        </p:nvSpPr>
        <p:spPr>
          <a:xfrm>
            <a:off x="3436670" y="3135939"/>
            <a:ext cx="232152"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8BFD556-4D74-0240-92A9-AB8AB0D8413F}"/>
              </a:ext>
            </a:extLst>
          </p:cNvPr>
          <p:cNvSpPr/>
          <p:nvPr/>
        </p:nvSpPr>
        <p:spPr>
          <a:xfrm>
            <a:off x="4016456" y="3135939"/>
            <a:ext cx="266331"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AC7B8E89-BC95-074E-AA50-3495880F322D}"/>
              </a:ext>
            </a:extLst>
          </p:cNvPr>
          <p:cNvSpPr/>
          <p:nvPr/>
        </p:nvSpPr>
        <p:spPr>
          <a:xfrm>
            <a:off x="4491170" y="3135939"/>
            <a:ext cx="196488"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7F8D5ED-C443-4D4A-B22F-FE6E9703E317}"/>
              </a:ext>
            </a:extLst>
          </p:cNvPr>
          <p:cNvSpPr/>
          <p:nvPr/>
        </p:nvSpPr>
        <p:spPr>
          <a:xfrm>
            <a:off x="4921385" y="3135939"/>
            <a:ext cx="196488"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323B3AF3-D8DE-0844-8AE1-2538F2F791BC}"/>
              </a:ext>
            </a:extLst>
          </p:cNvPr>
          <p:cNvSpPr/>
          <p:nvPr/>
        </p:nvSpPr>
        <p:spPr>
          <a:xfrm>
            <a:off x="5527008" y="3135939"/>
            <a:ext cx="254950"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F6FD855E-F48C-8F43-AFAF-8DB6B30EF1D9}"/>
              </a:ext>
            </a:extLst>
          </p:cNvPr>
          <p:cNvSpPr txBox="1"/>
          <p:nvPr/>
        </p:nvSpPr>
        <p:spPr>
          <a:xfrm>
            <a:off x="987029" y="2096982"/>
            <a:ext cx="3403496" cy="369332"/>
          </a:xfrm>
          <a:prstGeom prst="rect">
            <a:avLst/>
          </a:prstGeom>
          <a:noFill/>
        </p:spPr>
        <p:txBody>
          <a:bodyPr wrap="none" rtlCol="0">
            <a:spAutoFit/>
          </a:bodyPr>
          <a:lstStyle/>
          <a:p>
            <a:r>
              <a:rPr lang="en-US" i="1" dirty="0"/>
              <a:t>conserved region (non-specific)</a:t>
            </a:r>
          </a:p>
        </p:txBody>
      </p:sp>
      <p:sp>
        <p:nvSpPr>
          <p:cNvPr id="45" name="TextBox 44">
            <a:extLst>
              <a:ext uri="{FF2B5EF4-FFF2-40B4-BE49-F238E27FC236}">
                <a16:creationId xmlns:a16="http://schemas.microsoft.com/office/drawing/2014/main" id="{2864653A-C551-0547-8F3C-A8C15BA39F9D}"/>
              </a:ext>
            </a:extLst>
          </p:cNvPr>
          <p:cNvSpPr txBox="1"/>
          <p:nvPr/>
        </p:nvSpPr>
        <p:spPr>
          <a:xfrm>
            <a:off x="1001499" y="2431481"/>
            <a:ext cx="3574440" cy="369332"/>
          </a:xfrm>
          <a:prstGeom prst="rect">
            <a:avLst/>
          </a:prstGeom>
          <a:noFill/>
        </p:spPr>
        <p:txBody>
          <a:bodyPr wrap="none" rtlCol="0">
            <a:spAutoFit/>
          </a:bodyPr>
          <a:lstStyle/>
          <a:p>
            <a:r>
              <a:rPr lang="en-US" i="1" dirty="0"/>
              <a:t>variable region (species-specific)</a:t>
            </a:r>
          </a:p>
        </p:txBody>
      </p:sp>
      <p:sp>
        <p:nvSpPr>
          <p:cNvPr id="46" name="Rectangle 45">
            <a:extLst>
              <a:ext uri="{FF2B5EF4-FFF2-40B4-BE49-F238E27FC236}">
                <a16:creationId xmlns:a16="http://schemas.microsoft.com/office/drawing/2014/main" id="{EA8B5B49-6A33-4044-83E7-B075568209A2}"/>
              </a:ext>
            </a:extLst>
          </p:cNvPr>
          <p:cNvSpPr/>
          <p:nvPr/>
        </p:nvSpPr>
        <p:spPr>
          <a:xfrm>
            <a:off x="825822" y="2207924"/>
            <a:ext cx="188128" cy="188128"/>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EBF8076-59CD-DC4D-BC83-89ED31F9AB42}"/>
              </a:ext>
            </a:extLst>
          </p:cNvPr>
          <p:cNvSpPr/>
          <p:nvPr/>
        </p:nvSpPr>
        <p:spPr>
          <a:xfrm>
            <a:off x="825822" y="2542220"/>
            <a:ext cx="188128" cy="188128"/>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96D1B82A-750E-5446-A8D4-934533E2A93C}"/>
              </a:ext>
            </a:extLst>
          </p:cNvPr>
          <p:cNvSpPr txBox="1"/>
          <p:nvPr/>
        </p:nvSpPr>
        <p:spPr>
          <a:xfrm>
            <a:off x="6314851" y="1324959"/>
            <a:ext cx="2654035" cy="646331"/>
          </a:xfrm>
          <a:prstGeom prst="rect">
            <a:avLst/>
          </a:prstGeom>
          <a:noFill/>
        </p:spPr>
        <p:txBody>
          <a:bodyPr wrap="square" rtlCol="0">
            <a:spAutoFit/>
          </a:bodyPr>
          <a:lstStyle/>
          <a:p>
            <a:r>
              <a:rPr lang="en-US" dirty="0"/>
              <a:t>16S </a:t>
            </a:r>
            <a:r>
              <a:rPr lang="en-US" dirty="0" err="1"/>
              <a:t>rRNA</a:t>
            </a:r>
            <a:r>
              <a:rPr lang="en-US" dirty="0"/>
              <a:t> secondary structure</a:t>
            </a:r>
          </a:p>
        </p:txBody>
      </p:sp>
      <p:sp>
        <p:nvSpPr>
          <p:cNvPr id="97" name="Left Brace 96">
            <a:extLst>
              <a:ext uri="{FF2B5EF4-FFF2-40B4-BE49-F238E27FC236}">
                <a16:creationId xmlns:a16="http://schemas.microsoft.com/office/drawing/2014/main" id="{8603D6BB-2821-4B41-B60B-AD20DEC50C27}"/>
              </a:ext>
            </a:extLst>
          </p:cNvPr>
          <p:cNvSpPr/>
          <p:nvPr/>
        </p:nvSpPr>
        <p:spPr>
          <a:xfrm rot="5400000">
            <a:off x="3217131" y="413108"/>
            <a:ext cx="176077" cy="5128658"/>
          </a:xfrm>
          <a:prstGeom prst="leftBrace">
            <a:avLst>
              <a:gd name="adj1" fmla="val 128297"/>
              <a:gd name="adj2" fmla="val 12026"/>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F4F7D2C6-1C5E-9340-9016-3E9EE869F678}"/>
              </a:ext>
            </a:extLst>
          </p:cNvPr>
          <p:cNvSpPr txBox="1"/>
          <p:nvPr/>
        </p:nvSpPr>
        <p:spPr>
          <a:xfrm>
            <a:off x="4787483" y="2550281"/>
            <a:ext cx="1018227" cy="369332"/>
          </a:xfrm>
          <a:prstGeom prst="rect">
            <a:avLst/>
          </a:prstGeom>
          <a:noFill/>
        </p:spPr>
        <p:txBody>
          <a:bodyPr wrap="none" rtlCol="0">
            <a:spAutoFit/>
          </a:bodyPr>
          <a:lstStyle/>
          <a:p>
            <a:r>
              <a:rPr lang="en-US" dirty="0"/>
              <a:t>1500 </a:t>
            </a:r>
            <a:r>
              <a:rPr lang="en-US" dirty="0" err="1"/>
              <a:t>bp</a:t>
            </a:r>
            <a:endParaRPr lang="en-US" dirty="0"/>
          </a:p>
        </p:txBody>
      </p:sp>
      <p:cxnSp>
        <p:nvCxnSpPr>
          <p:cNvPr id="100" name="Straight Connector 99">
            <a:extLst>
              <a:ext uri="{FF2B5EF4-FFF2-40B4-BE49-F238E27FC236}">
                <a16:creationId xmlns:a16="http://schemas.microsoft.com/office/drawing/2014/main" id="{016A5E53-C2A1-664C-9453-6E3AF24FEA07}"/>
              </a:ext>
            </a:extLst>
          </p:cNvPr>
          <p:cNvCxnSpPr>
            <a:cxnSpLocks/>
          </p:cNvCxnSpPr>
          <p:nvPr/>
        </p:nvCxnSpPr>
        <p:spPr>
          <a:xfrm flipV="1">
            <a:off x="6202292" y="1296812"/>
            <a:ext cx="0" cy="4860170"/>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2BA470E0-6307-2D48-B417-3CA4E8A9E53D}"/>
              </a:ext>
            </a:extLst>
          </p:cNvPr>
          <p:cNvSpPr txBox="1"/>
          <p:nvPr/>
        </p:nvSpPr>
        <p:spPr>
          <a:xfrm>
            <a:off x="826280" y="3065863"/>
            <a:ext cx="312906" cy="369332"/>
          </a:xfrm>
          <a:prstGeom prst="rect">
            <a:avLst/>
          </a:prstGeom>
          <a:noFill/>
        </p:spPr>
        <p:txBody>
          <a:bodyPr wrap="none" rtlCol="0">
            <a:spAutoFit/>
          </a:bodyPr>
          <a:lstStyle/>
          <a:p>
            <a:r>
              <a:rPr lang="en-US" dirty="0">
                <a:solidFill>
                  <a:schemeClr val="bg1"/>
                </a:solidFill>
              </a:rPr>
              <a:t>1</a:t>
            </a:r>
          </a:p>
        </p:txBody>
      </p:sp>
      <p:sp>
        <p:nvSpPr>
          <p:cNvPr id="102" name="TextBox 101">
            <a:extLst>
              <a:ext uri="{FF2B5EF4-FFF2-40B4-BE49-F238E27FC236}">
                <a16:creationId xmlns:a16="http://schemas.microsoft.com/office/drawing/2014/main" id="{CA44785B-BA9F-7541-9C4C-C39825FCC4FC}"/>
              </a:ext>
            </a:extLst>
          </p:cNvPr>
          <p:cNvSpPr txBox="1"/>
          <p:nvPr/>
        </p:nvSpPr>
        <p:spPr>
          <a:xfrm>
            <a:off x="1188745" y="3065863"/>
            <a:ext cx="312906" cy="369332"/>
          </a:xfrm>
          <a:prstGeom prst="rect">
            <a:avLst/>
          </a:prstGeom>
          <a:noFill/>
        </p:spPr>
        <p:txBody>
          <a:bodyPr wrap="none" rtlCol="0">
            <a:spAutoFit/>
          </a:bodyPr>
          <a:lstStyle/>
          <a:p>
            <a:r>
              <a:rPr lang="en-US" dirty="0">
                <a:solidFill>
                  <a:schemeClr val="bg1"/>
                </a:solidFill>
              </a:rPr>
              <a:t>2</a:t>
            </a:r>
          </a:p>
        </p:txBody>
      </p:sp>
      <p:sp>
        <p:nvSpPr>
          <p:cNvPr id="103" name="TextBox 102">
            <a:extLst>
              <a:ext uri="{FF2B5EF4-FFF2-40B4-BE49-F238E27FC236}">
                <a16:creationId xmlns:a16="http://schemas.microsoft.com/office/drawing/2014/main" id="{C4DD082D-58CD-9E40-82C8-E7F1A77B9017}"/>
              </a:ext>
            </a:extLst>
          </p:cNvPr>
          <p:cNvSpPr txBox="1"/>
          <p:nvPr/>
        </p:nvSpPr>
        <p:spPr>
          <a:xfrm>
            <a:off x="2053092" y="3065863"/>
            <a:ext cx="312906" cy="369332"/>
          </a:xfrm>
          <a:prstGeom prst="rect">
            <a:avLst/>
          </a:prstGeom>
          <a:noFill/>
        </p:spPr>
        <p:txBody>
          <a:bodyPr wrap="none" rtlCol="0">
            <a:spAutoFit/>
          </a:bodyPr>
          <a:lstStyle/>
          <a:p>
            <a:r>
              <a:rPr lang="en-US" dirty="0">
                <a:solidFill>
                  <a:schemeClr val="bg1"/>
                </a:solidFill>
              </a:rPr>
              <a:t>3</a:t>
            </a:r>
          </a:p>
        </p:txBody>
      </p:sp>
      <p:sp>
        <p:nvSpPr>
          <p:cNvPr id="104" name="TextBox 103">
            <a:extLst>
              <a:ext uri="{FF2B5EF4-FFF2-40B4-BE49-F238E27FC236}">
                <a16:creationId xmlns:a16="http://schemas.microsoft.com/office/drawing/2014/main" id="{38882E86-CEEC-C547-8E53-B88CCF52A6C4}"/>
              </a:ext>
            </a:extLst>
          </p:cNvPr>
          <p:cNvSpPr txBox="1"/>
          <p:nvPr/>
        </p:nvSpPr>
        <p:spPr>
          <a:xfrm>
            <a:off x="2661536" y="3065863"/>
            <a:ext cx="312906" cy="369332"/>
          </a:xfrm>
          <a:prstGeom prst="rect">
            <a:avLst/>
          </a:prstGeom>
          <a:noFill/>
        </p:spPr>
        <p:txBody>
          <a:bodyPr wrap="none" rtlCol="0">
            <a:spAutoFit/>
          </a:bodyPr>
          <a:lstStyle/>
          <a:p>
            <a:r>
              <a:rPr lang="en-US" dirty="0">
                <a:solidFill>
                  <a:schemeClr val="bg1"/>
                </a:solidFill>
              </a:rPr>
              <a:t>4</a:t>
            </a:r>
          </a:p>
        </p:txBody>
      </p:sp>
      <p:sp>
        <p:nvSpPr>
          <p:cNvPr id="105" name="TextBox 104">
            <a:extLst>
              <a:ext uri="{FF2B5EF4-FFF2-40B4-BE49-F238E27FC236}">
                <a16:creationId xmlns:a16="http://schemas.microsoft.com/office/drawing/2014/main" id="{428D423F-CACD-1C49-84AF-03E6B57136EC}"/>
              </a:ext>
            </a:extLst>
          </p:cNvPr>
          <p:cNvSpPr txBox="1"/>
          <p:nvPr/>
        </p:nvSpPr>
        <p:spPr>
          <a:xfrm>
            <a:off x="3405433" y="3065863"/>
            <a:ext cx="312906" cy="369332"/>
          </a:xfrm>
          <a:prstGeom prst="rect">
            <a:avLst/>
          </a:prstGeom>
          <a:noFill/>
        </p:spPr>
        <p:txBody>
          <a:bodyPr wrap="none" rtlCol="0">
            <a:spAutoFit/>
          </a:bodyPr>
          <a:lstStyle/>
          <a:p>
            <a:r>
              <a:rPr lang="en-US" dirty="0">
                <a:solidFill>
                  <a:schemeClr val="bg1"/>
                </a:solidFill>
              </a:rPr>
              <a:t>5</a:t>
            </a:r>
          </a:p>
        </p:txBody>
      </p:sp>
      <p:sp>
        <p:nvSpPr>
          <p:cNvPr id="106" name="TextBox 105">
            <a:extLst>
              <a:ext uri="{FF2B5EF4-FFF2-40B4-BE49-F238E27FC236}">
                <a16:creationId xmlns:a16="http://schemas.microsoft.com/office/drawing/2014/main" id="{4DBBCE16-6667-274C-9784-B7264F4D4D95}"/>
              </a:ext>
            </a:extLst>
          </p:cNvPr>
          <p:cNvSpPr txBox="1"/>
          <p:nvPr/>
        </p:nvSpPr>
        <p:spPr>
          <a:xfrm>
            <a:off x="4001021" y="3065863"/>
            <a:ext cx="312906" cy="369332"/>
          </a:xfrm>
          <a:prstGeom prst="rect">
            <a:avLst/>
          </a:prstGeom>
          <a:noFill/>
        </p:spPr>
        <p:txBody>
          <a:bodyPr wrap="none" rtlCol="0">
            <a:spAutoFit/>
          </a:bodyPr>
          <a:lstStyle/>
          <a:p>
            <a:r>
              <a:rPr lang="en-US" dirty="0">
                <a:solidFill>
                  <a:schemeClr val="bg1"/>
                </a:solidFill>
              </a:rPr>
              <a:t>6</a:t>
            </a:r>
          </a:p>
        </p:txBody>
      </p:sp>
      <p:sp>
        <p:nvSpPr>
          <p:cNvPr id="107" name="TextBox 106">
            <a:extLst>
              <a:ext uri="{FF2B5EF4-FFF2-40B4-BE49-F238E27FC236}">
                <a16:creationId xmlns:a16="http://schemas.microsoft.com/office/drawing/2014/main" id="{60729B36-EEBB-2F4E-8AED-6927BE35ED02}"/>
              </a:ext>
            </a:extLst>
          </p:cNvPr>
          <p:cNvSpPr txBox="1"/>
          <p:nvPr/>
        </p:nvSpPr>
        <p:spPr>
          <a:xfrm>
            <a:off x="4440165" y="3065863"/>
            <a:ext cx="312906" cy="369332"/>
          </a:xfrm>
          <a:prstGeom prst="rect">
            <a:avLst/>
          </a:prstGeom>
          <a:noFill/>
        </p:spPr>
        <p:txBody>
          <a:bodyPr wrap="none" rtlCol="0">
            <a:spAutoFit/>
          </a:bodyPr>
          <a:lstStyle/>
          <a:p>
            <a:r>
              <a:rPr lang="en-US" dirty="0">
                <a:solidFill>
                  <a:schemeClr val="bg1"/>
                </a:solidFill>
              </a:rPr>
              <a:t>7</a:t>
            </a:r>
          </a:p>
        </p:txBody>
      </p:sp>
      <p:sp>
        <p:nvSpPr>
          <p:cNvPr id="108" name="TextBox 107">
            <a:extLst>
              <a:ext uri="{FF2B5EF4-FFF2-40B4-BE49-F238E27FC236}">
                <a16:creationId xmlns:a16="http://schemas.microsoft.com/office/drawing/2014/main" id="{4115C445-D7FB-FE44-9DDD-73C739B4A8EC}"/>
              </a:ext>
            </a:extLst>
          </p:cNvPr>
          <p:cNvSpPr txBox="1"/>
          <p:nvPr/>
        </p:nvSpPr>
        <p:spPr>
          <a:xfrm>
            <a:off x="4869373" y="3065863"/>
            <a:ext cx="312906" cy="369332"/>
          </a:xfrm>
          <a:prstGeom prst="rect">
            <a:avLst/>
          </a:prstGeom>
          <a:noFill/>
        </p:spPr>
        <p:txBody>
          <a:bodyPr wrap="none" rtlCol="0">
            <a:spAutoFit/>
          </a:bodyPr>
          <a:lstStyle/>
          <a:p>
            <a:r>
              <a:rPr lang="en-US" dirty="0">
                <a:solidFill>
                  <a:schemeClr val="bg1"/>
                </a:solidFill>
              </a:rPr>
              <a:t>8</a:t>
            </a:r>
          </a:p>
        </p:txBody>
      </p:sp>
      <p:sp>
        <p:nvSpPr>
          <p:cNvPr id="109" name="TextBox 108">
            <a:extLst>
              <a:ext uri="{FF2B5EF4-FFF2-40B4-BE49-F238E27FC236}">
                <a16:creationId xmlns:a16="http://schemas.microsoft.com/office/drawing/2014/main" id="{8022FE8A-23EE-A948-9C7D-8FCF160FEF78}"/>
              </a:ext>
            </a:extLst>
          </p:cNvPr>
          <p:cNvSpPr txBox="1"/>
          <p:nvPr/>
        </p:nvSpPr>
        <p:spPr>
          <a:xfrm>
            <a:off x="5508403" y="3065863"/>
            <a:ext cx="312906" cy="369332"/>
          </a:xfrm>
          <a:prstGeom prst="rect">
            <a:avLst/>
          </a:prstGeom>
          <a:noFill/>
        </p:spPr>
        <p:txBody>
          <a:bodyPr wrap="none" rtlCol="0">
            <a:spAutoFit/>
          </a:bodyPr>
          <a:lstStyle/>
          <a:p>
            <a:r>
              <a:rPr lang="en-US" dirty="0">
                <a:solidFill>
                  <a:schemeClr val="bg1"/>
                </a:solidFill>
              </a:rPr>
              <a:t>9</a:t>
            </a:r>
          </a:p>
        </p:txBody>
      </p:sp>
      <p:grpSp>
        <p:nvGrpSpPr>
          <p:cNvPr id="134" name="Group 133">
            <a:extLst>
              <a:ext uri="{FF2B5EF4-FFF2-40B4-BE49-F238E27FC236}">
                <a16:creationId xmlns:a16="http://schemas.microsoft.com/office/drawing/2014/main" id="{C81FDAFC-8585-1342-B433-BC2065F13326}"/>
              </a:ext>
            </a:extLst>
          </p:cNvPr>
          <p:cNvGrpSpPr/>
          <p:nvPr/>
        </p:nvGrpSpPr>
        <p:grpSpPr>
          <a:xfrm>
            <a:off x="6241144" y="2211272"/>
            <a:ext cx="2918286" cy="3661519"/>
            <a:chOff x="6299017" y="2026076"/>
            <a:chExt cx="2918286" cy="3661519"/>
          </a:xfrm>
        </p:grpSpPr>
        <p:pic>
          <p:nvPicPr>
            <p:cNvPr id="37" name="Picture 2" descr="Variable regions of the 16S ribosomal RNA.">
              <a:extLst>
                <a:ext uri="{FF2B5EF4-FFF2-40B4-BE49-F238E27FC236}">
                  <a16:creationId xmlns:a16="http://schemas.microsoft.com/office/drawing/2014/main" id="{965996FB-6824-F142-BA98-1AF9F06A4E92}"/>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6299017" y="2026076"/>
              <a:ext cx="2731701" cy="3661519"/>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6F8A44E5-1BCE-DB4A-ABB2-45C9FEFF457A}"/>
                </a:ext>
              </a:extLst>
            </p:cNvPr>
            <p:cNvSpPr/>
            <p:nvPr/>
          </p:nvSpPr>
          <p:spPr>
            <a:xfrm>
              <a:off x="7400321" y="4021729"/>
              <a:ext cx="95532" cy="1011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TextBox 110">
              <a:extLst>
                <a:ext uri="{FF2B5EF4-FFF2-40B4-BE49-F238E27FC236}">
                  <a16:creationId xmlns:a16="http://schemas.microsoft.com/office/drawing/2014/main" id="{2D5CCC92-3591-8A4D-A532-9F8FD1751CF6}"/>
                </a:ext>
              </a:extLst>
            </p:cNvPr>
            <p:cNvSpPr txBox="1"/>
            <p:nvPr/>
          </p:nvSpPr>
          <p:spPr>
            <a:xfrm>
              <a:off x="7234914" y="3864452"/>
              <a:ext cx="466794" cy="338554"/>
            </a:xfrm>
            <a:prstGeom prst="rect">
              <a:avLst/>
            </a:prstGeom>
            <a:noFill/>
          </p:spPr>
          <p:txBody>
            <a:bodyPr wrap="square" rtlCol="0">
              <a:spAutoFit/>
            </a:bodyPr>
            <a:lstStyle/>
            <a:p>
              <a:r>
                <a:rPr lang="en-US" sz="1600" dirty="0">
                  <a:solidFill>
                    <a:schemeClr val="accent4"/>
                  </a:solidFill>
                </a:rPr>
                <a:t>V1</a:t>
              </a:r>
            </a:p>
          </p:txBody>
        </p:sp>
        <p:sp>
          <p:nvSpPr>
            <p:cNvPr id="113" name="Rectangle 112">
              <a:extLst>
                <a:ext uri="{FF2B5EF4-FFF2-40B4-BE49-F238E27FC236}">
                  <a16:creationId xmlns:a16="http://schemas.microsoft.com/office/drawing/2014/main" id="{220214E1-9565-1846-931A-2D547C390405}"/>
                </a:ext>
              </a:extLst>
            </p:cNvPr>
            <p:cNvSpPr/>
            <p:nvPr/>
          </p:nvSpPr>
          <p:spPr>
            <a:xfrm>
              <a:off x="6706129" y="3240686"/>
              <a:ext cx="62516" cy="522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TextBox 113">
              <a:extLst>
                <a:ext uri="{FF2B5EF4-FFF2-40B4-BE49-F238E27FC236}">
                  <a16:creationId xmlns:a16="http://schemas.microsoft.com/office/drawing/2014/main" id="{61D91756-A2F7-B143-9895-1C80BC3EBD4B}"/>
                </a:ext>
              </a:extLst>
            </p:cNvPr>
            <p:cNvSpPr txBox="1"/>
            <p:nvPr/>
          </p:nvSpPr>
          <p:spPr>
            <a:xfrm>
              <a:off x="6589754" y="3071409"/>
              <a:ext cx="466794" cy="338554"/>
            </a:xfrm>
            <a:prstGeom prst="rect">
              <a:avLst/>
            </a:prstGeom>
            <a:noFill/>
          </p:spPr>
          <p:txBody>
            <a:bodyPr wrap="square" rtlCol="0">
              <a:spAutoFit/>
            </a:bodyPr>
            <a:lstStyle/>
            <a:p>
              <a:r>
                <a:rPr lang="en-US" sz="1600" dirty="0">
                  <a:solidFill>
                    <a:schemeClr val="accent4"/>
                  </a:solidFill>
                </a:rPr>
                <a:t>V3</a:t>
              </a:r>
            </a:p>
          </p:txBody>
        </p:sp>
        <p:sp>
          <p:nvSpPr>
            <p:cNvPr id="116" name="Rectangle 115">
              <a:extLst>
                <a:ext uri="{FF2B5EF4-FFF2-40B4-BE49-F238E27FC236}">
                  <a16:creationId xmlns:a16="http://schemas.microsoft.com/office/drawing/2014/main" id="{F73D91B7-2FEB-DD40-9D16-E4B34B59D27A}"/>
                </a:ext>
              </a:extLst>
            </p:cNvPr>
            <p:cNvSpPr/>
            <p:nvPr/>
          </p:nvSpPr>
          <p:spPr>
            <a:xfrm>
              <a:off x="7156450" y="5416500"/>
              <a:ext cx="66889" cy="6667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TextBox 114">
              <a:extLst>
                <a:ext uri="{FF2B5EF4-FFF2-40B4-BE49-F238E27FC236}">
                  <a16:creationId xmlns:a16="http://schemas.microsoft.com/office/drawing/2014/main" id="{2972E2EC-AABF-A04A-A535-43589EB148E5}"/>
                </a:ext>
              </a:extLst>
            </p:cNvPr>
            <p:cNvSpPr txBox="1"/>
            <p:nvPr/>
          </p:nvSpPr>
          <p:spPr>
            <a:xfrm>
              <a:off x="7066256" y="5331753"/>
              <a:ext cx="466794" cy="338554"/>
            </a:xfrm>
            <a:prstGeom prst="rect">
              <a:avLst/>
            </a:prstGeom>
            <a:noFill/>
          </p:spPr>
          <p:txBody>
            <a:bodyPr wrap="square" rtlCol="0">
              <a:spAutoFit/>
            </a:bodyPr>
            <a:lstStyle/>
            <a:p>
              <a:r>
                <a:rPr lang="en-US" sz="1600" dirty="0">
                  <a:solidFill>
                    <a:schemeClr val="accent4"/>
                  </a:solidFill>
                </a:rPr>
                <a:t>V2</a:t>
              </a:r>
            </a:p>
          </p:txBody>
        </p:sp>
        <p:sp>
          <p:nvSpPr>
            <p:cNvPr id="118" name="Rectangle 117">
              <a:extLst>
                <a:ext uri="{FF2B5EF4-FFF2-40B4-BE49-F238E27FC236}">
                  <a16:creationId xmlns:a16="http://schemas.microsoft.com/office/drawing/2014/main" id="{45D0878E-F38E-264E-965C-88EA80D50A9E}"/>
                </a:ext>
              </a:extLst>
            </p:cNvPr>
            <p:cNvSpPr/>
            <p:nvPr/>
          </p:nvSpPr>
          <p:spPr>
            <a:xfrm>
              <a:off x="8927770" y="3289079"/>
              <a:ext cx="77054" cy="789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TextBox 116">
              <a:extLst>
                <a:ext uri="{FF2B5EF4-FFF2-40B4-BE49-F238E27FC236}">
                  <a16:creationId xmlns:a16="http://schemas.microsoft.com/office/drawing/2014/main" id="{5A2A0777-503B-6C44-AC8B-7BC2B5F5C2BF}"/>
                </a:ext>
              </a:extLst>
            </p:cNvPr>
            <p:cNvSpPr txBox="1"/>
            <p:nvPr/>
          </p:nvSpPr>
          <p:spPr>
            <a:xfrm>
              <a:off x="8750509" y="3300905"/>
              <a:ext cx="466794" cy="338554"/>
            </a:xfrm>
            <a:prstGeom prst="rect">
              <a:avLst/>
            </a:prstGeom>
            <a:noFill/>
          </p:spPr>
          <p:txBody>
            <a:bodyPr wrap="square" rtlCol="0">
              <a:spAutoFit/>
            </a:bodyPr>
            <a:lstStyle/>
            <a:p>
              <a:r>
                <a:rPr lang="en-US" sz="1600" dirty="0">
                  <a:solidFill>
                    <a:schemeClr val="accent4"/>
                  </a:solidFill>
                </a:rPr>
                <a:t>V8</a:t>
              </a:r>
            </a:p>
          </p:txBody>
        </p:sp>
        <p:sp>
          <p:nvSpPr>
            <p:cNvPr id="119" name="Rectangle 118">
              <a:extLst>
                <a:ext uri="{FF2B5EF4-FFF2-40B4-BE49-F238E27FC236}">
                  <a16:creationId xmlns:a16="http://schemas.microsoft.com/office/drawing/2014/main" id="{413364E6-492A-1643-B631-50CD20F0EECE}"/>
                </a:ext>
              </a:extLst>
            </p:cNvPr>
            <p:cNvSpPr/>
            <p:nvPr/>
          </p:nvSpPr>
          <p:spPr>
            <a:xfrm>
              <a:off x="8747125" y="2399922"/>
              <a:ext cx="66675" cy="7392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TextBox 119">
              <a:extLst>
                <a:ext uri="{FF2B5EF4-FFF2-40B4-BE49-F238E27FC236}">
                  <a16:creationId xmlns:a16="http://schemas.microsoft.com/office/drawing/2014/main" id="{D2B1EEC3-04A6-2444-B4BD-6135053A34F1}"/>
                </a:ext>
              </a:extLst>
            </p:cNvPr>
            <p:cNvSpPr txBox="1"/>
            <p:nvPr/>
          </p:nvSpPr>
          <p:spPr>
            <a:xfrm>
              <a:off x="8657217" y="2324709"/>
              <a:ext cx="466794" cy="338554"/>
            </a:xfrm>
            <a:prstGeom prst="rect">
              <a:avLst/>
            </a:prstGeom>
            <a:noFill/>
          </p:spPr>
          <p:txBody>
            <a:bodyPr wrap="square" rtlCol="0">
              <a:spAutoFit/>
            </a:bodyPr>
            <a:lstStyle/>
            <a:p>
              <a:r>
                <a:rPr lang="en-US" sz="1600" dirty="0">
                  <a:solidFill>
                    <a:schemeClr val="accent4"/>
                  </a:solidFill>
                </a:rPr>
                <a:t>V7</a:t>
              </a:r>
            </a:p>
          </p:txBody>
        </p:sp>
        <p:sp>
          <p:nvSpPr>
            <p:cNvPr id="121" name="Rectangle 120">
              <a:extLst>
                <a:ext uri="{FF2B5EF4-FFF2-40B4-BE49-F238E27FC236}">
                  <a16:creationId xmlns:a16="http://schemas.microsoft.com/office/drawing/2014/main" id="{ED014151-5325-C34C-B643-1DBB5876FBF7}"/>
                </a:ext>
              </a:extLst>
            </p:cNvPr>
            <p:cNvSpPr/>
            <p:nvPr/>
          </p:nvSpPr>
          <p:spPr>
            <a:xfrm>
              <a:off x="7915275" y="2588050"/>
              <a:ext cx="82550" cy="704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TextBox 121">
              <a:extLst>
                <a:ext uri="{FF2B5EF4-FFF2-40B4-BE49-F238E27FC236}">
                  <a16:creationId xmlns:a16="http://schemas.microsoft.com/office/drawing/2014/main" id="{3410E796-E863-BB43-BF0A-FEB20B030BDE}"/>
                </a:ext>
              </a:extLst>
            </p:cNvPr>
            <p:cNvSpPr txBox="1"/>
            <p:nvPr/>
          </p:nvSpPr>
          <p:spPr>
            <a:xfrm>
              <a:off x="7641868" y="2393379"/>
              <a:ext cx="466794" cy="338554"/>
            </a:xfrm>
            <a:prstGeom prst="rect">
              <a:avLst/>
            </a:prstGeom>
            <a:noFill/>
          </p:spPr>
          <p:txBody>
            <a:bodyPr wrap="square" rtlCol="0">
              <a:spAutoFit/>
            </a:bodyPr>
            <a:lstStyle/>
            <a:p>
              <a:r>
                <a:rPr lang="en-US" sz="1600" dirty="0">
                  <a:solidFill>
                    <a:schemeClr val="accent4"/>
                  </a:solidFill>
                </a:rPr>
                <a:t>V6</a:t>
              </a:r>
            </a:p>
          </p:txBody>
        </p:sp>
        <p:sp>
          <p:nvSpPr>
            <p:cNvPr id="123" name="Rectangle 122">
              <a:extLst>
                <a:ext uri="{FF2B5EF4-FFF2-40B4-BE49-F238E27FC236}">
                  <a16:creationId xmlns:a16="http://schemas.microsoft.com/office/drawing/2014/main" id="{E4A88427-3D0F-6647-B137-FA4E00AD01CA}"/>
                </a:ext>
              </a:extLst>
            </p:cNvPr>
            <p:cNvSpPr/>
            <p:nvPr/>
          </p:nvSpPr>
          <p:spPr>
            <a:xfrm>
              <a:off x="7803789" y="2986074"/>
              <a:ext cx="76561" cy="853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TextBox 123">
              <a:extLst>
                <a:ext uri="{FF2B5EF4-FFF2-40B4-BE49-F238E27FC236}">
                  <a16:creationId xmlns:a16="http://schemas.microsoft.com/office/drawing/2014/main" id="{89132539-4ADE-064C-9A82-2F2FBD8E3AEA}"/>
                </a:ext>
              </a:extLst>
            </p:cNvPr>
            <p:cNvSpPr txBox="1"/>
            <p:nvPr/>
          </p:nvSpPr>
          <p:spPr>
            <a:xfrm>
              <a:off x="7548176" y="2824364"/>
              <a:ext cx="466794" cy="338554"/>
            </a:xfrm>
            <a:prstGeom prst="rect">
              <a:avLst/>
            </a:prstGeom>
            <a:noFill/>
          </p:spPr>
          <p:txBody>
            <a:bodyPr wrap="square" rtlCol="0">
              <a:spAutoFit/>
            </a:bodyPr>
            <a:lstStyle/>
            <a:p>
              <a:r>
                <a:rPr lang="en-US" sz="1600" dirty="0">
                  <a:solidFill>
                    <a:schemeClr val="accent4"/>
                  </a:solidFill>
                </a:rPr>
                <a:t>V5</a:t>
              </a:r>
            </a:p>
          </p:txBody>
        </p:sp>
        <p:sp>
          <p:nvSpPr>
            <p:cNvPr id="125" name="Rectangle 124">
              <a:extLst>
                <a:ext uri="{FF2B5EF4-FFF2-40B4-BE49-F238E27FC236}">
                  <a16:creationId xmlns:a16="http://schemas.microsoft.com/office/drawing/2014/main" id="{040867A6-89F0-1043-9952-C6B1F7D356C3}"/>
                </a:ext>
              </a:extLst>
            </p:cNvPr>
            <p:cNvSpPr/>
            <p:nvPr/>
          </p:nvSpPr>
          <p:spPr>
            <a:xfrm>
              <a:off x="6955981" y="2747100"/>
              <a:ext cx="100567" cy="880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TextBox 125">
              <a:extLst>
                <a:ext uri="{FF2B5EF4-FFF2-40B4-BE49-F238E27FC236}">
                  <a16:creationId xmlns:a16="http://schemas.microsoft.com/office/drawing/2014/main" id="{2E285D76-6224-134C-A40C-F8EE3049F0A0}"/>
                </a:ext>
              </a:extLst>
            </p:cNvPr>
            <p:cNvSpPr txBox="1"/>
            <p:nvPr/>
          </p:nvSpPr>
          <p:spPr>
            <a:xfrm>
              <a:off x="6712143" y="2545723"/>
              <a:ext cx="466794" cy="338554"/>
            </a:xfrm>
            <a:prstGeom prst="rect">
              <a:avLst/>
            </a:prstGeom>
            <a:noFill/>
          </p:spPr>
          <p:txBody>
            <a:bodyPr wrap="square" rtlCol="0">
              <a:spAutoFit/>
            </a:bodyPr>
            <a:lstStyle/>
            <a:p>
              <a:r>
                <a:rPr lang="en-US" sz="1600" dirty="0">
                  <a:solidFill>
                    <a:schemeClr val="accent4"/>
                  </a:solidFill>
                </a:rPr>
                <a:t>V4</a:t>
              </a:r>
            </a:p>
          </p:txBody>
        </p:sp>
      </p:gr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47</a:t>
            </a:fld>
            <a:endParaRPr lang="en-US" dirty="0"/>
          </a:p>
        </p:txBody>
      </p:sp>
      <p:sp>
        <p:nvSpPr>
          <p:cNvPr id="85" name="Content Placeholder 26">
            <a:extLst>
              <a:ext uri="{FF2B5EF4-FFF2-40B4-BE49-F238E27FC236}">
                <a16:creationId xmlns:a16="http://schemas.microsoft.com/office/drawing/2014/main" id="{D9F95306-EED5-244F-8BA3-DBDAD7AC9B4D}"/>
              </a:ext>
            </a:extLst>
          </p:cNvPr>
          <p:cNvSpPr txBox="1">
            <a:spLocks/>
          </p:cNvSpPr>
          <p:nvPr/>
        </p:nvSpPr>
        <p:spPr>
          <a:xfrm>
            <a:off x="592414" y="3689466"/>
            <a:ext cx="5742442" cy="338097"/>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5"/>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6"/>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chemeClr val="accent1"/>
                </a:solidFill>
                <a:sym typeface="Wingdings" pitchFamily="2" charset="2"/>
              </a:rPr>
              <a:t></a:t>
            </a:r>
            <a:r>
              <a:rPr lang="en-US" sz="1600" dirty="0"/>
              <a:t> Conserved regions serve as universal primer binding sites</a:t>
            </a:r>
          </a:p>
        </p:txBody>
      </p:sp>
      <p:sp>
        <p:nvSpPr>
          <p:cNvPr id="86" name="Content Placeholder 26">
            <a:extLst>
              <a:ext uri="{FF2B5EF4-FFF2-40B4-BE49-F238E27FC236}">
                <a16:creationId xmlns:a16="http://schemas.microsoft.com/office/drawing/2014/main" id="{A9989DE0-6821-8F4E-9883-AF4591FFA00B}"/>
              </a:ext>
            </a:extLst>
          </p:cNvPr>
          <p:cNvSpPr txBox="1">
            <a:spLocks/>
          </p:cNvSpPr>
          <p:nvPr/>
        </p:nvSpPr>
        <p:spPr>
          <a:xfrm>
            <a:off x="592414" y="4059718"/>
            <a:ext cx="5742442" cy="570772"/>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5"/>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6"/>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chemeClr val="accent1"/>
                </a:solidFill>
                <a:sym typeface="Wingdings" pitchFamily="2" charset="2"/>
              </a:rPr>
              <a:t></a:t>
            </a:r>
            <a:r>
              <a:rPr lang="en-US" sz="1600" dirty="0"/>
              <a:t> Variable regions can be used to distinguish organisms at various taxonomic levels</a:t>
            </a:r>
          </a:p>
          <a:p>
            <a:pPr marL="0" indent="0">
              <a:buNone/>
            </a:pPr>
            <a:endParaRPr lang="en-US" sz="1600" dirty="0"/>
          </a:p>
        </p:txBody>
      </p:sp>
      <p:sp>
        <p:nvSpPr>
          <p:cNvPr id="87" name="Content Placeholder 26">
            <a:extLst>
              <a:ext uri="{FF2B5EF4-FFF2-40B4-BE49-F238E27FC236}">
                <a16:creationId xmlns:a16="http://schemas.microsoft.com/office/drawing/2014/main" id="{1E22EA11-4C29-C644-BD7B-C9F93C5BB8CE}"/>
              </a:ext>
            </a:extLst>
          </p:cNvPr>
          <p:cNvSpPr txBox="1">
            <a:spLocks/>
          </p:cNvSpPr>
          <p:nvPr/>
        </p:nvSpPr>
        <p:spPr>
          <a:xfrm>
            <a:off x="592414" y="5516949"/>
            <a:ext cx="5497320" cy="566097"/>
          </a:xfrm>
          <a:prstGeom prst="rect">
            <a:avLst/>
          </a:prstGeom>
          <a:solidFill>
            <a:schemeClr val="bg1">
              <a:lumMod val="95000"/>
            </a:schemeClr>
          </a:solidFill>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5"/>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6"/>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i="1" dirty="0">
                <a:solidFill>
                  <a:schemeClr val="accent1"/>
                </a:solidFill>
                <a:sym typeface="Wingdings" pitchFamily="2" charset="2"/>
              </a:rPr>
              <a:t>How much of the 16S gene do we need to sequence to distinguish between organisms? </a:t>
            </a:r>
            <a:endParaRPr lang="en-US" sz="1600" i="1" dirty="0"/>
          </a:p>
        </p:txBody>
      </p:sp>
      <p:sp>
        <p:nvSpPr>
          <p:cNvPr id="95" name="TextBox 94">
            <a:extLst>
              <a:ext uri="{FF2B5EF4-FFF2-40B4-BE49-F238E27FC236}">
                <a16:creationId xmlns:a16="http://schemas.microsoft.com/office/drawing/2014/main" id="{02C2659A-4EC9-0E4A-86E3-173313FA8BB1}"/>
              </a:ext>
            </a:extLst>
          </p:cNvPr>
          <p:cNvSpPr txBox="1"/>
          <p:nvPr/>
        </p:nvSpPr>
        <p:spPr>
          <a:xfrm>
            <a:off x="553563" y="4662646"/>
            <a:ext cx="5434930" cy="584775"/>
          </a:xfrm>
          <a:prstGeom prst="rect">
            <a:avLst/>
          </a:prstGeom>
          <a:noFill/>
        </p:spPr>
        <p:txBody>
          <a:bodyPr wrap="square" rtlCol="0">
            <a:spAutoFit/>
          </a:bodyPr>
          <a:lstStyle/>
          <a:p>
            <a:r>
              <a:rPr lang="en-US" sz="1600" dirty="0">
                <a:solidFill>
                  <a:schemeClr val="accent1"/>
                </a:solidFill>
                <a:sym typeface="Wingdings" pitchFamily="2" charset="2"/>
              </a:rPr>
              <a:t></a:t>
            </a:r>
            <a:r>
              <a:rPr lang="en-US" sz="1600" dirty="0">
                <a:sym typeface="Wingdings" pitchFamily="2" charset="2"/>
              </a:rPr>
              <a:t> </a:t>
            </a:r>
            <a:r>
              <a:rPr lang="en-US" sz="1600" dirty="0"/>
              <a:t>More distantly related species exhibit more divergent 16S RNA sequences</a:t>
            </a:r>
          </a:p>
        </p:txBody>
      </p:sp>
    </p:spTree>
    <p:extLst>
      <p:ext uri="{BB962C8B-B14F-4D97-AF65-F5344CB8AC3E}">
        <p14:creationId xmlns:p14="http://schemas.microsoft.com/office/powerpoint/2010/main" val="190482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Hypervariable 16S regions can be used for species identification</a:t>
            </a:r>
          </a:p>
        </p:txBody>
      </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3461588" y="9640757"/>
            <a:ext cx="2133600" cy="365125"/>
          </a:xfrm>
        </p:spPr>
        <p:txBody>
          <a:bodyPr/>
          <a:lstStyle/>
          <a:p>
            <a:fld id="{24791E93-A2B7-0848-BDB4-10A6DF01D9B6}" type="slidenum">
              <a:rPr lang="en-US" smtClean="0"/>
              <a:pPr/>
              <a:t>48</a:t>
            </a:fld>
            <a:endParaRPr lang="en-US" dirty="0"/>
          </a:p>
        </p:txBody>
      </p:sp>
      <p:sp>
        <p:nvSpPr>
          <p:cNvPr id="53" name="TextBox 52">
            <a:extLst>
              <a:ext uri="{FF2B5EF4-FFF2-40B4-BE49-F238E27FC236}">
                <a16:creationId xmlns:a16="http://schemas.microsoft.com/office/drawing/2014/main" id="{D8777CDC-41F5-1446-8922-BC93B4B8DC2F}"/>
              </a:ext>
            </a:extLst>
          </p:cNvPr>
          <p:cNvSpPr txBox="1"/>
          <p:nvPr/>
        </p:nvSpPr>
        <p:spPr>
          <a:xfrm>
            <a:off x="581117" y="2914486"/>
            <a:ext cx="4257897" cy="338554"/>
          </a:xfrm>
          <a:prstGeom prst="rect">
            <a:avLst/>
          </a:prstGeom>
          <a:noFill/>
        </p:spPr>
        <p:txBody>
          <a:bodyPr wrap="none" rtlCol="0">
            <a:spAutoFit/>
          </a:bodyPr>
          <a:lstStyle/>
          <a:p>
            <a:r>
              <a:rPr lang="en-US" sz="1600" dirty="0">
                <a:solidFill>
                  <a:schemeClr val="bg2"/>
                </a:solidFill>
                <a:latin typeface="Courier" pitchFamily="2" charset="0"/>
              </a:rPr>
              <a:t>1.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54" name="TextBox 53">
            <a:extLst>
              <a:ext uri="{FF2B5EF4-FFF2-40B4-BE49-F238E27FC236}">
                <a16:creationId xmlns:a16="http://schemas.microsoft.com/office/drawing/2014/main" id="{78D11607-666D-E946-9696-C6C9EB5166F2}"/>
              </a:ext>
            </a:extLst>
          </p:cNvPr>
          <p:cNvSpPr txBox="1"/>
          <p:nvPr/>
        </p:nvSpPr>
        <p:spPr>
          <a:xfrm>
            <a:off x="581117" y="4611021"/>
            <a:ext cx="4257897" cy="338554"/>
          </a:xfrm>
          <a:prstGeom prst="rect">
            <a:avLst/>
          </a:prstGeom>
          <a:noFill/>
        </p:spPr>
        <p:txBody>
          <a:bodyPr wrap="none" rtlCol="0">
            <a:spAutoFit/>
          </a:bodyPr>
          <a:lstStyle/>
          <a:p>
            <a:r>
              <a:rPr lang="en-US" sz="1600" dirty="0">
                <a:solidFill>
                  <a:schemeClr val="bg2"/>
                </a:solidFill>
                <a:latin typeface="Courier" pitchFamily="2" charset="0"/>
              </a:rPr>
              <a:t>6.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55" name="TextBox 54">
            <a:extLst>
              <a:ext uri="{FF2B5EF4-FFF2-40B4-BE49-F238E27FC236}">
                <a16:creationId xmlns:a16="http://schemas.microsoft.com/office/drawing/2014/main" id="{2877ACA1-28D0-7249-8D57-A8E360CE7E87}"/>
              </a:ext>
            </a:extLst>
          </p:cNvPr>
          <p:cNvSpPr txBox="1"/>
          <p:nvPr/>
        </p:nvSpPr>
        <p:spPr>
          <a:xfrm>
            <a:off x="581117" y="4950328"/>
            <a:ext cx="4134465" cy="338554"/>
          </a:xfrm>
          <a:prstGeom prst="rect">
            <a:avLst/>
          </a:prstGeom>
          <a:noFill/>
        </p:spPr>
        <p:txBody>
          <a:bodyPr wrap="none" rtlCol="0">
            <a:spAutoFit/>
          </a:bodyPr>
          <a:lstStyle/>
          <a:p>
            <a:r>
              <a:rPr lang="en-US" sz="1600" dirty="0">
                <a:solidFill>
                  <a:schemeClr val="bg2"/>
                </a:solidFill>
                <a:latin typeface="Courier" pitchFamily="2" charset="0"/>
              </a:rPr>
              <a:t>7.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56" name="TextBox 55">
            <a:extLst>
              <a:ext uri="{FF2B5EF4-FFF2-40B4-BE49-F238E27FC236}">
                <a16:creationId xmlns:a16="http://schemas.microsoft.com/office/drawing/2014/main" id="{D58A2180-0C7D-FD46-B0A1-8DCE308B47F0}"/>
              </a:ext>
            </a:extLst>
          </p:cNvPr>
          <p:cNvSpPr txBox="1"/>
          <p:nvPr/>
        </p:nvSpPr>
        <p:spPr>
          <a:xfrm>
            <a:off x="581117" y="5289633"/>
            <a:ext cx="4134465" cy="338554"/>
          </a:xfrm>
          <a:prstGeom prst="rect">
            <a:avLst/>
          </a:prstGeom>
          <a:noFill/>
        </p:spPr>
        <p:txBody>
          <a:bodyPr wrap="none" rtlCol="0">
            <a:spAutoFit/>
          </a:bodyPr>
          <a:lstStyle/>
          <a:p>
            <a:r>
              <a:rPr lang="en-US" sz="1600" dirty="0">
                <a:solidFill>
                  <a:schemeClr val="bg2"/>
                </a:solidFill>
                <a:latin typeface="Courier" pitchFamily="2" charset="0"/>
              </a:rPr>
              <a:t>8.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57" name="TextBox 56">
            <a:extLst>
              <a:ext uri="{FF2B5EF4-FFF2-40B4-BE49-F238E27FC236}">
                <a16:creationId xmlns:a16="http://schemas.microsoft.com/office/drawing/2014/main" id="{FFD48B6F-2CB2-E147-A5B6-F9FCAEF8528D}"/>
              </a:ext>
            </a:extLst>
          </p:cNvPr>
          <p:cNvSpPr txBox="1"/>
          <p:nvPr/>
        </p:nvSpPr>
        <p:spPr>
          <a:xfrm>
            <a:off x="581117" y="3593100"/>
            <a:ext cx="4134465" cy="338554"/>
          </a:xfrm>
          <a:prstGeom prst="rect">
            <a:avLst/>
          </a:prstGeom>
          <a:noFill/>
        </p:spPr>
        <p:txBody>
          <a:bodyPr wrap="none" rtlCol="0">
            <a:spAutoFit/>
          </a:bodyPr>
          <a:lstStyle/>
          <a:p>
            <a:r>
              <a:rPr lang="en-US" sz="1600" dirty="0">
                <a:solidFill>
                  <a:schemeClr val="bg2"/>
                </a:solidFill>
                <a:latin typeface="Courier" pitchFamily="2" charset="0"/>
              </a:rPr>
              <a:t>3.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58" name="TextBox 57">
            <a:extLst>
              <a:ext uri="{FF2B5EF4-FFF2-40B4-BE49-F238E27FC236}">
                <a16:creationId xmlns:a16="http://schemas.microsoft.com/office/drawing/2014/main" id="{E38B8865-AB23-D847-AAA1-C75CDFAD5C27}"/>
              </a:ext>
            </a:extLst>
          </p:cNvPr>
          <p:cNvSpPr txBox="1"/>
          <p:nvPr/>
        </p:nvSpPr>
        <p:spPr>
          <a:xfrm>
            <a:off x="581117" y="3253793"/>
            <a:ext cx="4257897" cy="338554"/>
          </a:xfrm>
          <a:prstGeom prst="rect">
            <a:avLst/>
          </a:prstGeom>
          <a:noFill/>
        </p:spPr>
        <p:txBody>
          <a:bodyPr wrap="none" rtlCol="0">
            <a:spAutoFit/>
          </a:bodyPr>
          <a:lstStyle/>
          <a:p>
            <a:r>
              <a:rPr lang="en-US" sz="1600" dirty="0">
                <a:solidFill>
                  <a:schemeClr val="bg2"/>
                </a:solidFill>
                <a:latin typeface="Courier" pitchFamily="2" charset="0"/>
              </a:rPr>
              <a:t>2.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59" name="TextBox 58">
            <a:extLst>
              <a:ext uri="{FF2B5EF4-FFF2-40B4-BE49-F238E27FC236}">
                <a16:creationId xmlns:a16="http://schemas.microsoft.com/office/drawing/2014/main" id="{13CF2D5E-E829-9646-AE2D-DD2F835FD11B}"/>
              </a:ext>
            </a:extLst>
          </p:cNvPr>
          <p:cNvSpPr txBox="1"/>
          <p:nvPr/>
        </p:nvSpPr>
        <p:spPr>
          <a:xfrm>
            <a:off x="581117" y="4271714"/>
            <a:ext cx="4257897" cy="338554"/>
          </a:xfrm>
          <a:prstGeom prst="rect">
            <a:avLst/>
          </a:prstGeom>
          <a:noFill/>
        </p:spPr>
        <p:txBody>
          <a:bodyPr wrap="none" rtlCol="0">
            <a:spAutoFit/>
          </a:bodyPr>
          <a:lstStyle/>
          <a:p>
            <a:r>
              <a:rPr lang="en-US" sz="1600" dirty="0">
                <a:solidFill>
                  <a:schemeClr val="bg2"/>
                </a:solidFill>
                <a:latin typeface="Courier" pitchFamily="2" charset="0"/>
              </a:rPr>
              <a:t>5. The</a:t>
            </a:r>
            <a:r>
              <a:rPr lang="en-US" sz="1600" dirty="0">
                <a:latin typeface="Courier" pitchFamily="2" charset="0"/>
              </a:rPr>
              <a:t> </a:t>
            </a:r>
            <a:r>
              <a:rPr lang="en-US" sz="1600" dirty="0">
                <a:solidFill>
                  <a:schemeClr val="accent4"/>
                </a:solidFill>
                <a:latin typeface="Courier" pitchFamily="2" charset="0"/>
              </a:rPr>
              <a:t>horse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60" name="TextBox 59">
            <a:extLst>
              <a:ext uri="{FF2B5EF4-FFF2-40B4-BE49-F238E27FC236}">
                <a16:creationId xmlns:a16="http://schemas.microsoft.com/office/drawing/2014/main" id="{CB9365DA-0C4B-BC44-A246-BF5453ECB41B}"/>
              </a:ext>
            </a:extLst>
          </p:cNvPr>
          <p:cNvSpPr txBox="1"/>
          <p:nvPr/>
        </p:nvSpPr>
        <p:spPr>
          <a:xfrm>
            <a:off x="581117" y="3932407"/>
            <a:ext cx="4134465" cy="338554"/>
          </a:xfrm>
          <a:prstGeom prst="rect">
            <a:avLst/>
          </a:prstGeom>
          <a:noFill/>
        </p:spPr>
        <p:txBody>
          <a:bodyPr wrap="none" rtlCol="0">
            <a:spAutoFit/>
          </a:bodyPr>
          <a:lstStyle/>
          <a:p>
            <a:r>
              <a:rPr lang="en-US" sz="1600" dirty="0">
                <a:solidFill>
                  <a:schemeClr val="bg2"/>
                </a:solidFill>
                <a:latin typeface="Courier" pitchFamily="2" charset="0"/>
              </a:rPr>
              <a:t>4.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69" name="Rectangle 68">
            <a:extLst>
              <a:ext uri="{FF2B5EF4-FFF2-40B4-BE49-F238E27FC236}">
                <a16:creationId xmlns:a16="http://schemas.microsoft.com/office/drawing/2014/main" id="{650336F9-381D-FF43-84A4-EB5612D42FD9}"/>
              </a:ext>
            </a:extLst>
          </p:cNvPr>
          <p:cNvSpPr/>
          <p:nvPr/>
        </p:nvSpPr>
        <p:spPr>
          <a:xfrm>
            <a:off x="1013968" y="2647946"/>
            <a:ext cx="3650246" cy="170956"/>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01E1A651-8FBE-F14E-9B86-06FE211F705E}"/>
              </a:ext>
            </a:extLst>
          </p:cNvPr>
          <p:cNvSpPr/>
          <p:nvPr/>
        </p:nvSpPr>
        <p:spPr>
          <a:xfrm>
            <a:off x="1468960" y="2605645"/>
            <a:ext cx="752318" cy="2380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Rectangle 70">
            <a:extLst>
              <a:ext uri="{FF2B5EF4-FFF2-40B4-BE49-F238E27FC236}">
                <a16:creationId xmlns:a16="http://schemas.microsoft.com/office/drawing/2014/main" id="{195A4E24-B0A4-484D-AA90-2B0AD9957E3E}"/>
              </a:ext>
            </a:extLst>
          </p:cNvPr>
          <p:cNvSpPr/>
          <p:nvPr/>
        </p:nvSpPr>
        <p:spPr>
          <a:xfrm>
            <a:off x="2935096" y="2605646"/>
            <a:ext cx="738397" cy="26387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Rectangle 71">
            <a:extLst>
              <a:ext uri="{FF2B5EF4-FFF2-40B4-BE49-F238E27FC236}">
                <a16:creationId xmlns:a16="http://schemas.microsoft.com/office/drawing/2014/main" id="{C2F325B1-3531-8245-A98E-E6EEB2747B16}"/>
              </a:ext>
            </a:extLst>
          </p:cNvPr>
          <p:cNvSpPr/>
          <p:nvPr/>
        </p:nvSpPr>
        <p:spPr>
          <a:xfrm>
            <a:off x="4199328" y="2605645"/>
            <a:ext cx="464886" cy="26387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TextBox 74">
            <a:extLst>
              <a:ext uri="{FF2B5EF4-FFF2-40B4-BE49-F238E27FC236}">
                <a16:creationId xmlns:a16="http://schemas.microsoft.com/office/drawing/2014/main" id="{0364F7F0-6451-AA4B-8C3B-12170442FB17}"/>
              </a:ext>
            </a:extLst>
          </p:cNvPr>
          <p:cNvSpPr txBox="1"/>
          <p:nvPr/>
        </p:nvSpPr>
        <p:spPr>
          <a:xfrm>
            <a:off x="1611722" y="2550076"/>
            <a:ext cx="466794" cy="369332"/>
          </a:xfrm>
          <a:prstGeom prst="rect">
            <a:avLst/>
          </a:prstGeom>
          <a:noFill/>
        </p:spPr>
        <p:txBody>
          <a:bodyPr wrap="none" rtlCol="0">
            <a:spAutoFit/>
          </a:bodyPr>
          <a:lstStyle/>
          <a:p>
            <a:r>
              <a:rPr lang="en-US" dirty="0">
                <a:solidFill>
                  <a:schemeClr val="bg1"/>
                </a:solidFill>
              </a:rPr>
              <a:t>V1</a:t>
            </a:r>
          </a:p>
        </p:txBody>
      </p:sp>
      <p:sp>
        <p:nvSpPr>
          <p:cNvPr id="76" name="TextBox 75">
            <a:extLst>
              <a:ext uri="{FF2B5EF4-FFF2-40B4-BE49-F238E27FC236}">
                <a16:creationId xmlns:a16="http://schemas.microsoft.com/office/drawing/2014/main" id="{634E274C-78DF-5845-B893-CF43615012BF}"/>
              </a:ext>
            </a:extLst>
          </p:cNvPr>
          <p:cNvSpPr txBox="1"/>
          <p:nvPr/>
        </p:nvSpPr>
        <p:spPr>
          <a:xfrm>
            <a:off x="3070897" y="2560268"/>
            <a:ext cx="466794" cy="369332"/>
          </a:xfrm>
          <a:prstGeom prst="rect">
            <a:avLst/>
          </a:prstGeom>
          <a:noFill/>
        </p:spPr>
        <p:txBody>
          <a:bodyPr wrap="none" rtlCol="0">
            <a:spAutoFit/>
          </a:bodyPr>
          <a:lstStyle/>
          <a:p>
            <a:r>
              <a:rPr lang="en-US" dirty="0">
                <a:solidFill>
                  <a:schemeClr val="bg1"/>
                </a:solidFill>
              </a:rPr>
              <a:t>V2</a:t>
            </a:r>
          </a:p>
        </p:txBody>
      </p:sp>
      <p:sp>
        <p:nvSpPr>
          <p:cNvPr id="77" name="TextBox 76">
            <a:extLst>
              <a:ext uri="{FF2B5EF4-FFF2-40B4-BE49-F238E27FC236}">
                <a16:creationId xmlns:a16="http://schemas.microsoft.com/office/drawing/2014/main" id="{F10F2FEC-5657-6646-8E4E-5440D7BF1B50}"/>
              </a:ext>
            </a:extLst>
          </p:cNvPr>
          <p:cNvSpPr txBox="1"/>
          <p:nvPr/>
        </p:nvSpPr>
        <p:spPr>
          <a:xfrm>
            <a:off x="4187121" y="2572311"/>
            <a:ext cx="466794" cy="369332"/>
          </a:xfrm>
          <a:prstGeom prst="rect">
            <a:avLst/>
          </a:prstGeom>
          <a:noFill/>
        </p:spPr>
        <p:txBody>
          <a:bodyPr wrap="none" rtlCol="0">
            <a:spAutoFit/>
          </a:bodyPr>
          <a:lstStyle/>
          <a:p>
            <a:r>
              <a:rPr lang="en-US" dirty="0">
                <a:solidFill>
                  <a:schemeClr val="bg1"/>
                </a:solidFill>
              </a:rPr>
              <a:t>V3</a:t>
            </a:r>
          </a:p>
        </p:txBody>
      </p:sp>
      <p:sp>
        <p:nvSpPr>
          <p:cNvPr id="161" name="Slide Number Placeholder 5">
            <a:extLst>
              <a:ext uri="{FF2B5EF4-FFF2-40B4-BE49-F238E27FC236}">
                <a16:creationId xmlns:a16="http://schemas.microsoft.com/office/drawing/2014/main" id="{8C24CFE8-3BAD-0746-BF5D-E64AB487797D}"/>
              </a:ext>
            </a:extLst>
          </p:cNvPr>
          <p:cNvSpPr txBox="1">
            <a:spLocks/>
          </p:cNvSpPr>
          <p:nvPr/>
        </p:nvSpPr>
        <p:spPr>
          <a:xfrm>
            <a:off x="6692900" y="62801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2"/>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4791E93-A2B7-0848-BDB4-10A6DF01D9B6}" type="slidenum">
              <a:rPr lang="en-US" smtClean="0"/>
              <a:pPr/>
              <a:t>48</a:t>
            </a:fld>
            <a:endParaRPr lang="en-US" dirty="0"/>
          </a:p>
        </p:txBody>
      </p:sp>
      <p:sp>
        <p:nvSpPr>
          <p:cNvPr id="34" name="TextBox 33">
            <a:extLst>
              <a:ext uri="{FF2B5EF4-FFF2-40B4-BE49-F238E27FC236}">
                <a16:creationId xmlns:a16="http://schemas.microsoft.com/office/drawing/2014/main" id="{9163B66C-9237-BB44-87D1-D79C5168229F}"/>
              </a:ext>
            </a:extLst>
          </p:cNvPr>
          <p:cNvSpPr txBox="1"/>
          <p:nvPr/>
        </p:nvSpPr>
        <p:spPr>
          <a:xfrm>
            <a:off x="832483" y="1524751"/>
            <a:ext cx="7391810" cy="646331"/>
          </a:xfrm>
          <a:prstGeom prst="rect">
            <a:avLst/>
          </a:prstGeom>
          <a:noFill/>
        </p:spPr>
        <p:txBody>
          <a:bodyPr wrap="square" rtlCol="0">
            <a:spAutoFit/>
          </a:bodyPr>
          <a:lstStyle/>
          <a:p>
            <a:r>
              <a:rPr lang="en-US" dirty="0"/>
              <a:t>Example: We are studying a collection of sentences and want to differentiate them and determine how many of each type we have</a:t>
            </a:r>
          </a:p>
        </p:txBody>
      </p:sp>
      <p:sp>
        <p:nvSpPr>
          <p:cNvPr id="61" name="TextBox 60">
            <a:extLst>
              <a:ext uri="{FF2B5EF4-FFF2-40B4-BE49-F238E27FC236}">
                <a16:creationId xmlns:a16="http://schemas.microsoft.com/office/drawing/2014/main" id="{2A4052DB-31B6-4C48-A1C6-AE265FA1C6F8}"/>
              </a:ext>
            </a:extLst>
          </p:cNvPr>
          <p:cNvSpPr txBox="1"/>
          <p:nvPr/>
        </p:nvSpPr>
        <p:spPr>
          <a:xfrm>
            <a:off x="5229210" y="2733424"/>
            <a:ext cx="3337611" cy="2585323"/>
          </a:xfrm>
          <a:prstGeom prst="rect">
            <a:avLst/>
          </a:prstGeom>
          <a:noFill/>
        </p:spPr>
        <p:txBody>
          <a:bodyPr wrap="square" rtlCol="0">
            <a:spAutoFit/>
          </a:bodyPr>
          <a:lstStyle/>
          <a:p>
            <a:pPr marL="285750" indent="-285750">
              <a:buFont typeface="Wingdings" pitchFamily="2" charset="2"/>
              <a:buChar char="à"/>
            </a:pPr>
            <a:r>
              <a:rPr lang="en-US" dirty="0"/>
              <a:t>These sentences have some </a:t>
            </a:r>
            <a:r>
              <a:rPr lang="en-US" b="1" dirty="0"/>
              <a:t>conserved </a:t>
            </a:r>
            <a:r>
              <a:rPr lang="en-US" dirty="0"/>
              <a:t>(e.g. “the” “jump”) and some </a:t>
            </a:r>
            <a:r>
              <a:rPr lang="en-US" b="1" dirty="0"/>
              <a:t>variable</a:t>
            </a:r>
            <a:r>
              <a:rPr lang="en-US" dirty="0"/>
              <a:t> (e.g. (“over/under”) regions</a:t>
            </a:r>
          </a:p>
          <a:p>
            <a:pPr marL="285750" indent="-285750">
              <a:buFont typeface="Wingdings" pitchFamily="2" charset="2"/>
              <a:buChar char="à"/>
            </a:pPr>
            <a:endParaRPr lang="en-US" b="1" dirty="0"/>
          </a:p>
          <a:p>
            <a:pPr marL="285750" indent="-285750">
              <a:buFont typeface="Wingdings" pitchFamily="2" charset="2"/>
              <a:buChar char="à"/>
            </a:pPr>
            <a:r>
              <a:rPr lang="en-US" dirty="0"/>
              <a:t>How many variable regions do we need to consider to effectively catalog all 8 sentences</a:t>
            </a:r>
          </a:p>
        </p:txBody>
      </p:sp>
    </p:spTree>
    <p:extLst>
      <p:ext uri="{BB962C8B-B14F-4D97-AF65-F5344CB8AC3E}">
        <p14:creationId xmlns:p14="http://schemas.microsoft.com/office/powerpoint/2010/main" val="2668745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Hypervariable 16S regions can be used for species identification</a:t>
            </a:r>
          </a:p>
        </p:txBody>
      </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3461588" y="9640757"/>
            <a:ext cx="2133600" cy="365125"/>
          </a:xfrm>
        </p:spPr>
        <p:txBody>
          <a:bodyPr/>
          <a:lstStyle/>
          <a:p>
            <a:fld id="{24791E93-A2B7-0848-BDB4-10A6DF01D9B6}" type="slidenum">
              <a:rPr lang="en-US" smtClean="0"/>
              <a:pPr/>
              <a:t>49</a:t>
            </a:fld>
            <a:endParaRPr lang="en-US" dirty="0"/>
          </a:p>
        </p:txBody>
      </p:sp>
      <p:sp>
        <p:nvSpPr>
          <p:cNvPr id="53" name="TextBox 52">
            <a:extLst>
              <a:ext uri="{FF2B5EF4-FFF2-40B4-BE49-F238E27FC236}">
                <a16:creationId xmlns:a16="http://schemas.microsoft.com/office/drawing/2014/main" id="{D8777CDC-41F5-1446-8922-BC93B4B8DC2F}"/>
              </a:ext>
            </a:extLst>
          </p:cNvPr>
          <p:cNvSpPr txBox="1"/>
          <p:nvPr/>
        </p:nvSpPr>
        <p:spPr>
          <a:xfrm>
            <a:off x="581117" y="2914486"/>
            <a:ext cx="4257897" cy="338554"/>
          </a:xfrm>
          <a:prstGeom prst="rect">
            <a:avLst/>
          </a:prstGeom>
          <a:noFill/>
        </p:spPr>
        <p:txBody>
          <a:bodyPr wrap="none" rtlCol="0">
            <a:spAutoFit/>
          </a:bodyPr>
          <a:lstStyle/>
          <a:p>
            <a:r>
              <a:rPr lang="en-US" sz="1600" dirty="0">
                <a:solidFill>
                  <a:schemeClr val="bg2"/>
                </a:solidFill>
                <a:latin typeface="Courier" pitchFamily="2" charset="0"/>
              </a:rPr>
              <a:t>1.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54" name="TextBox 53">
            <a:extLst>
              <a:ext uri="{FF2B5EF4-FFF2-40B4-BE49-F238E27FC236}">
                <a16:creationId xmlns:a16="http://schemas.microsoft.com/office/drawing/2014/main" id="{78D11607-666D-E946-9696-C6C9EB5166F2}"/>
              </a:ext>
            </a:extLst>
          </p:cNvPr>
          <p:cNvSpPr txBox="1"/>
          <p:nvPr/>
        </p:nvSpPr>
        <p:spPr>
          <a:xfrm>
            <a:off x="581117" y="4611021"/>
            <a:ext cx="4257897" cy="338554"/>
          </a:xfrm>
          <a:prstGeom prst="rect">
            <a:avLst/>
          </a:prstGeom>
          <a:noFill/>
        </p:spPr>
        <p:txBody>
          <a:bodyPr wrap="none" rtlCol="0">
            <a:spAutoFit/>
          </a:bodyPr>
          <a:lstStyle/>
          <a:p>
            <a:r>
              <a:rPr lang="en-US" sz="1600" dirty="0">
                <a:solidFill>
                  <a:schemeClr val="bg2"/>
                </a:solidFill>
                <a:latin typeface="Courier" pitchFamily="2" charset="0"/>
              </a:rPr>
              <a:t>6.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55" name="TextBox 54">
            <a:extLst>
              <a:ext uri="{FF2B5EF4-FFF2-40B4-BE49-F238E27FC236}">
                <a16:creationId xmlns:a16="http://schemas.microsoft.com/office/drawing/2014/main" id="{2877ACA1-28D0-7249-8D57-A8E360CE7E87}"/>
              </a:ext>
            </a:extLst>
          </p:cNvPr>
          <p:cNvSpPr txBox="1"/>
          <p:nvPr/>
        </p:nvSpPr>
        <p:spPr>
          <a:xfrm>
            <a:off x="581117" y="4950328"/>
            <a:ext cx="4134465" cy="338554"/>
          </a:xfrm>
          <a:prstGeom prst="rect">
            <a:avLst/>
          </a:prstGeom>
          <a:noFill/>
        </p:spPr>
        <p:txBody>
          <a:bodyPr wrap="none" rtlCol="0">
            <a:spAutoFit/>
          </a:bodyPr>
          <a:lstStyle/>
          <a:p>
            <a:r>
              <a:rPr lang="en-US" sz="1600" dirty="0">
                <a:solidFill>
                  <a:schemeClr val="bg2"/>
                </a:solidFill>
                <a:latin typeface="Courier" pitchFamily="2" charset="0"/>
              </a:rPr>
              <a:t>7.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56" name="TextBox 55">
            <a:extLst>
              <a:ext uri="{FF2B5EF4-FFF2-40B4-BE49-F238E27FC236}">
                <a16:creationId xmlns:a16="http://schemas.microsoft.com/office/drawing/2014/main" id="{D58A2180-0C7D-FD46-B0A1-8DCE308B47F0}"/>
              </a:ext>
            </a:extLst>
          </p:cNvPr>
          <p:cNvSpPr txBox="1"/>
          <p:nvPr/>
        </p:nvSpPr>
        <p:spPr>
          <a:xfrm>
            <a:off x="581117" y="5289633"/>
            <a:ext cx="4134465" cy="338554"/>
          </a:xfrm>
          <a:prstGeom prst="rect">
            <a:avLst/>
          </a:prstGeom>
          <a:noFill/>
        </p:spPr>
        <p:txBody>
          <a:bodyPr wrap="none" rtlCol="0">
            <a:spAutoFit/>
          </a:bodyPr>
          <a:lstStyle/>
          <a:p>
            <a:r>
              <a:rPr lang="en-US" sz="1600" dirty="0">
                <a:solidFill>
                  <a:schemeClr val="bg2"/>
                </a:solidFill>
                <a:latin typeface="Courier" pitchFamily="2" charset="0"/>
              </a:rPr>
              <a:t>8.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57" name="TextBox 56">
            <a:extLst>
              <a:ext uri="{FF2B5EF4-FFF2-40B4-BE49-F238E27FC236}">
                <a16:creationId xmlns:a16="http://schemas.microsoft.com/office/drawing/2014/main" id="{FFD48B6F-2CB2-E147-A5B6-F9FCAEF8528D}"/>
              </a:ext>
            </a:extLst>
          </p:cNvPr>
          <p:cNvSpPr txBox="1"/>
          <p:nvPr/>
        </p:nvSpPr>
        <p:spPr>
          <a:xfrm>
            <a:off x="581117" y="3593100"/>
            <a:ext cx="4134465" cy="338554"/>
          </a:xfrm>
          <a:prstGeom prst="rect">
            <a:avLst/>
          </a:prstGeom>
          <a:noFill/>
        </p:spPr>
        <p:txBody>
          <a:bodyPr wrap="none" rtlCol="0">
            <a:spAutoFit/>
          </a:bodyPr>
          <a:lstStyle/>
          <a:p>
            <a:r>
              <a:rPr lang="en-US" sz="1600" dirty="0">
                <a:solidFill>
                  <a:schemeClr val="bg2"/>
                </a:solidFill>
                <a:latin typeface="Courier" pitchFamily="2" charset="0"/>
              </a:rPr>
              <a:t>3.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58" name="TextBox 57">
            <a:extLst>
              <a:ext uri="{FF2B5EF4-FFF2-40B4-BE49-F238E27FC236}">
                <a16:creationId xmlns:a16="http://schemas.microsoft.com/office/drawing/2014/main" id="{E38B8865-AB23-D847-AAA1-C75CDFAD5C27}"/>
              </a:ext>
            </a:extLst>
          </p:cNvPr>
          <p:cNvSpPr txBox="1"/>
          <p:nvPr/>
        </p:nvSpPr>
        <p:spPr>
          <a:xfrm>
            <a:off x="581117" y="3253793"/>
            <a:ext cx="4257897" cy="338554"/>
          </a:xfrm>
          <a:prstGeom prst="rect">
            <a:avLst/>
          </a:prstGeom>
          <a:noFill/>
        </p:spPr>
        <p:txBody>
          <a:bodyPr wrap="none" rtlCol="0">
            <a:spAutoFit/>
          </a:bodyPr>
          <a:lstStyle/>
          <a:p>
            <a:r>
              <a:rPr lang="en-US" sz="1600" dirty="0">
                <a:solidFill>
                  <a:schemeClr val="bg2"/>
                </a:solidFill>
                <a:latin typeface="Courier" pitchFamily="2" charset="0"/>
              </a:rPr>
              <a:t>2.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59" name="TextBox 58">
            <a:extLst>
              <a:ext uri="{FF2B5EF4-FFF2-40B4-BE49-F238E27FC236}">
                <a16:creationId xmlns:a16="http://schemas.microsoft.com/office/drawing/2014/main" id="{13CF2D5E-E829-9646-AE2D-DD2F835FD11B}"/>
              </a:ext>
            </a:extLst>
          </p:cNvPr>
          <p:cNvSpPr txBox="1"/>
          <p:nvPr/>
        </p:nvSpPr>
        <p:spPr>
          <a:xfrm>
            <a:off x="581117" y="4271714"/>
            <a:ext cx="4257897" cy="338554"/>
          </a:xfrm>
          <a:prstGeom prst="rect">
            <a:avLst/>
          </a:prstGeom>
          <a:noFill/>
        </p:spPr>
        <p:txBody>
          <a:bodyPr wrap="none" rtlCol="0">
            <a:spAutoFit/>
          </a:bodyPr>
          <a:lstStyle/>
          <a:p>
            <a:r>
              <a:rPr lang="en-US" sz="1600" dirty="0">
                <a:solidFill>
                  <a:schemeClr val="bg2"/>
                </a:solidFill>
                <a:latin typeface="Courier" pitchFamily="2" charset="0"/>
              </a:rPr>
              <a:t>5. The</a:t>
            </a:r>
            <a:r>
              <a:rPr lang="en-US" sz="1600" dirty="0">
                <a:latin typeface="Courier" pitchFamily="2" charset="0"/>
              </a:rPr>
              <a:t> </a:t>
            </a:r>
            <a:r>
              <a:rPr lang="en-US" sz="1600" dirty="0">
                <a:solidFill>
                  <a:schemeClr val="accent4"/>
                </a:solidFill>
                <a:latin typeface="Courier" pitchFamily="2" charset="0"/>
              </a:rPr>
              <a:t>horse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60" name="TextBox 59">
            <a:extLst>
              <a:ext uri="{FF2B5EF4-FFF2-40B4-BE49-F238E27FC236}">
                <a16:creationId xmlns:a16="http://schemas.microsoft.com/office/drawing/2014/main" id="{CB9365DA-0C4B-BC44-A246-BF5453ECB41B}"/>
              </a:ext>
            </a:extLst>
          </p:cNvPr>
          <p:cNvSpPr txBox="1"/>
          <p:nvPr/>
        </p:nvSpPr>
        <p:spPr>
          <a:xfrm>
            <a:off x="581117" y="3932407"/>
            <a:ext cx="4134465" cy="338554"/>
          </a:xfrm>
          <a:prstGeom prst="rect">
            <a:avLst/>
          </a:prstGeom>
          <a:noFill/>
        </p:spPr>
        <p:txBody>
          <a:bodyPr wrap="none" rtlCol="0">
            <a:spAutoFit/>
          </a:bodyPr>
          <a:lstStyle/>
          <a:p>
            <a:r>
              <a:rPr lang="en-US" sz="1600" dirty="0">
                <a:solidFill>
                  <a:schemeClr val="bg2"/>
                </a:solidFill>
                <a:latin typeface="Courier" pitchFamily="2" charset="0"/>
              </a:rPr>
              <a:t>4.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69" name="Rectangle 68">
            <a:extLst>
              <a:ext uri="{FF2B5EF4-FFF2-40B4-BE49-F238E27FC236}">
                <a16:creationId xmlns:a16="http://schemas.microsoft.com/office/drawing/2014/main" id="{650336F9-381D-FF43-84A4-EB5612D42FD9}"/>
              </a:ext>
            </a:extLst>
          </p:cNvPr>
          <p:cNvSpPr/>
          <p:nvPr/>
        </p:nvSpPr>
        <p:spPr>
          <a:xfrm>
            <a:off x="1013968" y="2647946"/>
            <a:ext cx="3650246" cy="170956"/>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01E1A651-8FBE-F14E-9B86-06FE211F705E}"/>
              </a:ext>
            </a:extLst>
          </p:cNvPr>
          <p:cNvSpPr/>
          <p:nvPr/>
        </p:nvSpPr>
        <p:spPr>
          <a:xfrm>
            <a:off x="1468960" y="2605645"/>
            <a:ext cx="752318" cy="2380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Rectangle 70">
            <a:extLst>
              <a:ext uri="{FF2B5EF4-FFF2-40B4-BE49-F238E27FC236}">
                <a16:creationId xmlns:a16="http://schemas.microsoft.com/office/drawing/2014/main" id="{195A4E24-B0A4-484D-AA90-2B0AD9957E3E}"/>
              </a:ext>
            </a:extLst>
          </p:cNvPr>
          <p:cNvSpPr/>
          <p:nvPr/>
        </p:nvSpPr>
        <p:spPr>
          <a:xfrm>
            <a:off x="2935096" y="2605646"/>
            <a:ext cx="738397" cy="26387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Rectangle 71">
            <a:extLst>
              <a:ext uri="{FF2B5EF4-FFF2-40B4-BE49-F238E27FC236}">
                <a16:creationId xmlns:a16="http://schemas.microsoft.com/office/drawing/2014/main" id="{C2F325B1-3531-8245-A98E-E6EEB2747B16}"/>
              </a:ext>
            </a:extLst>
          </p:cNvPr>
          <p:cNvSpPr/>
          <p:nvPr/>
        </p:nvSpPr>
        <p:spPr>
          <a:xfrm>
            <a:off x="4199328" y="2605645"/>
            <a:ext cx="464886" cy="26387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TextBox 74">
            <a:extLst>
              <a:ext uri="{FF2B5EF4-FFF2-40B4-BE49-F238E27FC236}">
                <a16:creationId xmlns:a16="http://schemas.microsoft.com/office/drawing/2014/main" id="{0364F7F0-6451-AA4B-8C3B-12170442FB17}"/>
              </a:ext>
            </a:extLst>
          </p:cNvPr>
          <p:cNvSpPr txBox="1"/>
          <p:nvPr/>
        </p:nvSpPr>
        <p:spPr>
          <a:xfrm>
            <a:off x="1611722" y="2550076"/>
            <a:ext cx="466794" cy="369332"/>
          </a:xfrm>
          <a:prstGeom prst="rect">
            <a:avLst/>
          </a:prstGeom>
          <a:noFill/>
        </p:spPr>
        <p:txBody>
          <a:bodyPr wrap="none" rtlCol="0">
            <a:spAutoFit/>
          </a:bodyPr>
          <a:lstStyle/>
          <a:p>
            <a:r>
              <a:rPr lang="en-US" dirty="0">
                <a:solidFill>
                  <a:schemeClr val="bg1"/>
                </a:solidFill>
              </a:rPr>
              <a:t>V1</a:t>
            </a:r>
          </a:p>
        </p:txBody>
      </p:sp>
      <p:sp>
        <p:nvSpPr>
          <p:cNvPr id="76" name="TextBox 75">
            <a:extLst>
              <a:ext uri="{FF2B5EF4-FFF2-40B4-BE49-F238E27FC236}">
                <a16:creationId xmlns:a16="http://schemas.microsoft.com/office/drawing/2014/main" id="{634E274C-78DF-5845-B893-CF43615012BF}"/>
              </a:ext>
            </a:extLst>
          </p:cNvPr>
          <p:cNvSpPr txBox="1"/>
          <p:nvPr/>
        </p:nvSpPr>
        <p:spPr>
          <a:xfrm>
            <a:off x="3070897" y="2560268"/>
            <a:ext cx="466794" cy="369332"/>
          </a:xfrm>
          <a:prstGeom prst="rect">
            <a:avLst/>
          </a:prstGeom>
          <a:noFill/>
        </p:spPr>
        <p:txBody>
          <a:bodyPr wrap="none" rtlCol="0">
            <a:spAutoFit/>
          </a:bodyPr>
          <a:lstStyle/>
          <a:p>
            <a:r>
              <a:rPr lang="en-US" dirty="0">
                <a:solidFill>
                  <a:schemeClr val="bg1"/>
                </a:solidFill>
              </a:rPr>
              <a:t>V2</a:t>
            </a:r>
          </a:p>
        </p:txBody>
      </p:sp>
      <p:sp>
        <p:nvSpPr>
          <p:cNvPr id="77" name="TextBox 76">
            <a:extLst>
              <a:ext uri="{FF2B5EF4-FFF2-40B4-BE49-F238E27FC236}">
                <a16:creationId xmlns:a16="http://schemas.microsoft.com/office/drawing/2014/main" id="{F10F2FEC-5657-6646-8E4E-5440D7BF1B50}"/>
              </a:ext>
            </a:extLst>
          </p:cNvPr>
          <p:cNvSpPr txBox="1"/>
          <p:nvPr/>
        </p:nvSpPr>
        <p:spPr>
          <a:xfrm>
            <a:off x="4187121" y="2572311"/>
            <a:ext cx="466794" cy="369332"/>
          </a:xfrm>
          <a:prstGeom prst="rect">
            <a:avLst/>
          </a:prstGeom>
          <a:noFill/>
        </p:spPr>
        <p:txBody>
          <a:bodyPr wrap="none" rtlCol="0">
            <a:spAutoFit/>
          </a:bodyPr>
          <a:lstStyle/>
          <a:p>
            <a:r>
              <a:rPr lang="en-US" dirty="0">
                <a:solidFill>
                  <a:schemeClr val="bg1"/>
                </a:solidFill>
              </a:rPr>
              <a:t>V3</a:t>
            </a:r>
          </a:p>
        </p:txBody>
      </p:sp>
      <p:sp>
        <p:nvSpPr>
          <p:cNvPr id="161" name="Slide Number Placeholder 5">
            <a:extLst>
              <a:ext uri="{FF2B5EF4-FFF2-40B4-BE49-F238E27FC236}">
                <a16:creationId xmlns:a16="http://schemas.microsoft.com/office/drawing/2014/main" id="{8C24CFE8-3BAD-0746-BF5D-E64AB487797D}"/>
              </a:ext>
            </a:extLst>
          </p:cNvPr>
          <p:cNvSpPr txBox="1">
            <a:spLocks/>
          </p:cNvSpPr>
          <p:nvPr/>
        </p:nvSpPr>
        <p:spPr>
          <a:xfrm>
            <a:off x="6692900" y="62801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2"/>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4791E93-A2B7-0848-BDB4-10A6DF01D9B6}" type="slidenum">
              <a:rPr lang="en-US" smtClean="0"/>
              <a:pPr/>
              <a:t>49</a:t>
            </a:fld>
            <a:endParaRPr lang="en-US" dirty="0"/>
          </a:p>
        </p:txBody>
      </p:sp>
      <p:cxnSp>
        <p:nvCxnSpPr>
          <p:cNvPr id="192" name="Straight Connector 191">
            <a:extLst>
              <a:ext uri="{FF2B5EF4-FFF2-40B4-BE49-F238E27FC236}">
                <a16:creationId xmlns:a16="http://schemas.microsoft.com/office/drawing/2014/main" id="{BE7ACA2D-7659-1843-BA91-CBDC86B8C17E}"/>
              </a:ext>
            </a:extLst>
          </p:cNvPr>
          <p:cNvCxnSpPr>
            <a:cxnSpLocks/>
          </p:cNvCxnSpPr>
          <p:nvPr/>
        </p:nvCxnSpPr>
        <p:spPr>
          <a:xfrm>
            <a:off x="6050731" y="3327429"/>
            <a:ext cx="0" cy="1752035"/>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93" name="TextBox 192">
            <a:extLst>
              <a:ext uri="{FF2B5EF4-FFF2-40B4-BE49-F238E27FC236}">
                <a16:creationId xmlns:a16="http://schemas.microsoft.com/office/drawing/2014/main" id="{DAD761A1-6D58-A349-9AE9-01936319B576}"/>
              </a:ext>
            </a:extLst>
          </p:cNvPr>
          <p:cNvSpPr txBox="1"/>
          <p:nvPr/>
        </p:nvSpPr>
        <p:spPr>
          <a:xfrm>
            <a:off x="7087848" y="3513870"/>
            <a:ext cx="723275" cy="369332"/>
          </a:xfrm>
          <a:prstGeom prst="rect">
            <a:avLst/>
          </a:prstGeom>
          <a:noFill/>
        </p:spPr>
        <p:txBody>
          <a:bodyPr wrap="none" rtlCol="0">
            <a:spAutoFit/>
          </a:bodyPr>
          <a:lstStyle/>
          <a:p>
            <a:r>
              <a:rPr lang="en-US" dirty="0"/>
              <a:t>COM</a:t>
            </a:r>
          </a:p>
        </p:txBody>
      </p:sp>
      <p:sp>
        <p:nvSpPr>
          <p:cNvPr id="194" name="TextBox 193">
            <a:extLst>
              <a:ext uri="{FF2B5EF4-FFF2-40B4-BE49-F238E27FC236}">
                <a16:creationId xmlns:a16="http://schemas.microsoft.com/office/drawing/2014/main" id="{E8BB1A8A-6E3A-554A-8240-A8E73341D8D9}"/>
              </a:ext>
            </a:extLst>
          </p:cNvPr>
          <p:cNvSpPr txBox="1"/>
          <p:nvPr/>
        </p:nvSpPr>
        <p:spPr>
          <a:xfrm>
            <a:off x="7087848" y="4351026"/>
            <a:ext cx="723275" cy="369332"/>
          </a:xfrm>
          <a:prstGeom prst="rect">
            <a:avLst/>
          </a:prstGeom>
          <a:noFill/>
        </p:spPr>
        <p:txBody>
          <a:bodyPr wrap="none" rtlCol="0">
            <a:spAutoFit/>
          </a:bodyPr>
          <a:lstStyle/>
          <a:p>
            <a:r>
              <a:rPr lang="en-US" dirty="0"/>
              <a:t>HOM</a:t>
            </a:r>
          </a:p>
        </p:txBody>
      </p:sp>
      <p:cxnSp>
        <p:nvCxnSpPr>
          <p:cNvPr id="195" name="Straight Connector 194">
            <a:extLst>
              <a:ext uri="{FF2B5EF4-FFF2-40B4-BE49-F238E27FC236}">
                <a16:creationId xmlns:a16="http://schemas.microsoft.com/office/drawing/2014/main" id="{0F5D45EF-9F27-5E4E-B7FD-1FA079A1FF45}"/>
              </a:ext>
            </a:extLst>
          </p:cNvPr>
          <p:cNvCxnSpPr>
            <a:cxnSpLocks/>
          </p:cNvCxnSpPr>
          <p:nvPr/>
        </p:nvCxnSpPr>
        <p:spPr>
          <a:xfrm flipH="1">
            <a:off x="5964026" y="4641456"/>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96" name="Straight Connector 195">
            <a:extLst>
              <a:ext uri="{FF2B5EF4-FFF2-40B4-BE49-F238E27FC236}">
                <a16:creationId xmlns:a16="http://schemas.microsoft.com/office/drawing/2014/main" id="{B9943AB8-0B5C-C347-A5E4-BE0E54B9BA3A}"/>
              </a:ext>
            </a:extLst>
          </p:cNvPr>
          <p:cNvCxnSpPr>
            <a:cxnSpLocks/>
          </p:cNvCxnSpPr>
          <p:nvPr/>
        </p:nvCxnSpPr>
        <p:spPr>
          <a:xfrm flipH="1">
            <a:off x="5952789" y="3765438"/>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16ABD8C9-38B7-944E-A964-E17E9A2A7E93}"/>
              </a:ext>
            </a:extLst>
          </p:cNvPr>
          <p:cNvCxnSpPr>
            <a:cxnSpLocks/>
          </p:cNvCxnSpPr>
          <p:nvPr/>
        </p:nvCxnSpPr>
        <p:spPr>
          <a:xfrm flipH="1">
            <a:off x="5957675" y="4203447"/>
            <a:ext cx="9159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98" name="Rectangle 197">
            <a:extLst>
              <a:ext uri="{FF2B5EF4-FFF2-40B4-BE49-F238E27FC236}">
                <a16:creationId xmlns:a16="http://schemas.microsoft.com/office/drawing/2014/main" id="{4EB4BC26-9600-B443-86A2-3CA85D0F0816}"/>
              </a:ext>
            </a:extLst>
          </p:cNvPr>
          <p:cNvSpPr/>
          <p:nvPr/>
        </p:nvSpPr>
        <p:spPr>
          <a:xfrm>
            <a:off x="6379919" y="4641456"/>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CC911494-D582-2749-AA98-420B86306356}"/>
              </a:ext>
            </a:extLst>
          </p:cNvPr>
          <p:cNvCxnSpPr>
            <a:cxnSpLocks/>
          </p:cNvCxnSpPr>
          <p:nvPr/>
        </p:nvCxnSpPr>
        <p:spPr>
          <a:xfrm flipH="1">
            <a:off x="5946405" y="3327429"/>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00" name="TextBox 199">
            <a:extLst>
              <a:ext uri="{FF2B5EF4-FFF2-40B4-BE49-F238E27FC236}">
                <a16:creationId xmlns:a16="http://schemas.microsoft.com/office/drawing/2014/main" id="{5D367F93-7141-044D-91BC-EF8A78E4E8F3}"/>
              </a:ext>
            </a:extLst>
          </p:cNvPr>
          <p:cNvSpPr txBox="1"/>
          <p:nvPr/>
        </p:nvSpPr>
        <p:spPr>
          <a:xfrm>
            <a:off x="7087848" y="4071974"/>
            <a:ext cx="684803" cy="369332"/>
          </a:xfrm>
          <a:prstGeom prst="rect">
            <a:avLst/>
          </a:prstGeom>
          <a:noFill/>
        </p:spPr>
        <p:txBody>
          <a:bodyPr wrap="none" rtlCol="0">
            <a:spAutoFit/>
          </a:bodyPr>
          <a:lstStyle/>
          <a:p>
            <a:r>
              <a:rPr lang="en-US" dirty="0"/>
              <a:t>HOS</a:t>
            </a:r>
          </a:p>
        </p:txBody>
      </p:sp>
      <p:sp>
        <p:nvSpPr>
          <p:cNvPr id="201" name="TextBox 200">
            <a:extLst>
              <a:ext uri="{FF2B5EF4-FFF2-40B4-BE49-F238E27FC236}">
                <a16:creationId xmlns:a16="http://schemas.microsoft.com/office/drawing/2014/main" id="{FF5F701E-03D1-7D46-8565-990E73DFC8D8}"/>
              </a:ext>
            </a:extLst>
          </p:cNvPr>
          <p:cNvSpPr txBox="1"/>
          <p:nvPr/>
        </p:nvSpPr>
        <p:spPr>
          <a:xfrm>
            <a:off x="7087848" y="4630078"/>
            <a:ext cx="671979" cy="369332"/>
          </a:xfrm>
          <a:prstGeom prst="rect">
            <a:avLst/>
          </a:prstGeom>
          <a:noFill/>
        </p:spPr>
        <p:txBody>
          <a:bodyPr wrap="none" rtlCol="0">
            <a:spAutoFit/>
          </a:bodyPr>
          <a:lstStyle/>
          <a:p>
            <a:r>
              <a:rPr lang="en-US" dirty="0"/>
              <a:t>HUS</a:t>
            </a:r>
          </a:p>
        </p:txBody>
      </p:sp>
      <p:sp>
        <p:nvSpPr>
          <p:cNvPr id="202" name="TextBox 201">
            <a:extLst>
              <a:ext uri="{FF2B5EF4-FFF2-40B4-BE49-F238E27FC236}">
                <a16:creationId xmlns:a16="http://schemas.microsoft.com/office/drawing/2014/main" id="{F5B0BF51-9868-1648-9873-59FAFA0803C6}"/>
              </a:ext>
            </a:extLst>
          </p:cNvPr>
          <p:cNvSpPr txBox="1"/>
          <p:nvPr/>
        </p:nvSpPr>
        <p:spPr>
          <a:xfrm>
            <a:off x="7087848" y="3792922"/>
            <a:ext cx="671979" cy="369332"/>
          </a:xfrm>
          <a:prstGeom prst="rect">
            <a:avLst/>
          </a:prstGeom>
          <a:noFill/>
        </p:spPr>
        <p:txBody>
          <a:bodyPr wrap="none" rtlCol="0">
            <a:spAutoFit/>
          </a:bodyPr>
          <a:lstStyle/>
          <a:p>
            <a:r>
              <a:rPr lang="en-US" dirty="0"/>
              <a:t>CUS</a:t>
            </a:r>
          </a:p>
        </p:txBody>
      </p:sp>
      <p:sp>
        <p:nvSpPr>
          <p:cNvPr id="203" name="TextBox 202">
            <a:extLst>
              <a:ext uri="{FF2B5EF4-FFF2-40B4-BE49-F238E27FC236}">
                <a16:creationId xmlns:a16="http://schemas.microsoft.com/office/drawing/2014/main" id="{0B7A75E2-9C45-B846-AE5B-84356F82E595}"/>
              </a:ext>
            </a:extLst>
          </p:cNvPr>
          <p:cNvSpPr txBox="1"/>
          <p:nvPr/>
        </p:nvSpPr>
        <p:spPr>
          <a:xfrm>
            <a:off x="5687191" y="3142763"/>
            <a:ext cx="312906" cy="369332"/>
          </a:xfrm>
          <a:prstGeom prst="rect">
            <a:avLst/>
          </a:prstGeom>
          <a:noFill/>
        </p:spPr>
        <p:txBody>
          <a:bodyPr wrap="none" rtlCol="0">
            <a:spAutoFit/>
          </a:bodyPr>
          <a:lstStyle/>
          <a:p>
            <a:r>
              <a:rPr lang="en-US" dirty="0"/>
              <a:t>8</a:t>
            </a:r>
          </a:p>
        </p:txBody>
      </p:sp>
      <p:sp>
        <p:nvSpPr>
          <p:cNvPr id="204" name="TextBox 203">
            <a:extLst>
              <a:ext uri="{FF2B5EF4-FFF2-40B4-BE49-F238E27FC236}">
                <a16:creationId xmlns:a16="http://schemas.microsoft.com/office/drawing/2014/main" id="{622CFF9C-8D8A-4D40-81C5-CACDF854C72B}"/>
              </a:ext>
            </a:extLst>
          </p:cNvPr>
          <p:cNvSpPr txBox="1"/>
          <p:nvPr/>
        </p:nvSpPr>
        <p:spPr>
          <a:xfrm>
            <a:off x="5687191" y="3582915"/>
            <a:ext cx="312906" cy="369332"/>
          </a:xfrm>
          <a:prstGeom prst="rect">
            <a:avLst/>
          </a:prstGeom>
          <a:noFill/>
        </p:spPr>
        <p:txBody>
          <a:bodyPr wrap="none" rtlCol="0">
            <a:spAutoFit/>
          </a:bodyPr>
          <a:lstStyle/>
          <a:p>
            <a:r>
              <a:rPr lang="en-US" dirty="0"/>
              <a:t>6</a:t>
            </a:r>
          </a:p>
        </p:txBody>
      </p:sp>
      <p:sp>
        <p:nvSpPr>
          <p:cNvPr id="205" name="TextBox 204">
            <a:extLst>
              <a:ext uri="{FF2B5EF4-FFF2-40B4-BE49-F238E27FC236}">
                <a16:creationId xmlns:a16="http://schemas.microsoft.com/office/drawing/2014/main" id="{2153BF67-DB5A-C842-B0AA-B0751C4E725E}"/>
              </a:ext>
            </a:extLst>
          </p:cNvPr>
          <p:cNvSpPr txBox="1"/>
          <p:nvPr/>
        </p:nvSpPr>
        <p:spPr>
          <a:xfrm>
            <a:off x="5687191" y="4895231"/>
            <a:ext cx="312906" cy="369332"/>
          </a:xfrm>
          <a:prstGeom prst="rect">
            <a:avLst/>
          </a:prstGeom>
          <a:noFill/>
        </p:spPr>
        <p:txBody>
          <a:bodyPr wrap="none" rtlCol="0">
            <a:spAutoFit/>
          </a:bodyPr>
          <a:lstStyle/>
          <a:p>
            <a:r>
              <a:rPr lang="en-US" dirty="0"/>
              <a:t>0</a:t>
            </a:r>
          </a:p>
        </p:txBody>
      </p:sp>
      <p:cxnSp>
        <p:nvCxnSpPr>
          <p:cNvPr id="206" name="Straight Connector 205">
            <a:extLst>
              <a:ext uri="{FF2B5EF4-FFF2-40B4-BE49-F238E27FC236}">
                <a16:creationId xmlns:a16="http://schemas.microsoft.com/office/drawing/2014/main" id="{9E315498-6616-1749-9172-77E2C9F912BF}"/>
              </a:ext>
            </a:extLst>
          </p:cNvPr>
          <p:cNvCxnSpPr>
            <a:cxnSpLocks/>
          </p:cNvCxnSpPr>
          <p:nvPr/>
        </p:nvCxnSpPr>
        <p:spPr>
          <a:xfrm flipH="1">
            <a:off x="5964026" y="5079464"/>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07" name="Rectangle 206">
            <a:extLst>
              <a:ext uri="{FF2B5EF4-FFF2-40B4-BE49-F238E27FC236}">
                <a16:creationId xmlns:a16="http://schemas.microsoft.com/office/drawing/2014/main" id="{3D9D8C36-DB9B-C24B-8AE6-36159415E768}"/>
              </a:ext>
            </a:extLst>
          </p:cNvPr>
          <p:cNvSpPr/>
          <p:nvPr/>
        </p:nvSpPr>
        <p:spPr>
          <a:xfrm>
            <a:off x="7873140" y="3584236"/>
            <a:ext cx="228600" cy="2286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Rectangle 207">
            <a:extLst>
              <a:ext uri="{FF2B5EF4-FFF2-40B4-BE49-F238E27FC236}">
                <a16:creationId xmlns:a16="http://schemas.microsoft.com/office/drawing/2014/main" id="{7BDCC350-8DB9-C54F-8724-56538AF7EF7F}"/>
              </a:ext>
            </a:extLst>
          </p:cNvPr>
          <p:cNvSpPr/>
          <p:nvPr/>
        </p:nvSpPr>
        <p:spPr>
          <a:xfrm>
            <a:off x="6379919" y="4202631"/>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9" name="Rectangle 208">
            <a:extLst>
              <a:ext uri="{FF2B5EF4-FFF2-40B4-BE49-F238E27FC236}">
                <a16:creationId xmlns:a16="http://schemas.microsoft.com/office/drawing/2014/main" id="{3F5E5CEB-3F13-EB4F-9F6E-D573B9C7A14E}"/>
              </a:ext>
            </a:extLst>
          </p:cNvPr>
          <p:cNvSpPr/>
          <p:nvPr/>
        </p:nvSpPr>
        <p:spPr>
          <a:xfrm>
            <a:off x="7873140" y="3863288"/>
            <a:ext cx="228600" cy="2286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0" name="Rectangle 209">
            <a:extLst>
              <a:ext uri="{FF2B5EF4-FFF2-40B4-BE49-F238E27FC236}">
                <a16:creationId xmlns:a16="http://schemas.microsoft.com/office/drawing/2014/main" id="{4F8AE046-2719-1347-927F-24C43A32F3AE}"/>
              </a:ext>
            </a:extLst>
          </p:cNvPr>
          <p:cNvSpPr/>
          <p:nvPr/>
        </p:nvSpPr>
        <p:spPr>
          <a:xfrm>
            <a:off x="6379919" y="3983175"/>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1" name="TextBox 210">
            <a:extLst>
              <a:ext uri="{FF2B5EF4-FFF2-40B4-BE49-F238E27FC236}">
                <a16:creationId xmlns:a16="http://schemas.microsoft.com/office/drawing/2014/main" id="{51C9225E-C6A8-CD40-8268-C6F3BD3FA39A}"/>
              </a:ext>
            </a:extLst>
          </p:cNvPr>
          <p:cNvSpPr txBox="1"/>
          <p:nvPr/>
        </p:nvSpPr>
        <p:spPr>
          <a:xfrm>
            <a:off x="5687191" y="4012628"/>
            <a:ext cx="312906" cy="369332"/>
          </a:xfrm>
          <a:prstGeom prst="rect">
            <a:avLst/>
          </a:prstGeom>
          <a:noFill/>
        </p:spPr>
        <p:txBody>
          <a:bodyPr wrap="none" rtlCol="0">
            <a:spAutoFit/>
          </a:bodyPr>
          <a:lstStyle/>
          <a:p>
            <a:r>
              <a:rPr lang="en-US" dirty="0"/>
              <a:t>4</a:t>
            </a:r>
          </a:p>
        </p:txBody>
      </p:sp>
      <p:sp>
        <p:nvSpPr>
          <p:cNvPr id="212" name="TextBox 211">
            <a:extLst>
              <a:ext uri="{FF2B5EF4-FFF2-40B4-BE49-F238E27FC236}">
                <a16:creationId xmlns:a16="http://schemas.microsoft.com/office/drawing/2014/main" id="{86CB34FE-571D-5C4A-AAA1-8D20D22A489E}"/>
              </a:ext>
            </a:extLst>
          </p:cNvPr>
          <p:cNvSpPr txBox="1"/>
          <p:nvPr/>
        </p:nvSpPr>
        <p:spPr>
          <a:xfrm>
            <a:off x="5687191" y="4453929"/>
            <a:ext cx="312906" cy="369332"/>
          </a:xfrm>
          <a:prstGeom prst="rect">
            <a:avLst/>
          </a:prstGeom>
          <a:noFill/>
        </p:spPr>
        <p:txBody>
          <a:bodyPr wrap="none" rtlCol="0">
            <a:spAutoFit/>
          </a:bodyPr>
          <a:lstStyle/>
          <a:p>
            <a:r>
              <a:rPr lang="en-US" dirty="0"/>
              <a:t>2</a:t>
            </a:r>
          </a:p>
        </p:txBody>
      </p:sp>
      <p:sp>
        <p:nvSpPr>
          <p:cNvPr id="213" name="Rectangle 212">
            <a:extLst>
              <a:ext uri="{FF2B5EF4-FFF2-40B4-BE49-F238E27FC236}">
                <a16:creationId xmlns:a16="http://schemas.microsoft.com/office/drawing/2014/main" id="{A4D65C4D-EC1A-F142-BD52-18F0CC48DB8C}"/>
              </a:ext>
            </a:extLst>
          </p:cNvPr>
          <p:cNvSpPr/>
          <p:nvPr/>
        </p:nvSpPr>
        <p:spPr>
          <a:xfrm>
            <a:off x="7873140" y="4700444"/>
            <a:ext cx="228600" cy="2286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4" name="Rectangle 213">
            <a:extLst>
              <a:ext uri="{FF2B5EF4-FFF2-40B4-BE49-F238E27FC236}">
                <a16:creationId xmlns:a16="http://schemas.microsoft.com/office/drawing/2014/main" id="{C8D5CB81-D0C4-7B48-BB8F-D686EEF80F3D}"/>
              </a:ext>
            </a:extLst>
          </p:cNvPr>
          <p:cNvSpPr/>
          <p:nvPr/>
        </p:nvSpPr>
        <p:spPr>
          <a:xfrm>
            <a:off x="6379919" y="3767826"/>
            <a:ext cx="310532" cy="2194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Rectangle 214">
            <a:extLst>
              <a:ext uri="{FF2B5EF4-FFF2-40B4-BE49-F238E27FC236}">
                <a16:creationId xmlns:a16="http://schemas.microsoft.com/office/drawing/2014/main" id="{06D69B2B-E27B-DF4B-BFA9-519C8D15EAD8}"/>
              </a:ext>
            </a:extLst>
          </p:cNvPr>
          <p:cNvSpPr/>
          <p:nvPr/>
        </p:nvSpPr>
        <p:spPr>
          <a:xfrm>
            <a:off x="7873140" y="4421392"/>
            <a:ext cx="228600" cy="22860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6" name="Rectangle 215">
            <a:extLst>
              <a:ext uri="{FF2B5EF4-FFF2-40B4-BE49-F238E27FC236}">
                <a16:creationId xmlns:a16="http://schemas.microsoft.com/office/drawing/2014/main" id="{506F7495-A5F9-C644-964A-25531BB56AED}"/>
              </a:ext>
            </a:extLst>
          </p:cNvPr>
          <p:cNvSpPr/>
          <p:nvPr/>
        </p:nvSpPr>
        <p:spPr>
          <a:xfrm>
            <a:off x="6379919" y="3327429"/>
            <a:ext cx="310532" cy="44047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7" name="Rectangle 216">
            <a:extLst>
              <a:ext uri="{FF2B5EF4-FFF2-40B4-BE49-F238E27FC236}">
                <a16:creationId xmlns:a16="http://schemas.microsoft.com/office/drawing/2014/main" id="{6E6185AF-C0B0-344F-BEFD-214A809BE12A}"/>
              </a:ext>
            </a:extLst>
          </p:cNvPr>
          <p:cNvSpPr/>
          <p:nvPr/>
        </p:nvSpPr>
        <p:spPr>
          <a:xfrm>
            <a:off x="7873140" y="4142340"/>
            <a:ext cx="228600" cy="228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8" name="Straight Connector 217">
            <a:extLst>
              <a:ext uri="{FF2B5EF4-FFF2-40B4-BE49-F238E27FC236}">
                <a16:creationId xmlns:a16="http://schemas.microsoft.com/office/drawing/2014/main" id="{62A90CDC-2ADE-9F41-A62D-F710F0667B98}"/>
              </a:ext>
            </a:extLst>
          </p:cNvPr>
          <p:cNvCxnSpPr>
            <a:cxnSpLocks/>
          </p:cNvCxnSpPr>
          <p:nvPr/>
        </p:nvCxnSpPr>
        <p:spPr>
          <a:xfrm>
            <a:off x="6050731" y="5079464"/>
            <a:ext cx="1037117"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19" name="TextBox 218">
            <a:extLst>
              <a:ext uri="{FF2B5EF4-FFF2-40B4-BE49-F238E27FC236}">
                <a16:creationId xmlns:a16="http://schemas.microsoft.com/office/drawing/2014/main" id="{0379A4CC-749A-DF41-ABF8-DD5D43AF82FF}"/>
              </a:ext>
            </a:extLst>
          </p:cNvPr>
          <p:cNvSpPr txBox="1"/>
          <p:nvPr/>
        </p:nvSpPr>
        <p:spPr>
          <a:xfrm>
            <a:off x="6122251" y="5142935"/>
            <a:ext cx="825867" cy="369332"/>
          </a:xfrm>
          <a:prstGeom prst="rect">
            <a:avLst/>
          </a:prstGeom>
          <a:noFill/>
        </p:spPr>
        <p:txBody>
          <a:bodyPr wrap="none" rtlCol="0">
            <a:spAutoFit/>
          </a:bodyPr>
          <a:lstStyle/>
          <a:p>
            <a:r>
              <a:rPr lang="en-US" dirty="0"/>
              <a:t>Actual</a:t>
            </a:r>
          </a:p>
        </p:txBody>
      </p:sp>
      <p:sp>
        <p:nvSpPr>
          <p:cNvPr id="220" name="TextBox 219">
            <a:extLst>
              <a:ext uri="{FF2B5EF4-FFF2-40B4-BE49-F238E27FC236}">
                <a16:creationId xmlns:a16="http://schemas.microsoft.com/office/drawing/2014/main" id="{72F47143-AA5A-4A48-A703-9F1A9EA3516F}"/>
              </a:ext>
            </a:extLst>
          </p:cNvPr>
          <p:cNvSpPr txBox="1"/>
          <p:nvPr/>
        </p:nvSpPr>
        <p:spPr>
          <a:xfrm rot="16200000">
            <a:off x="4804388" y="4047563"/>
            <a:ext cx="1326004" cy="369332"/>
          </a:xfrm>
          <a:prstGeom prst="rect">
            <a:avLst/>
          </a:prstGeom>
          <a:noFill/>
        </p:spPr>
        <p:txBody>
          <a:bodyPr wrap="none" rtlCol="0">
            <a:spAutoFit/>
          </a:bodyPr>
          <a:lstStyle/>
          <a:p>
            <a:r>
              <a:rPr lang="en-US" dirty="0"/>
              <a:t>abundance</a:t>
            </a:r>
          </a:p>
        </p:txBody>
      </p:sp>
      <p:sp>
        <p:nvSpPr>
          <p:cNvPr id="221" name="TextBox 220">
            <a:extLst>
              <a:ext uri="{FF2B5EF4-FFF2-40B4-BE49-F238E27FC236}">
                <a16:creationId xmlns:a16="http://schemas.microsoft.com/office/drawing/2014/main" id="{0DB44A3A-7160-A84B-B374-6E7F9A4AC624}"/>
              </a:ext>
            </a:extLst>
          </p:cNvPr>
          <p:cNvSpPr txBox="1"/>
          <p:nvPr/>
        </p:nvSpPr>
        <p:spPr>
          <a:xfrm>
            <a:off x="7134148" y="3153934"/>
            <a:ext cx="954107" cy="369332"/>
          </a:xfrm>
          <a:prstGeom prst="rect">
            <a:avLst/>
          </a:prstGeom>
          <a:noFill/>
        </p:spPr>
        <p:txBody>
          <a:bodyPr wrap="none" rtlCol="0">
            <a:spAutoFit/>
          </a:bodyPr>
          <a:lstStyle/>
          <a:p>
            <a:r>
              <a:rPr lang="en-US" dirty="0"/>
              <a:t>Legend</a:t>
            </a:r>
          </a:p>
        </p:txBody>
      </p:sp>
      <p:cxnSp>
        <p:nvCxnSpPr>
          <p:cNvPr id="222" name="Straight Connector 221">
            <a:extLst>
              <a:ext uri="{FF2B5EF4-FFF2-40B4-BE49-F238E27FC236}">
                <a16:creationId xmlns:a16="http://schemas.microsoft.com/office/drawing/2014/main" id="{3728E2FD-7C28-8E4F-A66C-E64B414C99ED}"/>
              </a:ext>
            </a:extLst>
          </p:cNvPr>
          <p:cNvCxnSpPr/>
          <p:nvPr/>
        </p:nvCxnSpPr>
        <p:spPr>
          <a:xfrm flipH="1">
            <a:off x="7110998" y="3502295"/>
            <a:ext cx="1013892" cy="0"/>
          </a:xfrm>
          <a:prstGeom prst="line">
            <a:avLst/>
          </a:prstGeom>
        </p:spPr>
        <p:style>
          <a:lnRef idx="1">
            <a:schemeClr val="dk1"/>
          </a:lnRef>
          <a:fillRef idx="0">
            <a:schemeClr val="dk1"/>
          </a:fillRef>
          <a:effectRef idx="0">
            <a:schemeClr val="dk1"/>
          </a:effectRef>
          <a:fontRef idx="minor">
            <a:schemeClr val="tx1"/>
          </a:fontRef>
        </p:style>
      </p:cxnSp>
      <p:sp>
        <p:nvSpPr>
          <p:cNvPr id="223" name="TextBox 222">
            <a:extLst>
              <a:ext uri="{FF2B5EF4-FFF2-40B4-BE49-F238E27FC236}">
                <a16:creationId xmlns:a16="http://schemas.microsoft.com/office/drawing/2014/main" id="{E8661535-A24B-B74D-BE4E-83CC9181227F}"/>
              </a:ext>
            </a:extLst>
          </p:cNvPr>
          <p:cNvSpPr txBox="1"/>
          <p:nvPr/>
        </p:nvSpPr>
        <p:spPr>
          <a:xfrm>
            <a:off x="5595188" y="2661603"/>
            <a:ext cx="2797828" cy="584775"/>
          </a:xfrm>
          <a:prstGeom prst="rect">
            <a:avLst/>
          </a:prstGeom>
          <a:noFill/>
        </p:spPr>
        <p:txBody>
          <a:bodyPr wrap="square" rtlCol="0">
            <a:spAutoFit/>
          </a:bodyPr>
          <a:lstStyle/>
          <a:p>
            <a:pPr algn="ctr"/>
            <a:r>
              <a:rPr lang="en-US" sz="1600" i="1" dirty="0"/>
              <a:t>Actual distribution of sentence types</a:t>
            </a:r>
          </a:p>
        </p:txBody>
      </p:sp>
      <p:sp>
        <p:nvSpPr>
          <p:cNvPr id="224" name="TextBox 223">
            <a:extLst>
              <a:ext uri="{FF2B5EF4-FFF2-40B4-BE49-F238E27FC236}">
                <a16:creationId xmlns:a16="http://schemas.microsoft.com/office/drawing/2014/main" id="{A2EC4C09-5088-1E48-873D-14DB7604CFAA}"/>
              </a:ext>
            </a:extLst>
          </p:cNvPr>
          <p:cNvSpPr txBox="1"/>
          <p:nvPr/>
        </p:nvSpPr>
        <p:spPr>
          <a:xfrm>
            <a:off x="832483" y="1524751"/>
            <a:ext cx="7391810" cy="646331"/>
          </a:xfrm>
          <a:prstGeom prst="rect">
            <a:avLst/>
          </a:prstGeom>
          <a:noFill/>
        </p:spPr>
        <p:txBody>
          <a:bodyPr wrap="square" rtlCol="0">
            <a:spAutoFit/>
          </a:bodyPr>
          <a:lstStyle/>
          <a:p>
            <a:r>
              <a:rPr lang="en-US" dirty="0"/>
              <a:t>Example: We are studying a collection of sentences and want to differentiate them and determine how many of each type we have</a:t>
            </a:r>
          </a:p>
        </p:txBody>
      </p:sp>
    </p:spTree>
    <p:extLst>
      <p:ext uri="{BB962C8B-B14F-4D97-AF65-F5344CB8AC3E}">
        <p14:creationId xmlns:p14="http://schemas.microsoft.com/office/powerpoint/2010/main" val="2071930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A54F2A-A698-9E41-B031-B55B0A3E88D2}"/>
              </a:ext>
            </a:extLst>
          </p:cNvPr>
          <p:cNvSpPr>
            <a:spLocks noGrp="1"/>
          </p:cNvSpPr>
          <p:nvPr>
            <p:ph type="sldNum" sz="quarter" idx="4"/>
          </p:nvPr>
        </p:nvSpPr>
        <p:spPr/>
        <p:txBody>
          <a:bodyPr/>
          <a:lstStyle/>
          <a:p>
            <a:fld id="{24791E93-A2B7-0848-BDB4-10A6DF01D9B6}" type="slidenum">
              <a:rPr lang="en-US" smtClean="0"/>
              <a:pPr/>
              <a:t>5</a:t>
            </a:fld>
            <a:endParaRPr lang="en-US" dirty="0"/>
          </a:p>
        </p:txBody>
      </p:sp>
      <p:sp>
        <p:nvSpPr>
          <p:cNvPr id="5" name="TextBox 4">
            <a:extLst>
              <a:ext uri="{FF2B5EF4-FFF2-40B4-BE49-F238E27FC236}">
                <a16:creationId xmlns:a16="http://schemas.microsoft.com/office/drawing/2014/main" id="{DBC58D8E-4385-CA4A-95E3-0A754888C347}"/>
              </a:ext>
            </a:extLst>
          </p:cNvPr>
          <p:cNvSpPr txBox="1"/>
          <p:nvPr/>
        </p:nvSpPr>
        <p:spPr>
          <a:xfrm>
            <a:off x="779780" y="2432304"/>
            <a:ext cx="8046720" cy="1077218"/>
          </a:xfrm>
          <a:prstGeom prst="rect">
            <a:avLst/>
          </a:prstGeom>
          <a:noFill/>
        </p:spPr>
        <p:txBody>
          <a:bodyPr wrap="square" rtlCol="0">
            <a:spAutoFit/>
          </a:bodyPr>
          <a:lstStyle/>
          <a:p>
            <a:r>
              <a:rPr lang="en-US" sz="3200" dirty="0">
                <a:solidFill>
                  <a:schemeClr val="bg2">
                    <a:lumMod val="75000"/>
                  </a:schemeClr>
                </a:solidFill>
                <a:sym typeface="Wingdings" pitchFamily="2" charset="2"/>
              </a:rPr>
              <a:t>1) What is the biology? </a:t>
            </a:r>
          </a:p>
          <a:p>
            <a:r>
              <a:rPr lang="en-US" sz="3200" dirty="0">
                <a:solidFill>
                  <a:schemeClr val="bg2">
                    <a:lumMod val="75000"/>
                  </a:schemeClr>
                </a:solidFill>
                <a:sym typeface="Wingdings" pitchFamily="2" charset="2"/>
              </a:rPr>
              <a:t>And how can we study it by sequencing?</a:t>
            </a:r>
          </a:p>
        </p:txBody>
      </p:sp>
    </p:spTree>
    <p:extLst>
      <p:ext uri="{BB962C8B-B14F-4D97-AF65-F5344CB8AC3E}">
        <p14:creationId xmlns:p14="http://schemas.microsoft.com/office/powerpoint/2010/main" val="1172218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Box 146">
            <a:extLst>
              <a:ext uri="{FF2B5EF4-FFF2-40B4-BE49-F238E27FC236}">
                <a16:creationId xmlns:a16="http://schemas.microsoft.com/office/drawing/2014/main" id="{F7C3DC32-ADE7-B448-95C8-DB6A135AC746}"/>
              </a:ext>
            </a:extLst>
          </p:cNvPr>
          <p:cNvSpPr txBox="1"/>
          <p:nvPr/>
        </p:nvSpPr>
        <p:spPr>
          <a:xfrm>
            <a:off x="516949" y="2914486"/>
            <a:ext cx="4257897" cy="338554"/>
          </a:xfrm>
          <a:prstGeom prst="rect">
            <a:avLst/>
          </a:prstGeom>
          <a:noFill/>
        </p:spPr>
        <p:txBody>
          <a:bodyPr wrap="none" rtlCol="0">
            <a:spAutoFit/>
          </a:bodyPr>
          <a:lstStyle/>
          <a:p>
            <a:r>
              <a:rPr lang="en-US" sz="1600" dirty="0">
                <a:solidFill>
                  <a:schemeClr val="bg2"/>
                </a:solidFill>
                <a:latin typeface="Courier" pitchFamily="2" charset="0"/>
              </a:rPr>
              <a:t>1.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48" name="TextBox 147">
            <a:extLst>
              <a:ext uri="{FF2B5EF4-FFF2-40B4-BE49-F238E27FC236}">
                <a16:creationId xmlns:a16="http://schemas.microsoft.com/office/drawing/2014/main" id="{315E0A51-C5B9-C449-BD46-A91965222A50}"/>
              </a:ext>
            </a:extLst>
          </p:cNvPr>
          <p:cNvSpPr txBox="1"/>
          <p:nvPr/>
        </p:nvSpPr>
        <p:spPr>
          <a:xfrm>
            <a:off x="516949" y="4611021"/>
            <a:ext cx="4257897" cy="338554"/>
          </a:xfrm>
          <a:prstGeom prst="rect">
            <a:avLst/>
          </a:prstGeom>
          <a:noFill/>
        </p:spPr>
        <p:txBody>
          <a:bodyPr wrap="none" rtlCol="0">
            <a:spAutoFit/>
          </a:bodyPr>
          <a:lstStyle/>
          <a:p>
            <a:r>
              <a:rPr lang="en-US" sz="1600" dirty="0">
                <a:solidFill>
                  <a:schemeClr val="bg2"/>
                </a:solidFill>
                <a:latin typeface="Courier" pitchFamily="2" charset="0"/>
              </a:rPr>
              <a:t>6.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49" name="TextBox 148">
            <a:extLst>
              <a:ext uri="{FF2B5EF4-FFF2-40B4-BE49-F238E27FC236}">
                <a16:creationId xmlns:a16="http://schemas.microsoft.com/office/drawing/2014/main" id="{0F65801A-2409-BF4A-BDBE-8749B5590C1A}"/>
              </a:ext>
            </a:extLst>
          </p:cNvPr>
          <p:cNvSpPr txBox="1"/>
          <p:nvPr/>
        </p:nvSpPr>
        <p:spPr>
          <a:xfrm>
            <a:off x="516949" y="4950328"/>
            <a:ext cx="4134465" cy="338554"/>
          </a:xfrm>
          <a:prstGeom prst="rect">
            <a:avLst/>
          </a:prstGeom>
          <a:noFill/>
        </p:spPr>
        <p:txBody>
          <a:bodyPr wrap="none" rtlCol="0">
            <a:spAutoFit/>
          </a:bodyPr>
          <a:lstStyle/>
          <a:p>
            <a:r>
              <a:rPr lang="en-US" sz="1600" dirty="0">
                <a:solidFill>
                  <a:schemeClr val="bg2"/>
                </a:solidFill>
                <a:latin typeface="Courier" pitchFamily="2" charset="0"/>
              </a:rPr>
              <a:t>7.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50" name="TextBox 149">
            <a:extLst>
              <a:ext uri="{FF2B5EF4-FFF2-40B4-BE49-F238E27FC236}">
                <a16:creationId xmlns:a16="http://schemas.microsoft.com/office/drawing/2014/main" id="{B8FADB2E-CF7C-994E-91A8-E04B154E0911}"/>
              </a:ext>
            </a:extLst>
          </p:cNvPr>
          <p:cNvSpPr txBox="1"/>
          <p:nvPr/>
        </p:nvSpPr>
        <p:spPr>
          <a:xfrm>
            <a:off x="516949" y="5289633"/>
            <a:ext cx="4134465" cy="338554"/>
          </a:xfrm>
          <a:prstGeom prst="rect">
            <a:avLst/>
          </a:prstGeom>
          <a:noFill/>
        </p:spPr>
        <p:txBody>
          <a:bodyPr wrap="none" rtlCol="0">
            <a:spAutoFit/>
          </a:bodyPr>
          <a:lstStyle/>
          <a:p>
            <a:r>
              <a:rPr lang="en-US" sz="1600" dirty="0">
                <a:solidFill>
                  <a:schemeClr val="bg2"/>
                </a:solidFill>
                <a:latin typeface="Courier" pitchFamily="2" charset="0"/>
              </a:rPr>
              <a:t>8.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51" name="TextBox 150">
            <a:extLst>
              <a:ext uri="{FF2B5EF4-FFF2-40B4-BE49-F238E27FC236}">
                <a16:creationId xmlns:a16="http://schemas.microsoft.com/office/drawing/2014/main" id="{F0E92AA1-C0EA-9847-8401-24E1E10FBE80}"/>
              </a:ext>
            </a:extLst>
          </p:cNvPr>
          <p:cNvSpPr txBox="1"/>
          <p:nvPr/>
        </p:nvSpPr>
        <p:spPr>
          <a:xfrm>
            <a:off x="516949" y="3593100"/>
            <a:ext cx="4134465" cy="338554"/>
          </a:xfrm>
          <a:prstGeom prst="rect">
            <a:avLst/>
          </a:prstGeom>
          <a:noFill/>
        </p:spPr>
        <p:txBody>
          <a:bodyPr wrap="none" rtlCol="0">
            <a:spAutoFit/>
          </a:bodyPr>
          <a:lstStyle/>
          <a:p>
            <a:r>
              <a:rPr lang="en-US" sz="1600" dirty="0">
                <a:solidFill>
                  <a:schemeClr val="bg2"/>
                </a:solidFill>
                <a:latin typeface="Courier" pitchFamily="2" charset="0"/>
              </a:rPr>
              <a:t>3.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52" name="TextBox 151">
            <a:extLst>
              <a:ext uri="{FF2B5EF4-FFF2-40B4-BE49-F238E27FC236}">
                <a16:creationId xmlns:a16="http://schemas.microsoft.com/office/drawing/2014/main" id="{635EB1E0-ECEA-8442-80FB-3CBF7D16CA0B}"/>
              </a:ext>
            </a:extLst>
          </p:cNvPr>
          <p:cNvSpPr txBox="1"/>
          <p:nvPr/>
        </p:nvSpPr>
        <p:spPr>
          <a:xfrm>
            <a:off x="516949" y="3253793"/>
            <a:ext cx="4257897" cy="338554"/>
          </a:xfrm>
          <a:prstGeom prst="rect">
            <a:avLst/>
          </a:prstGeom>
          <a:noFill/>
        </p:spPr>
        <p:txBody>
          <a:bodyPr wrap="none" rtlCol="0">
            <a:spAutoFit/>
          </a:bodyPr>
          <a:lstStyle/>
          <a:p>
            <a:r>
              <a:rPr lang="en-US" sz="1600" dirty="0">
                <a:solidFill>
                  <a:schemeClr val="bg2"/>
                </a:solidFill>
                <a:latin typeface="Courier" pitchFamily="2" charset="0"/>
              </a:rPr>
              <a:t>2.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53" name="TextBox 152">
            <a:extLst>
              <a:ext uri="{FF2B5EF4-FFF2-40B4-BE49-F238E27FC236}">
                <a16:creationId xmlns:a16="http://schemas.microsoft.com/office/drawing/2014/main" id="{C6344239-D6F0-334C-9BBD-F38F50358A3D}"/>
              </a:ext>
            </a:extLst>
          </p:cNvPr>
          <p:cNvSpPr txBox="1"/>
          <p:nvPr/>
        </p:nvSpPr>
        <p:spPr>
          <a:xfrm>
            <a:off x="516949" y="4271714"/>
            <a:ext cx="4257897" cy="338554"/>
          </a:xfrm>
          <a:prstGeom prst="rect">
            <a:avLst/>
          </a:prstGeom>
          <a:noFill/>
        </p:spPr>
        <p:txBody>
          <a:bodyPr wrap="none" rtlCol="0">
            <a:spAutoFit/>
          </a:bodyPr>
          <a:lstStyle/>
          <a:p>
            <a:r>
              <a:rPr lang="en-US" sz="1600" dirty="0">
                <a:solidFill>
                  <a:schemeClr val="bg2"/>
                </a:solidFill>
                <a:latin typeface="Courier" pitchFamily="2" charset="0"/>
              </a:rPr>
              <a:t>5. The</a:t>
            </a:r>
            <a:r>
              <a:rPr lang="en-US" sz="1600" dirty="0">
                <a:latin typeface="Courier" pitchFamily="2" charset="0"/>
              </a:rPr>
              <a:t> </a:t>
            </a:r>
            <a:r>
              <a:rPr lang="en-US" sz="1600" dirty="0">
                <a:solidFill>
                  <a:schemeClr val="accent4"/>
                </a:solidFill>
                <a:latin typeface="Courier" pitchFamily="2" charset="0"/>
              </a:rPr>
              <a:t>horse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54" name="TextBox 153">
            <a:extLst>
              <a:ext uri="{FF2B5EF4-FFF2-40B4-BE49-F238E27FC236}">
                <a16:creationId xmlns:a16="http://schemas.microsoft.com/office/drawing/2014/main" id="{C191C6AA-BB5F-664E-B14C-122162739D17}"/>
              </a:ext>
            </a:extLst>
          </p:cNvPr>
          <p:cNvSpPr txBox="1"/>
          <p:nvPr/>
        </p:nvSpPr>
        <p:spPr>
          <a:xfrm>
            <a:off x="516949" y="3932407"/>
            <a:ext cx="4134465" cy="338554"/>
          </a:xfrm>
          <a:prstGeom prst="rect">
            <a:avLst/>
          </a:prstGeom>
          <a:noFill/>
        </p:spPr>
        <p:txBody>
          <a:bodyPr wrap="none" rtlCol="0">
            <a:spAutoFit/>
          </a:bodyPr>
          <a:lstStyle/>
          <a:p>
            <a:r>
              <a:rPr lang="en-US" sz="1600" dirty="0">
                <a:solidFill>
                  <a:schemeClr val="bg2"/>
                </a:solidFill>
                <a:latin typeface="Courier" pitchFamily="2" charset="0"/>
              </a:rPr>
              <a:t>4.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Hypervariable 16S regions can be used for species identification</a:t>
            </a:r>
          </a:p>
        </p:txBody>
      </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3670134" y="9640757"/>
            <a:ext cx="2133600" cy="365125"/>
          </a:xfrm>
        </p:spPr>
        <p:txBody>
          <a:bodyPr/>
          <a:lstStyle/>
          <a:p>
            <a:fld id="{24791E93-A2B7-0848-BDB4-10A6DF01D9B6}" type="slidenum">
              <a:rPr lang="en-US" smtClean="0"/>
              <a:pPr/>
              <a:t>50</a:t>
            </a:fld>
            <a:endParaRPr lang="en-US" dirty="0"/>
          </a:p>
        </p:txBody>
      </p:sp>
      <p:sp>
        <p:nvSpPr>
          <p:cNvPr id="161" name="Slide Number Placeholder 5">
            <a:extLst>
              <a:ext uri="{FF2B5EF4-FFF2-40B4-BE49-F238E27FC236}">
                <a16:creationId xmlns:a16="http://schemas.microsoft.com/office/drawing/2014/main" id="{8C24CFE8-3BAD-0746-BF5D-E64AB487797D}"/>
              </a:ext>
            </a:extLst>
          </p:cNvPr>
          <p:cNvSpPr txBox="1">
            <a:spLocks/>
          </p:cNvSpPr>
          <p:nvPr/>
        </p:nvSpPr>
        <p:spPr>
          <a:xfrm>
            <a:off x="6901446" y="62801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2"/>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4791E93-A2B7-0848-BDB4-10A6DF01D9B6}" type="slidenum">
              <a:rPr lang="en-US" smtClean="0"/>
              <a:pPr/>
              <a:t>50</a:t>
            </a:fld>
            <a:endParaRPr lang="en-US" dirty="0"/>
          </a:p>
        </p:txBody>
      </p:sp>
      <p:sp>
        <p:nvSpPr>
          <p:cNvPr id="73" name="Rectangle 72">
            <a:extLst>
              <a:ext uri="{FF2B5EF4-FFF2-40B4-BE49-F238E27FC236}">
                <a16:creationId xmlns:a16="http://schemas.microsoft.com/office/drawing/2014/main" id="{4C711104-5433-E344-866D-0A72943C3214}"/>
              </a:ext>
            </a:extLst>
          </p:cNvPr>
          <p:cNvSpPr/>
          <p:nvPr/>
        </p:nvSpPr>
        <p:spPr>
          <a:xfrm>
            <a:off x="964100" y="2667823"/>
            <a:ext cx="3650246" cy="170956"/>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0E4D5436-8596-6947-976A-25C9B9D7B46D}"/>
              </a:ext>
            </a:extLst>
          </p:cNvPr>
          <p:cNvSpPr/>
          <p:nvPr/>
        </p:nvSpPr>
        <p:spPr>
          <a:xfrm>
            <a:off x="1395944" y="2625522"/>
            <a:ext cx="746816" cy="26387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47980874-1679-D143-906A-86D8B41EAC45}"/>
              </a:ext>
            </a:extLst>
          </p:cNvPr>
          <p:cNvSpPr/>
          <p:nvPr/>
        </p:nvSpPr>
        <p:spPr>
          <a:xfrm>
            <a:off x="2885228" y="2625523"/>
            <a:ext cx="738397" cy="26387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A90E7F2F-0567-774E-9EAE-5E01DEA2E3AF}"/>
              </a:ext>
            </a:extLst>
          </p:cNvPr>
          <p:cNvSpPr/>
          <p:nvPr/>
        </p:nvSpPr>
        <p:spPr>
          <a:xfrm>
            <a:off x="4149460" y="2625522"/>
            <a:ext cx="464886" cy="26387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TextBox 79">
            <a:extLst>
              <a:ext uri="{FF2B5EF4-FFF2-40B4-BE49-F238E27FC236}">
                <a16:creationId xmlns:a16="http://schemas.microsoft.com/office/drawing/2014/main" id="{285C0A79-037F-4A45-B7C3-6B2A129D5DE3}"/>
              </a:ext>
            </a:extLst>
          </p:cNvPr>
          <p:cNvSpPr txBox="1"/>
          <p:nvPr/>
        </p:nvSpPr>
        <p:spPr>
          <a:xfrm>
            <a:off x="1561854" y="2569953"/>
            <a:ext cx="466794" cy="369332"/>
          </a:xfrm>
          <a:prstGeom prst="rect">
            <a:avLst/>
          </a:prstGeom>
          <a:noFill/>
        </p:spPr>
        <p:txBody>
          <a:bodyPr wrap="none" rtlCol="0">
            <a:spAutoFit/>
          </a:bodyPr>
          <a:lstStyle/>
          <a:p>
            <a:r>
              <a:rPr lang="en-US" dirty="0">
                <a:solidFill>
                  <a:schemeClr val="bg1"/>
                </a:solidFill>
              </a:rPr>
              <a:t>V1</a:t>
            </a:r>
          </a:p>
        </p:txBody>
      </p:sp>
      <p:sp>
        <p:nvSpPr>
          <p:cNvPr id="81" name="TextBox 80">
            <a:extLst>
              <a:ext uri="{FF2B5EF4-FFF2-40B4-BE49-F238E27FC236}">
                <a16:creationId xmlns:a16="http://schemas.microsoft.com/office/drawing/2014/main" id="{92A4B23B-F317-E440-895E-D60C49D0A8FA}"/>
              </a:ext>
            </a:extLst>
          </p:cNvPr>
          <p:cNvSpPr txBox="1"/>
          <p:nvPr/>
        </p:nvSpPr>
        <p:spPr>
          <a:xfrm>
            <a:off x="3021029" y="2580145"/>
            <a:ext cx="466794" cy="369332"/>
          </a:xfrm>
          <a:prstGeom prst="rect">
            <a:avLst/>
          </a:prstGeom>
          <a:noFill/>
        </p:spPr>
        <p:txBody>
          <a:bodyPr wrap="none" rtlCol="0">
            <a:spAutoFit/>
          </a:bodyPr>
          <a:lstStyle/>
          <a:p>
            <a:r>
              <a:rPr lang="en-US" dirty="0">
                <a:solidFill>
                  <a:schemeClr val="bg1"/>
                </a:solidFill>
              </a:rPr>
              <a:t>V2</a:t>
            </a:r>
          </a:p>
        </p:txBody>
      </p:sp>
      <p:sp>
        <p:nvSpPr>
          <p:cNvPr id="82" name="TextBox 81">
            <a:extLst>
              <a:ext uri="{FF2B5EF4-FFF2-40B4-BE49-F238E27FC236}">
                <a16:creationId xmlns:a16="http://schemas.microsoft.com/office/drawing/2014/main" id="{F5CE4E4F-7B41-D342-8660-6DC4345EEE08}"/>
              </a:ext>
            </a:extLst>
          </p:cNvPr>
          <p:cNvSpPr txBox="1"/>
          <p:nvPr/>
        </p:nvSpPr>
        <p:spPr>
          <a:xfrm>
            <a:off x="4137253" y="2592188"/>
            <a:ext cx="466794" cy="369332"/>
          </a:xfrm>
          <a:prstGeom prst="rect">
            <a:avLst/>
          </a:prstGeom>
          <a:noFill/>
        </p:spPr>
        <p:txBody>
          <a:bodyPr wrap="none" rtlCol="0">
            <a:spAutoFit/>
          </a:bodyPr>
          <a:lstStyle/>
          <a:p>
            <a:r>
              <a:rPr lang="en-US" dirty="0">
                <a:solidFill>
                  <a:schemeClr val="bg1"/>
                </a:solidFill>
              </a:rPr>
              <a:t>V3</a:t>
            </a:r>
          </a:p>
        </p:txBody>
      </p:sp>
      <p:sp>
        <p:nvSpPr>
          <p:cNvPr id="83" name="Rectangle 82">
            <a:extLst>
              <a:ext uri="{FF2B5EF4-FFF2-40B4-BE49-F238E27FC236}">
                <a16:creationId xmlns:a16="http://schemas.microsoft.com/office/drawing/2014/main" id="{E289D5C4-594C-954D-893B-76DD677094E8}"/>
              </a:ext>
            </a:extLst>
          </p:cNvPr>
          <p:cNvSpPr/>
          <p:nvPr/>
        </p:nvSpPr>
        <p:spPr>
          <a:xfrm>
            <a:off x="2165908" y="2625521"/>
            <a:ext cx="2587467" cy="3001700"/>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DE8D92B-0BCF-D74D-B8CB-FBABB87C6975}"/>
              </a:ext>
            </a:extLst>
          </p:cNvPr>
          <p:cNvSpPr/>
          <p:nvPr/>
        </p:nvSpPr>
        <p:spPr>
          <a:xfrm>
            <a:off x="950009" y="2627934"/>
            <a:ext cx="453486" cy="2999287"/>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3ACA40EE-E7DD-D445-A23D-43A5D678D7CC}"/>
              </a:ext>
            </a:extLst>
          </p:cNvPr>
          <p:cNvSpPr/>
          <p:nvPr/>
        </p:nvSpPr>
        <p:spPr>
          <a:xfrm>
            <a:off x="1395943" y="2625521"/>
            <a:ext cx="746816" cy="3001699"/>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7" name="Group 86">
            <a:extLst>
              <a:ext uri="{FF2B5EF4-FFF2-40B4-BE49-F238E27FC236}">
                <a16:creationId xmlns:a16="http://schemas.microsoft.com/office/drawing/2014/main" id="{D86F224B-DAD3-7D45-8D07-F4F0619AEA9E}"/>
              </a:ext>
            </a:extLst>
          </p:cNvPr>
          <p:cNvGrpSpPr/>
          <p:nvPr/>
        </p:nvGrpSpPr>
        <p:grpSpPr>
          <a:xfrm>
            <a:off x="5333993" y="2929266"/>
            <a:ext cx="638537" cy="369332"/>
            <a:chOff x="2065174" y="5778705"/>
            <a:chExt cx="638537" cy="369332"/>
          </a:xfrm>
        </p:grpSpPr>
        <p:sp>
          <p:nvSpPr>
            <p:cNvPr id="88" name="Rectangle 87">
              <a:extLst>
                <a:ext uri="{FF2B5EF4-FFF2-40B4-BE49-F238E27FC236}">
                  <a16:creationId xmlns:a16="http://schemas.microsoft.com/office/drawing/2014/main" id="{C8BC20D9-9EB0-E144-9EFB-F7304E9A065B}"/>
                </a:ext>
              </a:extLst>
            </p:cNvPr>
            <p:cNvSpPr/>
            <p:nvPr/>
          </p:nvSpPr>
          <p:spPr>
            <a:xfrm>
              <a:off x="2065174" y="5830582"/>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a:extLst>
                <a:ext uri="{FF2B5EF4-FFF2-40B4-BE49-F238E27FC236}">
                  <a16:creationId xmlns:a16="http://schemas.microsoft.com/office/drawing/2014/main" id="{8E79AFB3-A9A9-5743-9D89-1264B4E0C464}"/>
                </a:ext>
              </a:extLst>
            </p:cNvPr>
            <p:cNvSpPr txBox="1"/>
            <p:nvPr/>
          </p:nvSpPr>
          <p:spPr>
            <a:xfrm>
              <a:off x="2166309" y="5778705"/>
              <a:ext cx="466794" cy="369332"/>
            </a:xfrm>
            <a:prstGeom prst="rect">
              <a:avLst/>
            </a:prstGeom>
            <a:noFill/>
          </p:spPr>
          <p:txBody>
            <a:bodyPr wrap="none" rtlCol="0">
              <a:spAutoFit/>
            </a:bodyPr>
            <a:lstStyle/>
            <a:p>
              <a:r>
                <a:rPr lang="en-US" dirty="0">
                  <a:solidFill>
                    <a:schemeClr val="bg1"/>
                  </a:solidFill>
                </a:rPr>
                <a:t>V1</a:t>
              </a:r>
            </a:p>
          </p:txBody>
        </p:sp>
      </p:grpSp>
      <p:sp>
        <p:nvSpPr>
          <p:cNvPr id="90" name="TextBox 89">
            <a:extLst>
              <a:ext uri="{FF2B5EF4-FFF2-40B4-BE49-F238E27FC236}">
                <a16:creationId xmlns:a16="http://schemas.microsoft.com/office/drawing/2014/main" id="{EEB5B1EF-1E45-3F45-AFFA-105FB57B3BAD}"/>
              </a:ext>
            </a:extLst>
          </p:cNvPr>
          <p:cNvSpPr txBox="1"/>
          <p:nvPr/>
        </p:nvSpPr>
        <p:spPr>
          <a:xfrm>
            <a:off x="6300886" y="2940940"/>
            <a:ext cx="1251517" cy="338554"/>
          </a:xfrm>
          <a:prstGeom prst="rect">
            <a:avLst/>
          </a:prstGeom>
          <a:noFill/>
        </p:spPr>
        <p:txBody>
          <a:bodyPr wrap="square" rtlCol="0">
            <a:spAutoFit/>
          </a:bodyPr>
          <a:lstStyle/>
          <a:p>
            <a:r>
              <a:rPr lang="en-US" sz="1600" dirty="0"/>
              <a:t>cow, horse</a:t>
            </a:r>
          </a:p>
        </p:txBody>
      </p:sp>
      <p:sp>
        <p:nvSpPr>
          <p:cNvPr id="91" name="TextBox 90">
            <a:extLst>
              <a:ext uri="{FF2B5EF4-FFF2-40B4-BE49-F238E27FC236}">
                <a16:creationId xmlns:a16="http://schemas.microsoft.com/office/drawing/2014/main" id="{78C72514-1311-A34A-AEA2-C71139B4999B}"/>
              </a:ext>
            </a:extLst>
          </p:cNvPr>
          <p:cNvSpPr txBox="1"/>
          <p:nvPr/>
        </p:nvSpPr>
        <p:spPr>
          <a:xfrm>
            <a:off x="5116811" y="2254441"/>
            <a:ext cx="1186543" cy="584775"/>
          </a:xfrm>
          <a:prstGeom prst="rect">
            <a:avLst/>
          </a:prstGeom>
          <a:noFill/>
        </p:spPr>
        <p:txBody>
          <a:bodyPr wrap="none" rtlCol="0">
            <a:spAutoFit/>
          </a:bodyPr>
          <a:lstStyle/>
          <a:p>
            <a:r>
              <a:rPr lang="en-US" sz="1600" dirty="0"/>
              <a:t>Regions</a:t>
            </a:r>
          </a:p>
          <a:p>
            <a:r>
              <a:rPr lang="en-US" sz="1600" dirty="0"/>
              <a:t>considered</a:t>
            </a:r>
          </a:p>
        </p:txBody>
      </p:sp>
      <p:sp>
        <p:nvSpPr>
          <p:cNvPr id="92" name="TextBox 91">
            <a:extLst>
              <a:ext uri="{FF2B5EF4-FFF2-40B4-BE49-F238E27FC236}">
                <a16:creationId xmlns:a16="http://schemas.microsoft.com/office/drawing/2014/main" id="{CC885A5F-0C2F-044F-B565-D4A1733BBBFA}"/>
              </a:ext>
            </a:extLst>
          </p:cNvPr>
          <p:cNvSpPr txBox="1"/>
          <p:nvPr/>
        </p:nvSpPr>
        <p:spPr>
          <a:xfrm>
            <a:off x="6603157" y="2500662"/>
            <a:ext cx="902811" cy="338554"/>
          </a:xfrm>
          <a:prstGeom prst="rect">
            <a:avLst/>
          </a:prstGeom>
          <a:noFill/>
        </p:spPr>
        <p:txBody>
          <a:bodyPr wrap="none" rtlCol="0">
            <a:spAutoFit/>
          </a:bodyPr>
          <a:lstStyle/>
          <a:p>
            <a:r>
              <a:rPr lang="en-US" sz="1600" dirty="0"/>
              <a:t>variants</a:t>
            </a:r>
          </a:p>
        </p:txBody>
      </p:sp>
      <p:sp>
        <p:nvSpPr>
          <p:cNvPr id="97" name="TextBox 96">
            <a:extLst>
              <a:ext uri="{FF2B5EF4-FFF2-40B4-BE49-F238E27FC236}">
                <a16:creationId xmlns:a16="http://schemas.microsoft.com/office/drawing/2014/main" id="{AA441B89-FAF5-0D40-A4B5-ADFF7929F175}"/>
              </a:ext>
            </a:extLst>
          </p:cNvPr>
          <p:cNvSpPr txBox="1"/>
          <p:nvPr/>
        </p:nvSpPr>
        <p:spPr>
          <a:xfrm>
            <a:off x="7728492" y="2500662"/>
            <a:ext cx="1303562" cy="338554"/>
          </a:xfrm>
          <a:prstGeom prst="rect">
            <a:avLst/>
          </a:prstGeom>
          <a:noFill/>
        </p:spPr>
        <p:txBody>
          <a:bodyPr wrap="none" rtlCol="0">
            <a:spAutoFit/>
          </a:bodyPr>
          <a:lstStyle/>
          <a:p>
            <a:r>
              <a:rPr lang="en-US" sz="1600" dirty="0"/>
              <a:t># of variants</a:t>
            </a:r>
          </a:p>
        </p:txBody>
      </p:sp>
      <p:sp>
        <p:nvSpPr>
          <p:cNvPr id="98" name="TextBox 97">
            <a:extLst>
              <a:ext uri="{FF2B5EF4-FFF2-40B4-BE49-F238E27FC236}">
                <a16:creationId xmlns:a16="http://schemas.microsoft.com/office/drawing/2014/main" id="{B0686CF1-6C30-B443-B831-52A512BE53ED}"/>
              </a:ext>
            </a:extLst>
          </p:cNvPr>
          <p:cNvSpPr txBox="1"/>
          <p:nvPr/>
        </p:nvSpPr>
        <p:spPr>
          <a:xfrm>
            <a:off x="8249706" y="2909684"/>
            <a:ext cx="481125" cy="338554"/>
          </a:xfrm>
          <a:prstGeom prst="rect">
            <a:avLst/>
          </a:prstGeom>
          <a:noFill/>
        </p:spPr>
        <p:txBody>
          <a:bodyPr wrap="square" rtlCol="0">
            <a:spAutoFit/>
          </a:bodyPr>
          <a:lstStyle/>
          <a:p>
            <a:r>
              <a:rPr lang="en-US" sz="1600" dirty="0"/>
              <a:t>2</a:t>
            </a:r>
          </a:p>
        </p:txBody>
      </p:sp>
      <p:cxnSp>
        <p:nvCxnSpPr>
          <p:cNvPr id="100" name="Straight Connector 99">
            <a:extLst>
              <a:ext uri="{FF2B5EF4-FFF2-40B4-BE49-F238E27FC236}">
                <a16:creationId xmlns:a16="http://schemas.microsoft.com/office/drawing/2014/main" id="{F4EE3673-75E2-B043-AB3B-0E570AC7405B}"/>
              </a:ext>
            </a:extLst>
          </p:cNvPr>
          <p:cNvCxnSpPr>
            <a:cxnSpLocks/>
          </p:cNvCxnSpPr>
          <p:nvPr/>
        </p:nvCxnSpPr>
        <p:spPr>
          <a:xfrm>
            <a:off x="4926850" y="2254441"/>
            <a:ext cx="0" cy="42852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8FD28E3-8146-9543-8D03-FD8456A7DB91}"/>
              </a:ext>
            </a:extLst>
          </p:cNvPr>
          <p:cNvCxnSpPr/>
          <p:nvPr/>
        </p:nvCxnSpPr>
        <p:spPr>
          <a:xfrm>
            <a:off x="5116811" y="2815629"/>
            <a:ext cx="389209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5E40E67D-A5ED-1045-9525-B22592E711F8}"/>
              </a:ext>
            </a:extLst>
          </p:cNvPr>
          <p:cNvCxnSpPr>
            <a:cxnSpLocks/>
          </p:cNvCxnSpPr>
          <p:nvPr/>
        </p:nvCxnSpPr>
        <p:spPr>
          <a:xfrm>
            <a:off x="6125541" y="3794748"/>
            <a:ext cx="0" cy="1752035"/>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DF33F163-627B-6C4F-9087-B3D0C5B6DD0A}"/>
              </a:ext>
            </a:extLst>
          </p:cNvPr>
          <p:cNvSpPr txBox="1"/>
          <p:nvPr/>
        </p:nvSpPr>
        <p:spPr>
          <a:xfrm>
            <a:off x="7785228" y="3981189"/>
            <a:ext cx="723275" cy="369332"/>
          </a:xfrm>
          <a:prstGeom prst="rect">
            <a:avLst/>
          </a:prstGeom>
          <a:noFill/>
        </p:spPr>
        <p:txBody>
          <a:bodyPr wrap="none" rtlCol="0">
            <a:spAutoFit/>
          </a:bodyPr>
          <a:lstStyle/>
          <a:p>
            <a:r>
              <a:rPr lang="en-US" dirty="0"/>
              <a:t>COM</a:t>
            </a:r>
          </a:p>
        </p:txBody>
      </p:sp>
      <p:sp>
        <p:nvSpPr>
          <p:cNvPr id="114" name="TextBox 113">
            <a:extLst>
              <a:ext uri="{FF2B5EF4-FFF2-40B4-BE49-F238E27FC236}">
                <a16:creationId xmlns:a16="http://schemas.microsoft.com/office/drawing/2014/main" id="{98D85906-0FBB-0A4B-B68A-B8F40D8A9484}"/>
              </a:ext>
            </a:extLst>
          </p:cNvPr>
          <p:cNvSpPr txBox="1"/>
          <p:nvPr/>
        </p:nvSpPr>
        <p:spPr>
          <a:xfrm>
            <a:off x="7785228" y="4818345"/>
            <a:ext cx="723275" cy="369332"/>
          </a:xfrm>
          <a:prstGeom prst="rect">
            <a:avLst/>
          </a:prstGeom>
          <a:noFill/>
        </p:spPr>
        <p:txBody>
          <a:bodyPr wrap="none" rtlCol="0">
            <a:spAutoFit/>
          </a:bodyPr>
          <a:lstStyle/>
          <a:p>
            <a:r>
              <a:rPr lang="en-US" dirty="0"/>
              <a:t>HOM</a:t>
            </a:r>
          </a:p>
        </p:txBody>
      </p:sp>
      <p:cxnSp>
        <p:nvCxnSpPr>
          <p:cNvPr id="115" name="Straight Connector 114">
            <a:extLst>
              <a:ext uri="{FF2B5EF4-FFF2-40B4-BE49-F238E27FC236}">
                <a16:creationId xmlns:a16="http://schemas.microsoft.com/office/drawing/2014/main" id="{F7694D14-2D77-9B48-93E6-C0362EAD2D6A}"/>
              </a:ext>
            </a:extLst>
          </p:cNvPr>
          <p:cNvCxnSpPr>
            <a:cxnSpLocks/>
          </p:cNvCxnSpPr>
          <p:nvPr/>
        </p:nvCxnSpPr>
        <p:spPr>
          <a:xfrm flipH="1">
            <a:off x="6038836" y="5108775"/>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0F2DB055-4759-AC42-B4D1-7B2C1E751704}"/>
              </a:ext>
            </a:extLst>
          </p:cNvPr>
          <p:cNvCxnSpPr>
            <a:cxnSpLocks/>
          </p:cNvCxnSpPr>
          <p:nvPr/>
        </p:nvCxnSpPr>
        <p:spPr>
          <a:xfrm flipH="1">
            <a:off x="6027599" y="4232757"/>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7B578C33-9613-4F42-A0DB-71371B1DC93D}"/>
              </a:ext>
            </a:extLst>
          </p:cNvPr>
          <p:cNvCxnSpPr>
            <a:cxnSpLocks/>
          </p:cNvCxnSpPr>
          <p:nvPr/>
        </p:nvCxnSpPr>
        <p:spPr>
          <a:xfrm flipH="1">
            <a:off x="6032485" y="4670766"/>
            <a:ext cx="9159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576B989F-58CA-7E47-AABD-3781CE85237D}"/>
              </a:ext>
            </a:extLst>
          </p:cNvPr>
          <p:cNvSpPr/>
          <p:nvPr/>
        </p:nvSpPr>
        <p:spPr>
          <a:xfrm>
            <a:off x="7057841" y="5108775"/>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7CF663C3-E5DB-F744-9958-F957EBC4CC9C}"/>
              </a:ext>
            </a:extLst>
          </p:cNvPr>
          <p:cNvCxnSpPr>
            <a:cxnSpLocks/>
          </p:cNvCxnSpPr>
          <p:nvPr/>
        </p:nvCxnSpPr>
        <p:spPr>
          <a:xfrm flipH="1">
            <a:off x="6021215" y="3794748"/>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BD4C4999-FB47-854C-A4C6-5A641F6AB6F7}"/>
              </a:ext>
            </a:extLst>
          </p:cNvPr>
          <p:cNvSpPr txBox="1"/>
          <p:nvPr/>
        </p:nvSpPr>
        <p:spPr>
          <a:xfrm>
            <a:off x="7785228" y="4539293"/>
            <a:ext cx="684803" cy="369332"/>
          </a:xfrm>
          <a:prstGeom prst="rect">
            <a:avLst/>
          </a:prstGeom>
          <a:noFill/>
        </p:spPr>
        <p:txBody>
          <a:bodyPr wrap="none" rtlCol="0">
            <a:spAutoFit/>
          </a:bodyPr>
          <a:lstStyle/>
          <a:p>
            <a:r>
              <a:rPr lang="en-US" dirty="0"/>
              <a:t>HOS</a:t>
            </a:r>
          </a:p>
        </p:txBody>
      </p:sp>
      <p:sp>
        <p:nvSpPr>
          <p:cNvPr id="121" name="TextBox 120">
            <a:extLst>
              <a:ext uri="{FF2B5EF4-FFF2-40B4-BE49-F238E27FC236}">
                <a16:creationId xmlns:a16="http://schemas.microsoft.com/office/drawing/2014/main" id="{DF93AD43-5BCD-A24A-891D-2538F7CFB216}"/>
              </a:ext>
            </a:extLst>
          </p:cNvPr>
          <p:cNvSpPr txBox="1"/>
          <p:nvPr/>
        </p:nvSpPr>
        <p:spPr>
          <a:xfrm>
            <a:off x="7785228" y="5097397"/>
            <a:ext cx="671979" cy="369332"/>
          </a:xfrm>
          <a:prstGeom prst="rect">
            <a:avLst/>
          </a:prstGeom>
          <a:noFill/>
        </p:spPr>
        <p:txBody>
          <a:bodyPr wrap="none" rtlCol="0">
            <a:spAutoFit/>
          </a:bodyPr>
          <a:lstStyle/>
          <a:p>
            <a:r>
              <a:rPr lang="en-US" dirty="0"/>
              <a:t>HUS</a:t>
            </a:r>
          </a:p>
        </p:txBody>
      </p:sp>
      <p:sp>
        <p:nvSpPr>
          <p:cNvPr id="122" name="TextBox 121">
            <a:extLst>
              <a:ext uri="{FF2B5EF4-FFF2-40B4-BE49-F238E27FC236}">
                <a16:creationId xmlns:a16="http://schemas.microsoft.com/office/drawing/2014/main" id="{820219D9-B7AA-924D-BE69-5208AE532A4F}"/>
              </a:ext>
            </a:extLst>
          </p:cNvPr>
          <p:cNvSpPr txBox="1"/>
          <p:nvPr/>
        </p:nvSpPr>
        <p:spPr>
          <a:xfrm>
            <a:off x="7785228" y="4260241"/>
            <a:ext cx="671979" cy="369332"/>
          </a:xfrm>
          <a:prstGeom prst="rect">
            <a:avLst/>
          </a:prstGeom>
          <a:noFill/>
        </p:spPr>
        <p:txBody>
          <a:bodyPr wrap="none" rtlCol="0">
            <a:spAutoFit/>
          </a:bodyPr>
          <a:lstStyle/>
          <a:p>
            <a:r>
              <a:rPr lang="en-US" dirty="0"/>
              <a:t>CUS</a:t>
            </a:r>
          </a:p>
        </p:txBody>
      </p:sp>
      <p:sp>
        <p:nvSpPr>
          <p:cNvPr id="123" name="TextBox 122">
            <a:extLst>
              <a:ext uri="{FF2B5EF4-FFF2-40B4-BE49-F238E27FC236}">
                <a16:creationId xmlns:a16="http://schemas.microsoft.com/office/drawing/2014/main" id="{81E88691-0E98-D946-8A4C-B827B65DDBD9}"/>
              </a:ext>
            </a:extLst>
          </p:cNvPr>
          <p:cNvSpPr txBox="1"/>
          <p:nvPr/>
        </p:nvSpPr>
        <p:spPr>
          <a:xfrm>
            <a:off x="5762001" y="3610082"/>
            <a:ext cx="312906" cy="369332"/>
          </a:xfrm>
          <a:prstGeom prst="rect">
            <a:avLst/>
          </a:prstGeom>
          <a:noFill/>
        </p:spPr>
        <p:txBody>
          <a:bodyPr wrap="none" rtlCol="0">
            <a:spAutoFit/>
          </a:bodyPr>
          <a:lstStyle/>
          <a:p>
            <a:r>
              <a:rPr lang="en-US" dirty="0"/>
              <a:t>8</a:t>
            </a:r>
          </a:p>
        </p:txBody>
      </p:sp>
      <p:sp>
        <p:nvSpPr>
          <p:cNvPr id="124" name="TextBox 123">
            <a:extLst>
              <a:ext uri="{FF2B5EF4-FFF2-40B4-BE49-F238E27FC236}">
                <a16:creationId xmlns:a16="http://schemas.microsoft.com/office/drawing/2014/main" id="{8726F852-1B66-5B45-9F1B-F1D23194C7C1}"/>
              </a:ext>
            </a:extLst>
          </p:cNvPr>
          <p:cNvSpPr txBox="1"/>
          <p:nvPr/>
        </p:nvSpPr>
        <p:spPr>
          <a:xfrm>
            <a:off x="5762001" y="4050234"/>
            <a:ext cx="312906" cy="369332"/>
          </a:xfrm>
          <a:prstGeom prst="rect">
            <a:avLst/>
          </a:prstGeom>
          <a:noFill/>
        </p:spPr>
        <p:txBody>
          <a:bodyPr wrap="none" rtlCol="0">
            <a:spAutoFit/>
          </a:bodyPr>
          <a:lstStyle/>
          <a:p>
            <a:r>
              <a:rPr lang="en-US" dirty="0"/>
              <a:t>6</a:t>
            </a:r>
          </a:p>
        </p:txBody>
      </p:sp>
      <p:sp>
        <p:nvSpPr>
          <p:cNvPr id="125" name="TextBox 124">
            <a:extLst>
              <a:ext uri="{FF2B5EF4-FFF2-40B4-BE49-F238E27FC236}">
                <a16:creationId xmlns:a16="http://schemas.microsoft.com/office/drawing/2014/main" id="{AA4C0DB2-B293-A54C-85AD-B481184FA80F}"/>
              </a:ext>
            </a:extLst>
          </p:cNvPr>
          <p:cNvSpPr txBox="1"/>
          <p:nvPr/>
        </p:nvSpPr>
        <p:spPr>
          <a:xfrm>
            <a:off x="5762001" y="5362550"/>
            <a:ext cx="312906" cy="369332"/>
          </a:xfrm>
          <a:prstGeom prst="rect">
            <a:avLst/>
          </a:prstGeom>
          <a:noFill/>
        </p:spPr>
        <p:txBody>
          <a:bodyPr wrap="none" rtlCol="0">
            <a:spAutoFit/>
          </a:bodyPr>
          <a:lstStyle/>
          <a:p>
            <a:r>
              <a:rPr lang="en-US" dirty="0"/>
              <a:t>0</a:t>
            </a:r>
          </a:p>
        </p:txBody>
      </p:sp>
      <p:cxnSp>
        <p:nvCxnSpPr>
          <p:cNvPr id="126" name="Straight Connector 125">
            <a:extLst>
              <a:ext uri="{FF2B5EF4-FFF2-40B4-BE49-F238E27FC236}">
                <a16:creationId xmlns:a16="http://schemas.microsoft.com/office/drawing/2014/main" id="{EDA0D597-AA8E-0A41-9B69-D23B478D6D48}"/>
              </a:ext>
            </a:extLst>
          </p:cNvPr>
          <p:cNvCxnSpPr>
            <a:cxnSpLocks/>
          </p:cNvCxnSpPr>
          <p:nvPr/>
        </p:nvCxnSpPr>
        <p:spPr>
          <a:xfrm flipH="1">
            <a:off x="6038836" y="5546783"/>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7" name="Rectangle 126">
            <a:extLst>
              <a:ext uri="{FF2B5EF4-FFF2-40B4-BE49-F238E27FC236}">
                <a16:creationId xmlns:a16="http://schemas.microsoft.com/office/drawing/2014/main" id="{12BF8087-067D-0C40-B519-444C9F4D2A30}"/>
              </a:ext>
            </a:extLst>
          </p:cNvPr>
          <p:cNvSpPr/>
          <p:nvPr/>
        </p:nvSpPr>
        <p:spPr>
          <a:xfrm>
            <a:off x="8570520" y="4051555"/>
            <a:ext cx="228600" cy="2286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Rectangle 127">
            <a:extLst>
              <a:ext uri="{FF2B5EF4-FFF2-40B4-BE49-F238E27FC236}">
                <a16:creationId xmlns:a16="http://schemas.microsoft.com/office/drawing/2014/main" id="{316074A6-93E3-044C-BD11-8583BEDAD77F}"/>
              </a:ext>
            </a:extLst>
          </p:cNvPr>
          <p:cNvSpPr/>
          <p:nvPr/>
        </p:nvSpPr>
        <p:spPr>
          <a:xfrm>
            <a:off x="7057841" y="4669950"/>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7819283F-ACAE-4B40-BD9F-EC138CF78C06}"/>
              </a:ext>
            </a:extLst>
          </p:cNvPr>
          <p:cNvSpPr/>
          <p:nvPr/>
        </p:nvSpPr>
        <p:spPr>
          <a:xfrm>
            <a:off x="8570520" y="4330607"/>
            <a:ext cx="228600" cy="2286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A7817923-4983-184E-A67D-73FD6158A2A2}"/>
              </a:ext>
            </a:extLst>
          </p:cNvPr>
          <p:cNvSpPr/>
          <p:nvPr/>
        </p:nvSpPr>
        <p:spPr>
          <a:xfrm>
            <a:off x="7057841" y="4450494"/>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2" name="TextBox 131">
            <a:extLst>
              <a:ext uri="{FF2B5EF4-FFF2-40B4-BE49-F238E27FC236}">
                <a16:creationId xmlns:a16="http://schemas.microsoft.com/office/drawing/2014/main" id="{152F687D-5AAC-C349-90A6-932BDD64F275}"/>
              </a:ext>
            </a:extLst>
          </p:cNvPr>
          <p:cNvSpPr txBox="1"/>
          <p:nvPr/>
        </p:nvSpPr>
        <p:spPr>
          <a:xfrm>
            <a:off x="5762001" y="4479947"/>
            <a:ext cx="312906" cy="369332"/>
          </a:xfrm>
          <a:prstGeom prst="rect">
            <a:avLst/>
          </a:prstGeom>
          <a:noFill/>
        </p:spPr>
        <p:txBody>
          <a:bodyPr wrap="none" rtlCol="0">
            <a:spAutoFit/>
          </a:bodyPr>
          <a:lstStyle/>
          <a:p>
            <a:r>
              <a:rPr lang="en-US" dirty="0"/>
              <a:t>4</a:t>
            </a:r>
          </a:p>
        </p:txBody>
      </p:sp>
      <p:sp>
        <p:nvSpPr>
          <p:cNvPr id="133" name="TextBox 132">
            <a:extLst>
              <a:ext uri="{FF2B5EF4-FFF2-40B4-BE49-F238E27FC236}">
                <a16:creationId xmlns:a16="http://schemas.microsoft.com/office/drawing/2014/main" id="{8B8832FE-8C9D-104C-9ADC-9A2936E945C4}"/>
              </a:ext>
            </a:extLst>
          </p:cNvPr>
          <p:cNvSpPr txBox="1"/>
          <p:nvPr/>
        </p:nvSpPr>
        <p:spPr>
          <a:xfrm>
            <a:off x="5762001" y="4921248"/>
            <a:ext cx="312906" cy="369332"/>
          </a:xfrm>
          <a:prstGeom prst="rect">
            <a:avLst/>
          </a:prstGeom>
          <a:noFill/>
        </p:spPr>
        <p:txBody>
          <a:bodyPr wrap="none" rtlCol="0">
            <a:spAutoFit/>
          </a:bodyPr>
          <a:lstStyle/>
          <a:p>
            <a:r>
              <a:rPr lang="en-US" dirty="0"/>
              <a:t>2</a:t>
            </a:r>
          </a:p>
        </p:txBody>
      </p:sp>
      <p:sp>
        <p:nvSpPr>
          <p:cNvPr id="134" name="Rectangle 133">
            <a:extLst>
              <a:ext uri="{FF2B5EF4-FFF2-40B4-BE49-F238E27FC236}">
                <a16:creationId xmlns:a16="http://schemas.microsoft.com/office/drawing/2014/main" id="{EB4E20E9-B194-FA40-B710-7400DAD0FA03}"/>
              </a:ext>
            </a:extLst>
          </p:cNvPr>
          <p:cNvSpPr/>
          <p:nvPr/>
        </p:nvSpPr>
        <p:spPr>
          <a:xfrm>
            <a:off x="8570520" y="5167763"/>
            <a:ext cx="228600" cy="2286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Rectangle 134">
            <a:extLst>
              <a:ext uri="{FF2B5EF4-FFF2-40B4-BE49-F238E27FC236}">
                <a16:creationId xmlns:a16="http://schemas.microsoft.com/office/drawing/2014/main" id="{2D7CDCDA-44A1-1945-86AD-461DF62F70F7}"/>
              </a:ext>
            </a:extLst>
          </p:cNvPr>
          <p:cNvSpPr/>
          <p:nvPr/>
        </p:nvSpPr>
        <p:spPr>
          <a:xfrm>
            <a:off x="7057841" y="4235145"/>
            <a:ext cx="310532" cy="2194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Rectangle 135">
            <a:extLst>
              <a:ext uri="{FF2B5EF4-FFF2-40B4-BE49-F238E27FC236}">
                <a16:creationId xmlns:a16="http://schemas.microsoft.com/office/drawing/2014/main" id="{09733F3F-709E-674D-9D36-FF50EEE8482D}"/>
              </a:ext>
            </a:extLst>
          </p:cNvPr>
          <p:cNvSpPr/>
          <p:nvPr/>
        </p:nvSpPr>
        <p:spPr>
          <a:xfrm>
            <a:off x="8570520" y="4888711"/>
            <a:ext cx="228600" cy="22860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Rectangle 136">
            <a:extLst>
              <a:ext uri="{FF2B5EF4-FFF2-40B4-BE49-F238E27FC236}">
                <a16:creationId xmlns:a16="http://schemas.microsoft.com/office/drawing/2014/main" id="{0F65321F-B28F-2346-A291-E95FB9BC5DD8}"/>
              </a:ext>
            </a:extLst>
          </p:cNvPr>
          <p:cNvSpPr/>
          <p:nvPr/>
        </p:nvSpPr>
        <p:spPr>
          <a:xfrm>
            <a:off x="7057841" y="3794748"/>
            <a:ext cx="310532" cy="44047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Rectangle 137">
            <a:extLst>
              <a:ext uri="{FF2B5EF4-FFF2-40B4-BE49-F238E27FC236}">
                <a16:creationId xmlns:a16="http://schemas.microsoft.com/office/drawing/2014/main" id="{96767223-1524-C24C-A3C6-EAEE2F97790F}"/>
              </a:ext>
            </a:extLst>
          </p:cNvPr>
          <p:cNvSpPr/>
          <p:nvPr/>
        </p:nvSpPr>
        <p:spPr>
          <a:xfrm>
            <a:off x="8570520" y="4609659"/>
            <a:ext cx="228600" cy="228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0" name="TextBox 139">
            <a:extLst>
              <a:ext uri="{FF2B5EF4-FFF2-40B4-BE49-F238E27FC236}">
                <a16:creationId xmlns:a16="http://schemas.microsoft.com/office/drawing/2014/main" id="{A9DF097F-5BC2-FE41-B0A7-3A41FCF3B0E6}"/>
              </a:ext>
            </a:extLst>
          </p:cNvPr>
          <p:cNvSpPr txBox="1"/>
          <p:nvPr/>
        </p:nvSpPr>
        <p:spPr>
          <a:xfrm>
            <a:off x="6819630" y="5629709"/>
            <a:ext cx="800219" cy="369332"/>
          </a:xfrm>
          <a:prstGeom prst="rect">
            <a:avLst/>
          </a:prstGeom>
          <a:noFill/>
        </p:spPr>
        <p:txBody>
          <a:bodyPr wrap="none" rtlCol="0">
            <a:spAutoFit/>
          </a:bodyPr>
          <a:lstStyle/>
          <a:p>
            <a:r>
              <a:rPr lang="en-US" dirty="0"/>
              <a:t>actual</a:t>
            </a:r>
          </a:p>
        </p:txBody>
      </p:sp>
      <p:sp>
        <p:nvSpPr>
          <p:cNvPr id="141" name="TextBox 140">
            <a:extLst>
              <a:ext uri="{FF2B5EF4-FFF2-40B4-BE49-F238E27FC236}">
                <a16:creationId xmlns:a16="http://schemas.microsoft.com/office/drawing/2014/main" id="{083FE113-EF77-6A4B-B4FC-604A4D34FA45}"/>
              </a:ext>
            </a:extLst>
          </p:cNvPr>
          <p:cNvSpPr txBox="1"/>
          <p:nvPr/>
        </p:nvSpPr>
        <p:spPr>
          <a:xfrm rot="16200000">
            <a:off x="4879198" y="4514882"/>
            <a:ext cx="1326004" cy="369332"/>
          </a:xfrm>
          <a:prstGeom prst="rect">
            <a:avLst/>
          </a:prstGeom>
          <a:noFill/>
        </p:spPr>
        <p:txBody>
          <a:bodyPr wrap="none" rtlCol="0">
            <a:spAutoFit/>
          </a:bodyPr>
          <a:lstStyle/>
          <a:p>
            <a:r>
              <a:rPr lang="en-US" dirty="0"/>
              <a:t>abundance</a:t>
            </a:r>
          </a:p>
        </p:txBody>
      </p:sp>
      <p:sp>
        <p:nvSpPr>
          <p:cNvPr id="142" name="TextBox 141">
            <a:extLst>
              <a:ext uri="{FF2B5EF4-FFF2-40B4-BE49-F238E27FC236}">
                <a16:creationId xmlns:a16="http://schemas.microsoft.com/office/drawing/2014/main" id="{54458C27-DEFE-D446-8788-A96606060F11}"/>
              </a:ext>
            </a:extLst>
          </p:cNvPr>
          <p:cNvSpPr txBox="1"/>
          <p:nvPr/>
        </p:nvSpPr>
        <p:spPr>
          <a:xfrm>
            <a:off x="7831528" y="3621253"/>
            <a:ext cx="954107" cy="369332"/>
          </a:xfrm>
          <a:prstGeom prst="rect">
            <a:avLst/>
          </a:prstGeom>
          <a:noFill/>
        </p:spPr>
        <p:txBody>
          <a:bodyPr wrap="none" rtlCol="0">
            <a:spAutoFit/>
          </a:bodyPr>
          <a:lstStyle/>
          <a:p>
            <a:r>
              <a:rPr lang="en-US" dirty="0"/>
              <a:t>Legend</a:t>
            </a:r>
          </a:p>
        </p:txBody>
      </p:sp>
      <p:cxnSp>
        <p:nvCxnSpPr>
          <p:cNvPr id="143" name="Straight Connector 142">
            <a:extLst>
              <a:ext uri="{FF2B5EF4-FFF2-40B4-BE49-F238E27FC236}">
                <a16:creationId xmlns:a16="http://schemas.microsoft.com/office/drawing/2014/main" id="{2F365E2B-11C3-2244-825C-A7A3519E3414}"/>
              </a:ext>
            </a:extLst>
          </p:cNvPr>
          <p:cNvCxnSpPr/>
          <p:nvPr/>
        </p:nvCxnSpPr>
        <p:spPr>
          <a:xfrm flipH="1">
            <a:off x="7808378" y="3969614"/>
            <a:ext cx="1013892" cy="0"/>
          </a:xfrm>
          <a:prstGeom prst="line">
            <a:avLst/>
          </a:prstGeom>
        </p:spPr>
        <p:style>
          <a:lnRef idx="1">
            <a:schemeClr val="dk1"/>
          </a:lnRef>
          <a:fillRef idx="0">
            <a:schemeClr val="dk1"/>
          </a:fillRef>
          <a:effectRef idx="0">
            <a:schemeClr val="dk1"/>
          </a:effectRef>
          <a:fontRef idx="minor">
            <a:schemeClr val="tx1"/>
          </a:fontRef>
        </p:style>
      </p:cxnSp>
      <p:sp>
        <p:nvSpPr>
          <p:cNvPr id="144" name="Rectangle 143">
            <a:extLst>
              <a:ext uri="{FF2B5EF4-FFF2-40B4-BE49-F238E27FC236}">
                <a16:creationId xmlns:a16="http://schemas.microsoft.com/office/drawing/2014/main" id="{008259EE-323A-1144-86A2-857407C7DB01}"/>
              </a:ext>
            </a:extLst>
          </p:cNvPr>
          <p:cNvSpPr/>
          <p:nvPr/>
        </p:nvSpPr>
        <p:spPr>
          <a:xfrm>
            <a:off x="6367485" y="4669950"/>
            <a:ext cx="330715" cy="88244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EA5E3D05-7201-6646-93E5-94E5C66843ED}"/>
              </a:ext>
            </a:extLst>
          </p:cNvPr>
          <p:cNvSpPr/>
          <p:nvPr/>
        </p:nvSpPr>
        <p:spPr>
          <a:xfrm>
            <a:off x="6367484" y="3794749"/>
            <a:ext cx="330716" cy="875201"/>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6" name="TextBox 145">
            <a:extLst>
              <a:ext uri="{FF2B5EF4-FFF2-40B4-BE49-F238E27FC236}">
                <a16:creationId xmlns:a16="http://schemas.microsoft.com/office/drawing/2014/main" id="{4449FF79-1DE6-F943-A690-9FB8926624B0}"/>
              </a:ext>
            </a:extLst>
          </p:cNvPr>
          <p:cNvSpPr txBox="1"/>
          <p:nvPr/>
        </p:nvSpPr>
        <p:spPr>
          <a:xfrm>
            <a:off x="6313036" y="5627222"/>
            <a:ext cx="466794" cy="369332"/>
          </a:xfrm>
          <a:prstGeom prst="rect">
            <a:avLst/>
          </a:prstGeom>
          <a:noFill/>
        </p:spPr>
        <p:txBody>
          <a:bodyPr wrap="none" rtlCol="0">
            <a:spAutoFit/>
          </a:bodyPr>
          <a:lstStyle/>
          <a:p>
            <a:r>
              <a:rPr lang="en-US" dirty="0"/>
              <a:t>V1</a:t>
            </a:r>
          </a:p>
        </p:txBody>
      </p:sp>
      <p:cxnSp>
        <p:nvCxnSpPr>
          <p:cNvPr id="139" name="Straight Connector 138">
            <a:extLst>
              <a:ext uri="{FF2B5EF4-FFF2-40B4-BE49-F238E27FC236}">
                <a16:creationId xmlns:a16="http://schemas.microsoft.com/office/drawing/2014/main" id="{036496F6-93A4-A342-8030-DE07BE3356CD}"/>
              </a:ext>
            </a:extLst>
          </p:cNvPr>
          <p:cNvCxnSpPr>
            <a:cxnSpLocks/>
          </p:cNvCxnSpPr>
          <p:nvPr/>
        </p:nvCxnSpPr>
        <p:spPr>
          <a:xfrm>
            <a:off x="6125541" y="5546783"/>
            <a:ext cx="1500499"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6064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B9C94A95-9932-B445-B2B7-095DF36C222E}"/>
              </a:ext>
            </a:extLst>
          </p:cNvPr>
          <p:cNvSpPr/>
          <p:nvPr/>
        </p:nvSpPr>
        <p:spPr>
          <a:xfrm>
            <a:off x="6723656" y="4631038"/>
            <a:ext cx="330715" cy="88244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Rectangle 109">
            <a:extLst>
              <a:ext uri="{FF2B5EF4-FFF2-40B4-BE49-F238E27FC236}">
                <a16:creationId xmlns:a16="http://schemas.microsoft.com/office/drawing/2014/main" id="{57634493-413C-B949-AC0B-F08ECBBBC200}"/>
              </a:ext>
            </a:extLst>
          </p:cNvPr>
          <p:cNvSpPr/>
          <p:nvPr/>
        </p:nvSpPr>
        <p:spPr>
          <a:xfrm>
            <a:off x="6723655" y="3755837"/>
            <a:ext cx="330716" cy="875201"/>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Rectangle 106">
            <a:extLst>
              <a:ext uri="{FF2B5EF4-FFF2-40B4-BE49-F238E27FC236}">
                <a16:creationId xmlns:a16="http://schemas.microsoft.com/office/drawing/2014/main" id="{52F61B82-8AF1-F048-93E6-21BC89D4E376}"/>
              </a:ext>
            </a:extLst>
          </p:cNvPr>
          <p:cNvSpPr/>
          <p:nvPr/>
        </p:nvSpPr>
        <p:spPr>
          <a:xfrm>
            <a:off x="6246190" y="4631038"/>
            <a:ext cx="330715" cy="88244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Rectangle 107">
            <a:extLst>
              <a:ext uri="{FF2B5EF4-FFF2-40B4-BE49-F238E27FC236}">
                <a16:creationId xmlns:a16="http://schemas.microsoft.com/office/drawing/2014/main" id="{DDAFA4BF-8829-8E4A-98D6-184C5D0B75B3}"/>
              </a:ext>
            </a:extLst>
          </p:cNvPr>
          <p:cNvSpPr/>
          <p:nvPr/>
        </p:nvSpPr>
        <p:spPr>
          <a:xfrm>
            <a:off x="6246189" y="3755837"/>
            <a:ext cx="330716" cy="875201"/>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Hypervariable 16S regions can be used for species identification</a:t>
            </a:r>
          </a:p>
        </p:txBody>
      </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3654092" y="9640757"/>
            <a:ext cx="2133600" cy="365125"/>
          </a:xfrm>
        </p:spPr>
        <p:txBody>
          <a:bodyPr/>
          <a:lstStyle/>
          <a:p>
            <a:fld id="{24791E93-A2B7-0848-BDB4-10A6DF01D9B6}" type="slidenum">
              <a:rPr lang="en-US" smtClean="0"/>
              <a:pPr/>
              <a:t>51</a:t>
            </a:fld>
            <a:endParaRPr lang="en-US" dirty="0"/>
          </a:p>
        </p:txBody>
      </p:sp>
      <p:sp>
        <p:nvSpPr>
          <p:cNvPr id="161" name="Slide Number Placeholder 5">
            <a:extLst>
              <a:ext uri="{FF2B5EF4-FFF2-40B4-BE49-F238E27FC236}">
                <a16:creationId xmlns:a16="http://schemas.microsoft.com/office/drawing/2014/main" id="{8C24CFE8-3BAD-0746-BF5D-E64AB487797D}"/>
              </a:ext>
            </a:extLst>
          </p:cNvPr>
          <p:cNvSpPr txBox="1">
            <a:spLocks/>
          </p:cNvSpPr>
          <p:nvPr/>
        </p:nvSpPr>
        <p:spPr>
          <a:xfrm>
            <a:off x="6885404" y="62801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2"/>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4791E93-A2B7-0848-BDB4-10A6DF01D9B6}" type="slidenum">
              <a:rPr lang="en-US" smtClean="0"/>
              <a:pPr/>
              <a:t>51</a:t>
            </a:fld>
            <a:endParaRPr lang="en-US" dirty="0"/>
          </a:p>
        </p:txBody>
      </p:sp>
      <p:sp>
        <p:nvSpPr>
          <p:cNvPr id="73" name="Rectangle 72">
            <a:extLst>
              <a:ext uri="{FF2B5EF4-FFF2-40B4-BE49-F238E27FC236}">
                <a16:creationId xmlns:a16="http://schemas.microsoft.com/office/drawing/2014/main" id="{4C711104-5433-E344-866D-0A72943C3214}"/>
              </a:ext>
            </a:extLst>
          </p:cNvPr>
          <p:cNvSpPr/>
          <p:nvPr/>
        </p:nvSpPr>
        <p:spPr>
          <a:xfrm>
            <a:off x="948058" y="2667823"/>
            <a:ext cx="3650246" cy="170956"/>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0E4D5436-8596-6947-976A-25C9B9D7B46D}"/>
              </a:ext>
            </a:extLst>
          </p:cNvPr>
          <p:cNvSpPr/>
          <p:nvPr/>
        </p:nvSpPr>
        <p:spPr>
          <a:xfrm>
            <a:off x="1403050" y="2625522"/>
            <a:ext cx="752318" cy="2380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47980874-1679-D143-906A-86D8B41EAC45}"/>
              </a:ext>
            </a:extLst>
          </p:cNvPr>
          <p:cNvSpPr/>
          <p:nvPr/>
        </p:nvSpPr>
        <p:spPr>
          <a:xfrm>
            <a:off x="2878330" y="2625523"/>
            <a:ext cx="738397" cy="26387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A90E7F2F-0567-774E-9EAE-5E01DEA2E3AF}"/>
              </a:ext>
            </a:extLst>
          </p:cNvPr>
          <p:cNvSpPr/>
          <p:nvPr/>
        </p:nvSpPr>
        <p:spPr>
          <a:xfrm>
            <a:off x="4133418" y="2625522"/>
            <a:ext cx="464886" cy="26387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TextBox 79">
            <a:extLst>
              <a:ext uri="{FF2B5EF4-FFF2-40B4-BE49-F238E27FC236}">
                <a16:creationId xmlns:a16="http://schemas.microsoft.com/office/drawing/2014/main" id="{285C0A79-037F-4A45-B7C3-6B2A129D5DE3}"/>
              </a:ext>
            </a:extLst>
          </p:cNvPr>
          <p:cNvSpPr txBox="1"/>
          <p:nvPr/>
        </p:nvSpPr>
        <p:spPr>
          <a:xfrm>
            <a:off x="1545812" y="2569953"/>
            <a:ext cx="466794" cy="369332"/>
          </a:xfrm>
          <a:prstGeom prst="rect">
            <a:avLst/>
          </a:prstGeom>
          <a:noFill/>
        </p:spPr>
        <p:txBody>
          <a:bodyPr wrap="none" rtlCol="0">
            <a:spAutoFit/>
          </a:bodyPr>
          <a:lstStyle/>
          <a:p>
            <a:r>
              <a:rPr lang="en-US" dirty="0">
                <a:solidFill>
                  <a:schemeClr val="bg1"/>
                </a:solidFill>
              </a:rPr>
              <a:t>V1</a:t>
            </a:r>
          </a:p>
        </p:txBody>
      </p:sp>
      <p:sp>
        <p:nvSpPr>
          <p:cNvPr id="81" name="TextBox 80">
            <a:extLst>
              <a:ext uri="{FF2B5EF4-FFF2-40B4-BE49-F238E27FC236}">
                <a16:creationId xmlns:a16="http://schemas.microsoft.com/office/drawing/2014/main" id="{92A4B23B-F317-E440-895E-D60C49D0A8FA}"/>
              </a:ext>
            </a:extLst>
          </p:cNvPr>
          <p:cNvSpPr txBox="1"/>
          <p:nvPr/>
        </p:nvSpPr>
        <p:spPr>
          <a:xfrm>
            <a:off x="3004987" y="2580145"/>
            <a:ext cx="466794" cy="369332"/>
          </a:xfrm>
          <a:prstGeom prst="rect">
            <a:avLst/>
          </a:prstGeom>
          <a:noFill/>
        </p:spPr>
        <p:txBody>
          <a:bodyPr wrap="none" rtlCol="0">
            <a:spAutoFit/>
          </a:bodyPr>
          <a:lstStyle/>
          <a:p>
            <a:r>
              <a:rPr lang="en-US" dirty="0">
                <a:solidFill>
                  <a:schemeClr val="bg1"/>
                </a:solidFill>
              </a:rPr>
              <a:t>V2</a:t>
            </a:r>
          </a:p>
        </p:txBody>
      </p:sp>
      <p:sp>
        <p:nvSpPr>
          <p:cNvPr id="82" name="TextBox 81">
            <a:extLst>
              <a:ext uri="{FF2B5EF4-FFF2-40B4-BE49-F238E27FC236}">
                <a16:creationId xmlns:a16="http://schemas.microsoft.com/office/drawing/2014/main" id="{F5CE4E4F-7B41-D342-8660-6DC4345EEE08}"/>
              </a:ext>
            </a:extLst>
          </p:cNvPr>
          <p:cNvSpPr txBox="1"/>
          <p:nvPr/>
        </p:nvSpPr>
        <p:spPr>
          <a:xfrm>
            <a:off x="4121211" y="2592188"/>
            <a:ext cx="466794" cy="369332"/>
          </a:xfrm>
          <a:prstGeom prst="rect">
            <a:avLst/>
          </a:prstGeom>
          <a:noFill/>
        </p:spPr>
        <p:txBody>
          <a:bodyPr wrap="none" rtlCol="0">
            <a:spAutoFit/>
          </a:bodyPr>
          <a:lstStyle/>
          <a:p>
            <a:r>
              <a:rPr lang="en-US" dirty="0">
                <a:solidFill>
                  <a:schemeClr val="bg1"/>
                </a:solidFill>
              </a:rPr>
              <a:t>V3</a:t>
            </a:r>
          </a:p>
        </p:txBody>
      </p:sp>
      <p:sp>
        <p:nvSpPr>
          <p:cNvPr id="83" name="Rectangle 82">
            <a:extLst>
              <a:ext uri="{FF2B5EF4-FFF2-40B4-BE49-F238E27FC236}">
                <a16:creationId xmlns:a16="http://schemas.microsoft.com/office/drawing/2014/main" id="{E289D5C4-594C-954D-893B-76DD677094E8}"/>
              </a:ext>
            </a:extLst>
          </p:cNvPr>
          <p:cNvSpPr/>
          <p:nvPr/>
        </p:nvSpPr>
        <p:spPr>
          <a:xfrm>
            <a:off x="3609633" y="2608008"/>
            <a:ext cx="1127700" cy="3009811"/>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DE8D92B-0BCF-D74D-B8CB-FBABB87C6975}"/>
              </a:ext>
            </a:extLst>
          </p:cNvPr>
          <p:cNvSpPr/>
          <p:nvPr/>
        </p:nvSpPr>
        <p:spPr>
          <a:xfrm>
            <a:off x="933966" y="2608008"/>
            <a:ext cx="1953335" cy="3020179"/>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3ACA40EE-E7DD-D445-A23D-43A5D678D7CC}"/>
              </a:ext>
            </a:extLst>
          </p:cNvPr>
          <p:cNvSpPr/>
          <p:nvPr/>
        </p:nvSpPr>
        <p:spPr>
          <a:xfrm>
            <a:off x="2887302" y="2608007"/>
            <a:ext cx="722331" cy="3009811"/>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7" name="Group 86">
            <a:extLst>
              <a:ext uri="{FF2B5EF4-FFF2-40B4-BE49-F238E27FC236}">
                <a16:creationId xmlns:a16="http://schemas.microsoft.com/office/drawing/2014/main" id="{D86F224B-DAD3-7D45-8D07-F4F0619AEA9E}"/>
              </a:ext>
            </a:extLst>
          </p:cNvPr>
          <p:cNvGrpSpPr/>
          <p:nvPr/>
        </p:nvGrpSpPr>
        <p:grpSpPr>
          <a:xfrm>
            <a:off x="5317951" y="2462341"/>
            <a:ext cx="638537" cy="369332"/>
            <a:chOff x="2065174" y="5778705"/>
            <a:chExt cx="638537" cy="369332"/>
          </a:xfrm>
        </p:grpSpPr>
        <p:sp>
          <p:nvSpPr>
            <p:cNvPr id="88" name="Rectangle 87">
              <a:extLst>
                <a:ext uri="{FF2B5EF4-FFF2-40B4-BE49-F238E27FC236}">
                  <a16:creationId xmlns:a16="http://schemas.microsoft.com/office/drawing/2014/main" id="{C8BC20D9-9EB0-E144-9EFB-F7304E9A065B}"/>
                </a:ext>
              </a:extLst>
            </p:cNvPr>
            <p:cNvSpPr/>
            <p:nvPr/>
          </p:nvSpPr>
          <p:spPr>
            <a:xfrm>
              <a:off x="2065174" y="5830582"/>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a:extLst>
                <a:ext uri="{FF2B5EF4-FFF2-40B4-BE49-F238E27FC236}">
                  <a16:creationId xmlns:a16="http://schemas.microsoft.com/office/drawing/2014/main" id="{8E79AFB3-A9A9-5743-9D89-1264B4E0C464}"/>
                </a:ext>
              </a:extLst>
            </p:cNvPr>
            <p:cNvSpPr txBox="1"/>
            <p:nvPr/>
          </p:nvSpPr>
          <p:spPr>
            <a:xfrm>
              <a:off x="2166309" y="5778705"/>
              <a:ext cx="466794" cy="369332"/>
            </a:xfrm>
            <a:prstGeom prst="rect">
              <a:avLst/>
            </a:prstGeom>
            <a:noFill/>
          </p:spPr>
          <p:txBody>
            <a:bodyPr wrap="none" rtlCol="0">
              <a:spAutoFit/>
            </a:bodyPr>
            <a:lstStyle/>
            <a:p>
              <a:r>
                <a:rPr lang="en-US" dirty="0">
                  <a:solidFill>
                    <a:schemeClr val="bg1"/>
                  </a:solidFill>
                </a:rPr>
                <a:t>V1</a:t>
              </a:r>
            </a:p>
          </p:txBody>
        </p:sp>
      </p:grpSp>
      <p:sp>
        <p:nvSpPr>
          <p:cNvPr id="90" name="TextBox 89">
            <a:extLst>
              <a:ext uri="{FF2B5EF4-FFF2-40B4-BE49-F238E27FC236}">
                <a16:creationId xmlns:a16="http://schemas.microsoft.com/office/drawing/2014/main" id="{EEB5B1EF-1E45-3F45-AFFA-105FB57B3BAD}"/>
              </a:ext>
            </a:extLst>
          </p:cNvPr>
          <p:cNvSpPr txBox="1"/>
          <p:nvPr/>
        </p:nvSpPr>
        <p:spPr>
          <a:xfrm>
            <a:off x="6284844" y="2474015"/>
            <a:ext cx="1251517" cy="338554"/>
          </a:xfrm>
          <a:prstGeom prst="rect">
            <a:avLst/>
          </a:prstGeom>
          <a:noFill/>
        </p:spPr>
        <p:txBody>
          <a:bodyPr wrap="square" rtlCol="0">
            <a:spAutoFit/>
          </a:bodyPr>
          <a:lstStyle/>
          <a:p>
            <a:r>
              <a:rPr lang="en-US" sz="1600" dirty="0"/>
              <a:t>cow, horse</a:t>
            </a:r>
          </a:p>
        </p:txBody>
      </p:sp>
      <p:sp>
        <p:nvSpPr>
          <p:cNvPr id="91" name="TextBox 90">
            <a:extLst>
              <a:ext uri="{FF2B5EF4-FFF2-40B4-BE49-F238E27FC236}">
                <a16:creationId xmlns:a16="http://schemas.microsoft.com/office/drawing/2014/main" id="{78C72514-1311-A34A-AEA2-C71139B4999B}"/>
              </a:ext>
            </a:extLst>
          </p:cNvPr>
          <p:cNvSpPr txBox="1"/>
          <p:nvPr/>
        </p:nvSpPr>
        <p:spPr>
          <a:xfrm>
            <a:off x="5100769" y="1787516"/>
            <a:ext cx="1186543" cy="584775"/>
          </a:xfrm>
          <a:prstGeom prst="rect">
            <a:avLst/>
          </a:prstGeom>
          <a:noFill/>
        </p:spPr>
        <p:txBody>
          <a:bodyPr wrap="none" rtlCol="0">
            <a:spAutoFit/>
          </a:bodyPr>
          <a:lstStyle/>
          <a:p>
            <a:r>
              <a:rPr lang="en-US" sz="1600" dirty="0"/>
              <a:t>Regions</a:t>
            </a:r>
          </a:p>
          <a:p>
            <a:r>
              <a:rPr lang="en-US" sz="1600" dirty="0"/>
              <a:t>considered</a:t>
            </a:r>
          </a:p>
        </p:txBody>
      </p:sp>
      <p:sp>
        <p:nvSpPr>
          <p:cNvPr id="92" name="TextBox 91">
            <a:extLst>
              <a:ext uri="{FF2B5EF4-FFF2-40B4-BE49-F238E27FC236}">
                <a16:creationId xmlns:a16="http://schemas.microsoft.com/office/drawing/2014/main" id="{CC885A5F-0C2F-044F-B565-D4A1733BBBFA}"/>
              </a:ext>
            </a:extLst>
          </p:cNvPr>
          <p:cNvSpPr txBox="1"/>
          <p:nvPr/>
        </p:nvSpPr>
        <p:spPr>
          <a:xfrm>
            <a:off x="6587115" y="2033737"/>
            <a:ext cx="902811" cy="338554"/>
          </a:xfrm>
          <a:prstGeom prst="rect">
            <a:avLst/>
          </a:prstGeom>
          <a:noFill/>
        </p:spPr>
        <p:txBody>
          <a:bodyPr wrap="none" rtlCol="0">
            <a:spAutoFit/>
          </a:bodyPr>
          <a:lstStyle/>
          <a:p>
            <a:r>
              <a:rPr lang="en-US" sz="1600" dirty="0"/>
              <a:t>variants</a:t>
            </a:r>
          </a:p>
        </p:txBody>
      </p:sp>
      <p:sp>
        <p:nvSpPr>
          <p:cNvPr id="97" name="TextBox 96">
            <a:extLst>
              <a:ext uri="{FF2B5EF4-FFF2-40B4-BE49-F238E27FC236}">
                <a16:creationId xmlns:a16="http://schemas.microsoft.com/office/drawing/2014/main" id="{AA441B89-FAF5-0D40-A4B5-ADFF7929F175}"/>
              </a:ext>
            </a:extLst>
          </p:cNvPr>
          <p:cNvSpPr txBox="1"/>
          <p:nvPr/>
        </p:nvSpPr>
        <p:spPr>
          <a:xfrm>
            <a:off x="7712450" y="2033737"/>
            <a:ext cx="1303562" cy="338554"/>
          </a:xfrm>
          <a:prstGeom prst="rect">
            <a:avLst/>
          </a:prstGeom>
          <a:noFill/>
        </p:spPr>
        <p:txBody>
          <a:bodyPr wrap="none" rtlCol="0">
            <a:spAutoFit/>
          </a:bodyPr>
          <a:lstStyle/>
          <a:p>
            <a:r>
              <a:rPr lang="en-US" sz="1600" dirty="0"/>
              <a:t># of variants</a:t>
            </a:r>
          </a:p>
        </p:txBody>
      </p:sp>
      <p:sp>
        <p:nvSpPr>
          <p:cNvPr id="98" name="TextBox 97">
            <a:extLst>
              <a:ext uri="{FF2B5EF4-FFF2-40B4-BE49-F238E27FC236}">
                <a16:creationId xmlns:a16="http://schemas.microsoft.com/office/drawing/2014/main" id="{B0686CF1-6C30-B443-B831-52A512BE53ED}"/>
              </a:ext>
            </a:extLst>
          </p:cNvPr>
          <p:cNvSpPr txBox="1"/>
          <p:nvPr/>
        </p:nvSpPr>
        <p:spPr>
          <a:xfrm>
            <a:off x="8233664" y="2442759"/>
            <a:ext cx="481125" cy="338554"/>
          </a:xfrm>
          <a:prstGeom prst="rect">
            <a:avLst/>
          </a:prstGeom>
          <a:noFill/>
        </p:spPr>
        <p:txBody>
          <a:bodyPr wrap="square" rtlCol="0">
            <a:spAutoFit/>
          </a:bodyPr>
          <a:lstStyle/>
          <a:p>
            <a:r>
              <a:rPr lang="en-US" sz="1600" dirty="0"/>
              <a:t>2</a:t>
            </a:r>
          </a:p>
        </p:txBody>
      </p:sp>
      <p:cxnSp>
        <p:nvCxnSpPr>
          <p:cNvPr id="100" name="Straight Connector 99">
            <a:extLst>
              <a:ext uri="{FF2B5EF4-FFF2-40B4-BE49-F238E27FC236}">
                <a16:creationId xmlns:a16="http://schemas.microsoft.com/office/drawing/2014/main" id="{F4EE3673-75E2-B043-AB3B-0E570AC7405B}"/>
              </a:ext>
            </a:extLst>
          </p:cNvPr>
          <p:cNvCxnSpPr>
            <a:cxnSpLocks/>
          </p:cNvCxnSpPr>
          <p:nvPr/>
        </p:nvCxnSpPr>
        <p:spPr>
          <a:xfrm>
            <a:off x="4910808" y="2254441"/>
            <a:ext cx="0" cy="42852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8FD28E3-8146-9543-8D03-FD8456A7DB91}"/>
              </a:ext>
            </a:extLst>
          </p:cNvPr>
          <p:cNvCxnSpPr/>
          <p:nvPr/>
        </p:nvCxnSpPr>
        <p:spPr>
          <a:xfrm>
            <a:off x="5100769" y="2348704"/>
            <a:ext cx="389209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5E40E67D-A5ED-1045-9525-B22592E711F8}"/>
              </a:ext>
            </a:extLst>
          </p:cNvPr>
          <p:cNvCxnSpPr>
            <a:cxnSpLocks/>
          </p:cNvCxnSpPr>
          <p:nvPr/>
        </p:nvCxnSpPr>
        <p:spPr>
          <a:xfrm>
            <a:off x="6090044" y="3755836"/>
            <a:ext cx="0" cy="1752035"/>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DF33F163-627B-6C4F-9087-B3D0C5B6DD0A}"/>
              </a:ext>
            </a:extLst>
          </p:cNvPr>
          <p:cNvSpPr txBox="1"/>
          <p:nvPr/>
        </p:nvSpPr>
        <p:spPr>
          <a:xfrm>
            <a:off x="7885918" y="4039552"/>
            <a:ext cx="723275" cy="369332"/>
          </a:xfrm>
          <a:prstGeom prst="rect">
            <a:avLst/>
          </a:prstGeom>
          <a:noFill/>
        </p:spPr>
        <p:txBody>
          <a:bodyPr wrap="none" rtlCol="0">
            <a:spAutoFit/>
          </a:bodyPr>
          <a:lstStyle/>
          <a:p>
            <a:r>
              <a:rPr lang="en-US" dirty="0"/>
              <a:t>COM</a:t>
            </a:r>
          </a:p>
        </p:txBody>
      </p:sp>
      <p:sp>
        <p:nvSpPr>
          <p:cNvPr id="114" name="TextBox 113">
            <a:extLst>
              <a:ext uri="{FF2B5EF4-FFF2-40B4-BE49-F238E27FC236}">
                <a16:creationId xmlns:a16="http://schemas.microsoft.com/office/drawing/2014/main" id="{98D85906-0FBB-0A4B-B68A-B8F40D8A9484}"/>
              </a:ext>
            </a:extLst>
          </p:cNvPr>
          <p:cNvSpPr txBox="1"/>
          <p:nvPr/>
        </p:nvSpPr>
        <p:spPr>
          <a:xfrm>
            <a:off x="7885918" y="4876708"/>
            <a:ext cx="723275" cy="369332"/>
          </a:xfrm>
          <a:prstGeom prst="rect">
            <a:avLst/>
          </a:prstGeom>
          <a:noFill/>
        </p:spPr>
        <p:txBody>
          <a:bodyPr wrap="none" rtlCol="0">
            <a:spAutoFit/>
          </a:bodyPr>
          <a:lstStyle/>
          <a:p>
            <a:r>
              <a:rPr lang="en-US" dirty="0"/>
              <a:t>HOM</a:t>
            </a:r>
          </a:p>
        </p:txBody>
      </p:sp>
      <p:cxnSp>
        <p:nvCxnSpPr>
          <p:cNvPr id="115" name="Straight Connector 114">
            <a:extLst>
              <a:ext uri="{FF2B5EF4-FFF2-40B4-BE49-F238E27FC236}">
                <a16:creationId xmlns:a16="http://schemas.microsoft.com/office/drawing/2014/main" id="{F7694D14-2D77-9B48-93E6-C0362EAD2D6A}"/>
              </a:ext>
            </a:extLst>
          </p:cNvPr>
          <p:cNvCxnSpPr>
            <a:cxnSpLocks/>
          </p:cNvCxnSpPr>
          <p:nvPr/>
        </p:nvCxnSpPr>
        <p:spPr>
          <a:xfrm flipH="1">
            <a:off x="6003339" y="5069863"/>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0F2DB055-4759-AC42-B4D1-7B2C1E751704}"/>
              </a:ext>
            </a:extLst>
          </p:cNvPr>
          <p:cNvCxnSpPr>
            <a:cxnSpLocks/>
          </p:cNvCxnSpPr>
          <p:nvPr/>
        </p:nvCxnSpPr>
        <p:spPr>
          <a:xfrm flipH="1">
            <a:off x="5992102" y="4193845"/>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7B578C33-9613-4F42-A0DB-71371B1DC93D}"/>
              </a:ext>
            </a:extLst>
          </p:cNvPr>
          <p:cNvCxnSpPr>
            <a:cxnSpLocks/>
          </p:cNvCxnSpPr>
          <p:nvPr/>
        </p:nvCxnSpPr>
        <p:spPr>
          <a:xfrm flipH="1">
            <a:off x="5996988" y="4631854"/>
            <a:ext cx="9159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576B989F-58CA-7E47-AABD-3781CE85237D}"/>
              </a:ext>
            </a:extLst>
          </p:cNvPr>
          <p:cNvSpPr/>
          <p:nvPr/>
        </p:nvSpPr>
        <p:spPr>
          <a:xfrm>
            <a:off x="7216901" y="5069863"/>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7CF663C3-E5DB-F744-9958-F957EBC4CC9C}"/>
              </a:ext>
            </a:extLst>
          </p:cNvPr>
          <p:cNvCxnSpPr>
            <a:cxnSpLocks/>
          </p:cNvCxnSpPr>
          <p:nvPr/>
        </p:nvCxnSpPr>
        <p:spPr>
          <a:xfrm flipH="1">
            <a:off x="5985718" y="3755836"/>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BD4C4999-FB47-854C-A4C6-5A641F6AB6F7}"/>
              </a:ext>
            </a:extLst>
          </p:cNvPr>
          <p:cNvSpPr txBox="1"/>
          <p:nvPr/>
        </p:nvSpPr>
        <p:spPr>
          <a:xfrm>
            <a:off x="7885918" y="4597656"/>
            <a:ext cx="684803" cy="369332"/>
          </a:xfrm>
          <a:prstGeom prst="rect">
            <a:avLst/>
          </a:prstGeom>
          <a:noFill/>
        </p:spPr>
        <p:txBody>
          <a:bodyPr wrap="none" rtlCol="0">
            <a:spAutoFit/>
          </a:bodyPr>
          <a:lstStyle/>
          <a:p>
            <a:r>
              <a:rPr lang="en-US" dirty="0"/>
              <a:t>HOS</a:t>
            </a:r>
          </a:p>
        </p:txBody>
      </p:sp>
      <p:sp>
        <p:nvSpPr>
          <p:cNvPr id="121" name="TextBox 120">
            <a:extLst>
              <a:ext uri="{FF2B5EF4-FFF2-40B4-BE49-F238E27FC236}">
                <a16:creationId xmlns:a16="http://schemas.microsoft.com/office/drawing/2014/main" id="{DF93AD43-5BCD-A24A-891D-2538F7CFB216}"/>
              </a:ext>
            </a:extLst>
          </p:cNvPr>
          <p:cNvSpPr txBox="1"/>
          <p:nvPr/>
        </p:nvSpPr>
        <p:spPr>
          <a:xfrm>
            <a:off x="7885918" y="5155760"/>
            <a:ext cx="671979" cy="369332"/>
          </a:xfrm>
          <a:prstGeom prst="rect">
            <a:avLst/>
          </a:prstGeom>
          <a:noFill/>
        </p:spPr>
        <p:txBody>
          <a:bodyPr wrap="none" rtlCol="0">
            <a:spAutoFit/>
          </a:bodyPr>
          <a:lstStyle/>
          <a:p>
            <a:r>
              <a:rPr lang="en-US" dirty="0"/>
              <a:t>HUS</a:t>
            </a:r>
          </a:p>
        </p:txBody>
      </p:sp>
      <p:sp>
        <p:nvSpPr>
          <p:cNvPr id="122" name="TextBox 121">
            <a:extLst>
              <a:ext uri="{FF2B5EF4-FFF2-40B4-BE49-F238E27FC236}">
                <a16:creationId xmlns:a16="http://schemas.microsoft.com/office/drawing/2014/main" id="{820219D9-B7AA-924D-BE69-5208AE532A4F}"/>
              </a:ext>
            </a:extLst>
          </p:cNvPr>
          <p:cNvSpPr txBox="1"/>
          <p:nvPr/>
        </p:nvSpPr>
        <p:spPr>
          <a:xfrm>
            <a:off x="7885918" y="4318604"/>
            <a:ext cx="671979" cy="369332"/>
          </a:xfrm>
          <a:prstGeom prst="rect">
            <a:avLst/>
          </a:prstGeom>
          <a:noFill/>
        </p:spPr>
        <p:txBody>
          <a:bodyPr wrap="none" rtlCol="0">
            <a:spAutoFit/>
          </a:bodyPr>
          <a:lstStyle/>
          <a:p>
            <a:r>
              <a:rPr lang="en-US" dirty="0"/>
              <a:t>CUS</a:t>
            </a:r>
          </a:p>
        </p:txBody>
      </p:sp>
      <p:sp>
        <p:nvSpPr>
          <p:cNvPr id="123" name="TextBox 122">
            <a:extLst>
              <a:ext uri="{FF2B5EF4-FFF2-40B4-BE49-F238E27FC236}">
                <a16:creationId xmlns:a16="http://schemas.microsoft.com/office/drawing/2014/main" id="{81E88691-0E98-D946-8A4C-B827B65DDBD9}"/>
              </a:ext>
            </a:extLst>
          </p:cNvPr>
          <p:cNvSpPr txBox="1"/>
          <p:nvPr/>
        </p:nvSpPr>
        <p:spPr>
          <a:xfrm>
            <a:off x="5726504" y="3571170"/>
            <a:ext cx="312906" cy="369332"/>
          </a:xfrm>
          <a:prstGeom prst="rect">
            <a:avLst/>
          </a:prstGeom>
          <a:noFill/>
        </p:spPr>
        <p:txBody>
          <a:bodyPr wrap="none" rtlCol="0">
            <a:spAutoFit/>
          </a:bodyPr>
          <a:lstStyle/>
          <a:p>
            <a:r>
              <a:rPr lang="en-US" dirty="0"/>
              <a:t>8</a:t>
            </a:r>
          </a:p>
        </p:txBody>
      </p:sp>
      <p:sp>
        <p:nvSpPr>
          <p:cNvPr id="124" name="TextBox 123">
            <a:extLst>
              <a:ext uri="{FF2B5EF4-FFF2-40B4-BE49-F238E27FC236}">
                <a16:creationId xmlns:a16="http://schemas.microsoft.com/office/drawing/2014/main" id="{8726F852-1B66-5B45-9F1B-F1D23194C7C1}"/>
              </a:ext>
            </a:extLst>
          </p:cNvPr>
          <p:cNvSpPr txBox="1"/>
          <p:nvPr/>
        </p:nvSpPr>
        <p:spPr>
          <a:xfrm>
            <a:off x="5726504" y="4011322"/>
            <a:ext cx="312906" cy="369332"/>
          </a:xfrm>
          <a:prstGeom prst="rect">
            <a:avLst/>
          </a:prstGeom>
          <a:noFill/>
        </p:spPr>
        <p:txBody>
          <a:bodyPr wrap="none" rtlCol="0">
            <a:spAutoFit/>
          </a:bodyPr>
          <a:lstStyle/>
          <a:p>
            <a:r>
              <a:rPr lang="en-US" dirty="0"/>
              <a:t>6</a:t>
            </a:r>
          </a:p>
        </p:txBody>
      </p:sp>
      <p:sp>
        <p:nvSpPr>
          <p:cNvPr id="125" name="TextBox 124">
            <a:extLst>
              <a:ext uri="{FF2B5EF4-FFF2-40B4-BE49-F238E27FC236}">
                <a16:creationId xmlns:a16="http://schemas.microsoft.com/office/drawing/2014/main" id="{AA4C0DB2-B293-A54C-85AD-B481184FA80F}"/>
              </a:ext>
            </a:extLst>
          </p:cNvPr>
          <p:cNvSpPr txBox="1"/>
          <p:nvPr/>
        </p:nvSpPr>
        <p:spPr>
          <a:xfrm>
            <a:off x="5726504" y="5323638"/>
            <a:ext cx="312906" cy="369332"/>
          </a:xfrm>
          <a:prstGeom prst="rect">
            <a:avLst/>
          </a:prstGeom>
          <a:noFill/>
        </p:spPr>
        <p:txBody>
          <a:bodyPr wrap="none" rtlCol="0">
            <a:spAutoFit/>
          </a:bodyPr>
          <a:lstStyle/>
          <a:p>
            <a:r>
              <a:rPr lang="en-US" dirty="0"/>
              <a:t>0</a:t>
            </a:r>
          </a:p>
        </p:txBody>
      </p:sp>
      <p:cxnSp>
        <p:nvCxnSpPr>
          <p:cNvPr id="126" name="Straight Connector 125">
            <a:extLst>
              <a:ext uri="{FF2B5EF4-FFF2-40B4-BE49-F238E27FC236}">
                <a16:creationId xmlns:a16="http://schemas.microsoft.com/office/drawing/2014/main" id="{EDA0D597-AA8E-0A41-9B69-D23B478D6D48}"/>
              </a:ext>
            </a:extLst>
          </p:cNvPr>
          <p:cNvCxnSpPr>
            <a:cxnSpLocks/>
          </p:cNvCxnSpPr>
          <p:nvPr/>
        </p:nvCxnSpPr>
        <p:spPr>
          <a:xfrm flipH="1">
            <a:off x="6003339" y="5507871"/>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7" name="Rectangle 126">
            <a:extLst>
              <a:ext uri="{FF2B5EF4-FFF2-40B4-BE49-F238E27FC236}">
                <a16:creationId xmlns:a16="http://schemas.microsoft.com/office/drawing/2014/main" id="{12BF8087-067D-0C40-B519-444C9F4D2A30}"/>
              </a:ext>
            </a:extLst>
          </p:cNvPr>
          <p:cNvSpPr/>
          <p:nvPr/>
        </p:nvSpPr>
        <p:spPr>
          <a:xfrm>
            <a:off x="8671210" y="4109918"/>
            <a:ext cx="228600" cy="2286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Rectangle 127">
            <a:extLst>
              <a:ext uri="{FF2B5EF4-FFF2-40B4-BE49-F238E27FC236}">
                <a16:creationId xmlns:a16="http://schemas.microsoft.com/office/drawing/2014/main" id="{316074A6-93E3-044C-BD11-8583BEDAD77F}"/>
              </a:ext>
            </a:extLst>
          </p:cNvPr>
          <p:cNvSpPr/>
          <p:nvPr/>
        </p:nvSpPr>
        <p:spPr>
          <a:xfrm>
            <a:off x="7216901" y="4631038"/>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7819283F-ACAE-4B40-BD9F-EC138CF78C06}"/>
              </a:ext>
            </a:extLst>
          </p:cNvPr>
          <p:cNvSpPr/>
          <p:nvPr/>
        </p:nvSpPr>
        <p:spPr>
          <a:xfrm>
            <a:off x="8671210" y="4388970"/>
            <a:ext cx="228600" cy="2286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A7817923-4983-184E-A67D-73FD6158A2A2}"/>
              </a:ext>
            </a:extLst>
          </p:cNvPr>
          <p:cNvSpPr/>
          <p:nvPr/>
        </p:nvSpPr>
        <p:spPr>
          <a:xfrm>
            <a:off x="7216901" y="4411582"/>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2" name="TextBox 131">
            <a:extLst>
              <a:ext uri="{FF2B5EF4-FFF2-40B4-BE49-F238E27FC236}">
                <a16:creationId xmlns:a16="http://schemas.microsoft.com/office/drawing/2014/main" id="{152F687D-5AAC-C349-90A6-932BDD64F275}"/>
              </a:ext>
            </a:extLst>
          </p:cNvPr>
          <p:cNvSpPr txBox="1"/>
          <p:nvPr/>
        </p:nvSpPr>
        <p:spPr>
          <a:xfrm>
            <a:off x="5726504" y="4441035"/>
            <a:ext cx="312906" cy="369332"/>
          </a:xfrm>
          <a:prstGeom prst="rect">
            <a:avLst/>
          </a:prstGeom>
          <a:noFill/>
        </p:spPr>
        <p:txBody>
          <a:bodyPr wrap="none" rtlCol="0">
            <a:spAutoFit/>
          </a:bodyPr>
          <a:lstStyle/>
          <a:p>
            <a:r>
              <a:rPr lang="en-US" dirty="0"/>
              <a:t>4</a:t>
            </a:r>
          </a:p>
        </p:txBody>
      </p:sp>
      <p:sp>
        <p:nvSpPr>
          <p:cNvPr id="133" name="TextBox 132">
            <a:extLst>
              <a:ext uri="{FF2B5EF4-FFF2-40B4-BE49-F238E27FC236}">
                <a16:creationId xmlns:a16="http://schemas.microsoft.com/office/drawing/2014/main" id="{8B8832FE-8C9D-104C-9ADC-9A2936E945C4}"/>
              </a:ext>
            </a:extLst>
          </p:cNvPr>
          <p:cNvSpPr txBox="1"/>
          <p:nvPr/>
        </p:nvSpPr>
        <p:spPr>
          <a:xfrm>
            <a:off x="5726504" y="4882336"/>
            <a:ext cx="312906" cy="369332"/>
          </a:xfrm>
          <a:prstGeom prst="rect">
            <a:avLst/>
          </a:prstGeom>
          <a:noFill/>
        </p:spPr>
        <p:txBody>
          <a:bodyPr wrap="none" rtlCol="0">
            <a:spAutoFit/>
          </a:bodyPr>
          <a:lstStyle/>
          <a:p>
            <a:r>
              <a:rPr lang="en-US" dirty="0"/>
              <a:t>2</a:t>
            </a:r>
          </a:p>
        </p:txBody>
      </p:sp>
      <p:sp>
        <p:nvSpPr>
          <p:cNvPr id="134" name="Rectangle 133">
            <a:extLst>
              <a:ext uri="{FF2B5EF4-FFF2-40B4-BE49-F238E27FC236}">
                <a16:creationId xmlns:a16="http://schemas.microsoft.com/office/drawing/2014/main" id="{EB4E20E9-B194-FA40-B710-7400DAD0FA03}"/>
              </a:ext>
            </a:extLst>
          </p:cNvPr>
          <p:cNvSpPr/>
          <p:nvPr/>
        </p:nvSpPr>
        <p:spPr>
          <a:xfrm>
            <a:off x="8671210" y="5226126"/>
            <a:ext cx="228600" cy="2286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Rectangle 134">
            <a:extLst>
              <a:ext uri="{FF2B5EF4-FFF2-40B4-BE49-F238E27FC236}">
                <a16:creationId xmlns:a16="http://schemas.microsoft.com/office/drawing/2014/main" id="{2D7CDCDA-44A1-1945-86AD-461DF62F70F7}"/>
              </a:ext>
            </a:extLst>
          </p:cNvPr>
          <p:cNvSpPr/>
          <p:nvPr/>
        </p:nvSpPr>
        <p:spPr>
          <a:xfrm>
            <a:off x="7216901" y="4196233"/>
            <a:ext cx="310532" cy="2194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Rectangle 135">
            <a:extLst>
              <a:ext uri="{FF2B5EF4-FFF2-40B4-BE49-F238E27FC236}">
                <a16:creationId xmlns:a16="http://schemas.microsoft.com/office/drawing/2014/main" id="{09733F3F-709E-674D-9D36-FF50EEE8482D}"/>
              </a:ext>
            </a:extLst>
          </p:cNvPr>
          <p:cNvSpPr/>
          <p:nvPr/>
        </p:nvSpPr>
        <p:spPr>
          <a:xfrm>
            <a:off x="8671210" y="4947074"/>
            <a:ext cx="228600" cy="22860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Rectangle 136">
            <a:extLst>
              <a:ext uri="{FF2B5EF4-FFF2-40B4-BE49-F238E27FC236}">
                <a16:creationId xmlns:a16="http://schemas.microsoft.com/office/drawing/2014/main" id="{0F65321F-B28F-2346-A291-E95FB9BC5DD8}"/>
              </a:ext>
            </a:extLst>
          </p:cNvPr>
          <p:cNvSpPr/>
          <p:nvPr/>
        </p:nvSpPr>
        <p:spPr>
          <a:xfrm>
            <a:off x="7216901" y="3755836"/>
            <a:ext cx="310532" cy="44047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Rectangle 137">
            <a:extLst>
              <a:ext uri="{FF2B5EF4-FFF2-40B4-BE49-F238E27FC236}">
                <a16:creationId xmlns:a16="http://schemas.microsoft.com/office/drawing/2014/main" id="{96767223-1524-C24C-A3C6-EAEE2F97790F}"/>
              </a:ext>
            </a:extLst>
          </p:cNvPr>
          <p:cNvSpPr/>
          <p:nvPr/>
        </p:nvSpPr>
        <p:spPr>
          <a:xfrm>
            <a:off x="8671210" y="4668022"/>
            <a:ext cx="228600" cy="228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036496F6-93A4-A342-8030-DE07BE3356CD}"/>
              </a:ext>
            </a:extLst>
          </p:cNvPr>
          <p:cNvCxnSpPr>
            <a:cxnSpLocks/>
          </p:cNvCxnSpPr>
          <p:nvPr/>
        </p:nvCxnSpPr>
        <p:spPr>
          <a:xfrm>
            <a:off x="6090044" y="5507871"/>
            <a:ext cx="1633344"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A9DF097F-5BC2-FE41-B0A7-3A41FCF3B0E6}"/>
              </a:ext>
            </a:extLst>
          </p:cNvPr>
          <p:cNvSpPr txBox="1"/>
          <p:nvPr/>
        </p:nvSpPr>
        <p:spPr>
          <a:xfrm>
            <a:off x="6998145" y="5590797"/>
            <a:ext cx="800219" cy="369332"/>
          </a:xfrm>
          <a:prstGeom prst="rect">
            <a:avLst/>
          </a:prstGeom>
          <a:noFill/>
        </p:spPr>
        <p:txBody>
          <a:bodyPr wrap="none" rtlCol="0">
            <a:spAutoFit/>
          </a:bodyPr>
          <a:lstStyle/>
          <a:p>
            <a:r>
              <a:rPr lang="en-US" dirty="0"/>
              <a:t>actual</a:t>
            </a:r>
          </a:p>
        </p:txBody>
      </p:sp>
      <p:sp>
        <p:nvSpPr>
          <p:cNvPr id="141" name="TextBox 140">
            <a:extLst>
              <a:ext uri="{FF2B5EF4-FFF2-40B4-BE49-F238E27FC236}">
                <a16:creationId xmlns:a16="http://schemas.microsoft.com/office/drawing/2014/main" id="{083FE113-EF77-6A4B-B4FC-604A4D34FA45}"/>
              </a:ext>
            </a:extLst>
          </p:cNvPr>
          <p:cNvSpPr txBox="1"/>
          <p:nvPr/>
        </p:nvSpPr>
        <p:spPr>
          <a:xfrm rot="16200000">
            <a:off x="4843701" y="4475970"/>
            <a:ext cx="1326004" cy="369332"/>
          </a:xfrm>
          <a:prstGeom prst="rect">
            <a:avLst/>
          </a:prstGeom>
          <a:noFill/>
        </p:spPr>
        <p:txBody>
          <a:bodyPr wrap="none" rtlCol="0">
            <a:spAutoFit/>
          </a:bodyPr>
          <a:lstStyle/>
          <a:p>
            <a:r>
              <a:rPr lang="en-US" dirty="0"/>
              <a:t>abundance</a:t>
            </a:r>
          </a:p>
        </p:txBody>
      </p:sp>
      <p:sp>
        <p:nvSpPr>
          <p:cNvPr id="142" name="TextBox 141">
            <a:extLst>
              <a:ext uri="{FF2B5EF4-FFF2-40B4-BE49-F238E27FC236}">
                <a16:creationId xmlns:a16="http://schemas.microsoft.com/office/drawing/2014/main" id="{54458C27-DEFE-D446-8788-A96606060F11}"/>
              </a:ext>
            </a:extLst>
          </p:cNvPr>
          <p:cNvSpPr txBox="1"/>
          <p:nvPr/>
        </p:nvSpPr>
        <p:spPr>
          <a:xfrm>
            <a:off x="7932218" y="3679616"/>
            <a:ext cx="954107" cy="369332"/>
          </a:xfrm>
          <a:prstGeom prst="rect">
            <a:avLst/>
          </a:prstGeom>
          <a:noFill/>
        </p:spPr>
        <p:txBody>
          <a:bodyPr wrap="none" rtlCol="0">
            <a:spAutoFit/>
          </a:bodyPr>
          <a:lstStyle/>
          <a:p>
            <a:r>
              <a:rPr lang="en-US" dirty="0"/>
              <a:t>Legend</a:t>
            </a:r>
          </a:p>
        </p:txBody>
      </p:sp>
      <p:cxnSp>
        <p:nvCxnSpPr>
          <p:cNvPr id="143" name="Straight Connector 142">
            <a:extLst>
              <a:ext uri="{FF2B5EF4-FFF2-40B4-BE49-F238E27FC236}">
                <a16:creationId xmlns:a16="http://schemas.microsoft.com/office/drawing/2014/main" id="{2F365E2B-11C3-2244-825C-A7A3519E3414}"/>
              </a:ext>
            </a:extLst>
          </p:cNvPr>
          <p:cNvCxnSpPr/>
          <p:nvPr/>
        </p:nvCxnSpPr>
        <p:spPr>
          <a:xfrm flipH="1">
            <a:off x="7909068" y="4027977"/>
            <a:ext cx="1013892" cy="0"/>
          </a:xfrm>
          <a:prstGeom prst="line">
            <a:avLst/>
          </a:prstGeom>
        </p:spPr>
        <p:style>
          <a:lnRef idx="1">
            <a:schemeClr val="dk1"/>
          </a:lnRef>
          <a:fillRef idx="0">
            <a:schemeClr val="dk1"/>
          </a:fillRef>
          <a:effectRef idx="0">
            <a:schemeClr val="dk1"/>
          </a:effectRef>
          <a:fontRef idx="minor">
            <a:schemeClr val="tx1"/>
          </a:fontRef>
        </p:style>
      </p:cxnSp>
      <p:sp>
        <p:nvSpPr>
          <p:cNvPr id="146" name="TextBox 145">
            <a:extLst>
              <a:ext uri="{FF2B5EF4-FFF2-40B4-BE49-F238E27FC236}">
                <a16:creationId xmlns:a16="http://schemas.microsoft.com/office/drawing/2014/main" id="{4449FF79-1DE6-F943-A690-9FB8926624B0}"/>
              </a:ext>
            </a:extLst>
          </p:cNvPr>
          <p:cNvSpPr txBox="1"/>
          <p:nvPr/>
        </p:nvSpPr>
        <p:spPr>
          <a:xfrm>
            <a:off x="6180264" y="5588310"/>
            <a:ext cx="466794" cy="369332"/>
          </a:xfrm>
          <a:prstGeom prst="rect">
            <a:avLst/>
          </a:prstGeom>
          <a:noFill/>
        </p:spPr>
        <p:txBody>
          <a:bodyPr wrap="none" rtlCol="0">
            <a:spAutoFit/>
          </a:bodyPr>
          <a:lstStyle/>
          <a:p>
            <a:r>
              <a:rPr lang="en-US" dirty="0"/>
              <a:t>V1</a:t>
            </a:r>
          </a:p>
        </p:txBody>
      </p:sp>
      <p:grpSp>
        <p:nvGrpSpPr>
          <p:cNvPr id="75" name="Group 74">
            <a:extLst>
              <a:ext uri="{FF2B5EF4-FFF2-40B4-BE49-F238E27FC236}">
                <a16:creationId xmlns:a16="http://schemas.microsoft.com/office/drawing/2014/main" id="{534CD221-EF63-F242-B16D-7C18D2A2734F}"/>
              </a:ext>
            </a:extLst>
          </p:cNvPr>
          <p:cNvGrpSpPr/>
          <p:nvPr/>
        </p:nvGrpSpPr>
        <p:grpSpPr>
          <a:xfrm>
            <a:off x="5317951" y="2920593"/>
            <a:ext cx="638537" cy="369332"/>
            <a:chOff x="5125447" y="3368066"/>
            <a:chExt cx="638537" cy="369332"/>
          </a:xfrm>
        </p:grpSpPr>
        <p:sp>
          <p:nvSpPr>
            <p:cNvPr id="76" name="Rectangle 75">
              <a:extLst>
                <a:ext uri="{FF2B5EF4-FFF2-40B4-BE49-F238E27FC236}">
                  <a16:creationId xmlns:a16="http://schemas.microsoft.com/office/drawing/2014/main" id="{4A1320C7-CDA2-E84A-A3A8-DF7AEB7B17B2}"/>
                </a:ext>
              </a:extLst>
            </p:cNvPr>
            <p:cNvSpPr/>
            <p:nvPr/>
          </p:nvSpPr>
          <p:spPr>
            <a:xfrm>
              <a:off x="5125447" y="3419943"/>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a:extLst>
                <a:ext uri="{FF2B5EF4-FFF2-40B4-BE49-F238E27FC236}">
                  <a16:creationId xmlns:a16="http://schemas.microsoft.com/office/drawing/2014/main" id="{6ED52B22-25F8-2E46-A1DB-101CC13A1C6D}"/>
                </a:ext>
              </a:extLst>
            </p:cNvPr>
            <p:cNvSpPr txBox="1"/>
            <p:nvPr/>
          </p:nvSpPr>
          <p:spPr>
            <a:xfrm>
              <a:off x="5226582" y="3368066"/>
              <a:ext cx="466794" cy="369332"/>
            </a:xfrm>
            <a:prstGeom prst="rect">
              <a:avLst/>
            </a:prstGeom>
            <a:noFill/>
          </p:spPr>
          <p:txBody>
            <a:bodyPr wrap="none" rtlCol="0">
              <a:spAutoFit/>
            </a:bodyPr>
            <a:lstStyle/>
            <a:p>
              <a:r>
                <a:rPr lang="en-US" dirty="0">
                  <a:solidFill>
                    <a:schemeClr val="bg1"/>
                  </a:solidFill>
                </a:rPr>
                <a:t>V2</a:t>
              </a:r>
            </a:p>
          </p:txBody>
        </p:sp>
      </p:grpSp>
      <p:sp>
        <p:nvSpPr>
          <p:cNvPr id="86" name="TextBox 85">
            <a:extLst>
              <a:ext uri="{FF2B5EF4-FFF2-40B4-BE49-F238E27FC236}">
                <a16:creationId xmlns:a16="http://schemas.microsoft.com/office/drawing/2014/main" id="{443E87BE-6DBE-A34F-B386-06BE60C50C3E}"/>
              </a:ext>
            </a:extLst>
          </p:cNvPr>
          <p:cNvSpPr txBox="1"/>
          <p:nvPr/>
        </p:nvSpPr>
        <p:spPr>
          <a:xfrm>
            <a:off x="6284844" y="2915679"/>
            <a:ext cx="1251517" cy="338554"/>
          </a:xfrm>
          <a:prstGeom prst="rect">
            <a:avLst/>
          </a:prstGeom>
          <a:noFill/>
        </p:spPr>
        <p:txBody>
          <a:bodyPr wrap="square" rtlCol="0">
            <a:spAutoFit/>
          </a:bodyPr>
          <a:lstStyle/>
          <a:p>
            <a:r>
              <a:rPr lang="en-US" sz="1600" dirty="0"/>
              <a:t>over, under</a:t>
            </a:r>
          </a:p>
        </p:txBody>
      </p:sp>
      <p:sp>
        <p:nvSpPr>
          <p:cNvPr id="102" name="TextBox 101">
            <a:extLst>
              <a:ext uri="{FF2B5EF4-FFF2-40B4-BE49-F238E27FC236}">
                <a16:creationId xmlns:a16="http://schemas.microsoft.com/office/drawing/2014/main" id="{678A8D02-54FC-C440-97F3-CF2495AE9442}"/>
              </a:ext>
            </a:extLst>
          </p:cNvPr>
          <p:cNvSpPr txBox="1"/>
          <p:nvPr/>
        </p:nvSpPr>
        <p:spPr>
          <a:xfrm>
            <a:off x="8233664" y="2915679"/>
            <a:ext cx="481125" cy="338554"/>
          </a:xfrm>
          <a:prstGeom prst="rect">
            <a:avLst/>
          </a:prstGeom>
          <a:noFill/>
        </p:spPr>
        <p:txBody>
          <a:bodyPr wrap="square" rtlCol="0">
            <a:spAutoFit/>
          </a:bodyPr>
          <a:lstStyle/>
          <a:p>
            <a:r>
              <a:rPr lang="en-US" sz="1600" dirty="0"/>
              <a:t>2</a:t>
            </a:r>
          </a:p>
        </p:txBody>
      </p:sp>
      <p:cxnSp>
        <p:nvCxnSpPr>
          <p:cNvPr id="103" name="Straight Connector 102">
            <a:extLst>
              <a:ext uri="{FF2B5EF4-FFF2-40B4-BE49-F238E27FC236}">
                <a16:creationId xmlns:a16="http://schemas.microsoft.com/office/drawing/2014/main" id="{CA33A38A-EA32-F443-AA66-7259BA40AF1C}"/>
              </a:ext>
            </a:extLst>
          </p:cNvPr>
          <p:cNvCxnSpPr/>
          <p:nvPr/>
        </p:nvCxnSpPr>
        <p:spPr>
          <a:xfrm>
            <a:off x="5181193" y="2851125"/>
            <a:ext cx="3680749"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2BF9CAA5-4867-0243-894D-286227F7C1D2}"/>
              </a:ext>
            </a:extLst>
          </p:cNvPr>
          <p:cNvSpPr txBox="1"/>
          <p:nvPr/>
        </p:nvSpPr>
        <p:spPr>
          <a:xfrm>
            <a:off x="6642447" y="5582710"/>
            <a:ext cx="466794" cy="369332"/>
          </a:xfrm>
          <a:prstGeom prst="rect">
            <a:avLst/>
          </a:prstGeom>
          <a:noFill/>
        </p:spPr>
        <p:txBody>
          <a:bodyPr wrap="none" rtlCol="0">
            <a:spAutoFit/>
          </a:bodyPr>
          <a:lstStyle/>
          <a:p>
            <a:r>
              <a:rPr lang="en-US" dirty="0"/>
              <a:t>V2</a:t>
            </a:r>
          </a:p>
        </p:txBody>
      </p:sp>
      <p:sp>
        <p:nvSpPr>
          <p:cNvPr id="111" name="TextBox 110">
            <a:extLst>
              <a:ext uri="{FF2B5EF4-FFF2-40B4-BE49-F238E27FC236}">
                <a16:creationId xmlns:a16="http://schemas.microsoft.com/office/drawing/2014/main" id="{2CE8ED6E-2BCF-B240-9A21-77E9D65FC47A}"/>
              </a:ext>
            </a:extLst>
          </p:cNvPr>
          <p:cNvSpPr txBox="1"/>
          <p:nvPr/>
        </p:nvSpPr>
        <p:spPr>
          <a:xfrm>
            <a:off x="532991" y="2914486"/>
            <a:ext cx="4257897" cy="338554"/>
          </a:xfrm>
          <a:prstGeom prst="rect">
            <a:avLst/>
          </a:prstGeom>
          <a:noFill/>
        </p:spPr>
        <p:txBody>
          <a:bodyPr wrap="none" rtlCol="0">
            <a:spAutoFit/>
          </a:bodyPr>
          <a:lstStyle/>
          <a:p>
            <a:r>
              <a:rPr lang="en-US" sz="1600" dirty="0">
                <a:solidFill>
                  <a:schemeClr val="bg2"/>
                </a:solidFill>
                <a:latin typeface="Courier" pitchFamily="2" charset="0"/>
              </a:rPr>
              <a:t>1.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47" name="TextBox 146">
            <a:extLst>
              <a:ext uri="{FF2B5EF4-FFF2-40B4-BE49-F238E27FC236}">
                <a16:creationId xmlns:a16="http://schemas.microsoft.com/office/drawing/2014/main" id="{BEC70799-8E2D-6741-83DC-FB0835BEA5F5}"/>
              </a:ext>
            </a:extLst>
          </p:cNvPr>
          <p:cNvSpPr txBox="1"/>
          <p:nvPr/>
        </p:nvSpPr>
        <p:spPr>
          <a:xfrm>
            <a:off x="532991" y="4611021"/>
            <a:ext cx="4257897" cy="338554"/>
          </a:xfrm>
          <a:prstGeom prst="rect">
            <a:avLst/>
          </a:prstGeom>
          <a:noFill/>
        </p:spPr>
        <p:txBody>
          <a:bodyPr wrap="none" rtlCol="0">
            <a:spAutoFit/>
          </a:bodyPr>
          <a:lstStyle/>
          <a:p>
            <a:r>
              <a:rPr lang="en-US" sz="1600" dirty="0">
                <a:solidFill>
                  <a:schemeClr val="bg2"/>
                </a:solidFill>
                <a:latin typeface="Courier" pitchFamily="2" charset="0"/>
              </a:rPr>
              <a:t>6.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48" name="TextBox 147">
            <a:extLst>
              <a:ext uri="{FF2B5EF4-FFF2-40B4-BE49-F238E27FC236}">
                <a16:creationId xmlns:a16="http://schemas.microsoft.com/office/drawing/2014/main" id="{5B1BAD5A-D54C-6D40-A096-C605B799E62C}"/>
              </a:ext>
            </a:extLst>
          </p:cNvPr>
          <p:cNvSpPr txBox="1"/>
          <p:nvPr/>
        </p:nvSpPr>
        <p:spPr>
          <a:xfrm>
            <a:off x="532991" y="4950328"/>
            <a:ext cx="4134465" cy="338554"/>
          </a:xfrm>
          <a:prstGeom prst="rect">
            <a:avLst/>
          </a:prstGeom>
          <a:noFill/>
        </p:spPr>
        <p:txBody>
          <a:bodyPr wrap="none" rtlCol="0">
            <a:spAutoFit/>
          </a:bodyPr>
          <a:lstStyle/>
          <a:p>
            <a:r>
              <a:rPr lang="en-US" sz="1600" dirty="0">
                <a:solidFill>
                  <a:schemeClr val="bg2"/>
                </a:solidFill>
                <a:latin typeface="Courier" pitchFamily="2" charset="0"/>
              </a:rPr>
              <a:t>7.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49" name="TextBox 148">
            <a:extLst>
              <a:ext uri="{FF2B5EF4-FFF2-40B4-BE49-F238E27FC236}">
                <a16:creationId xmlns:a16="http://schemas.microsoft.com/office/drawing/2014/main" id="{70A79F55-BC19-8D40-9994-7BAD3C57AE39}"/>
              </a:ext>
            </a:extLst>
          </p:cNvPr>
          <p:cNvSpPr txBox="1"/>
          <p:nvPr/>
        </p:nvSpPr>
        <p:spPr>
          <a:xfrm>
            <a:off x="532991" y="5289633"/>
            <a:ext cx="4134465" cy="338554"/>
          </a:xfrm>
          <a:prstGeom prst="rect">
            <a:avLst/>
          </a:prstGeom>
          <a:noFill/>
        </p:spPr>
        <p:txBody>
          <a:bodyPr wrap="none" rtlCol="0">
            <a:spAutoFit/>
          </a:bodyPr>
          <a:lstStyle/>
          <a:p>
            <a:r>
              <a:rPr lang="en-US" sz="1600" dirty="0">
                <a:solidFill>
                  <a:schemeClr val="bg2"/>
                </a:solidFill>
                <a:latin typeface="Courier" pitchFamily="2" charset="0"/>
              </a:rPr>
              <a:t>8.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50" name="TextBox 149">
            <a:extLst>
              <a:ext uri="{FF2B5EF4-FFF2-40B4-BE49-F238E27FC236}">
                <a16:creationId xmlns:a16="http://schemas.microsoft.com/office/drawing/2014/main" id="{E80341C9-48FA-084A-8339-4AA7BCCB5DBF}"/>
              </a:ext>
            </a:extLst>
          </p:cNvPr>
          <p:cNvSpPr txBox="1"/>
          <p:nvPr/>
        </p:nvSpPr>
        <p:spPr>
          <a:xfrm>
            <a:off x="532991" y="3593100"/>
            <a:ext cx="4134465" cy="338554"/>
          </a:xfrm>
          <a:prstGeom prst="rect">
            <a:avLst/>
          </a:prstGeom>
          <a:noFill/>
        </p:spPr>
        <p:txBody>
          <a:bodyPr wrap="none" rtlCol="0">
            <a:spAutoFit/>
          </a:bodyPr>
          <a:lstStyle/>
          <a:p>
            <a:r>
              <a:rPr lang="en-US" sz="1600" dirty="0">
                <a:solidFill>
                  <a:schemeClr val="bg2"/>
                </a:solidFill>
                <a:latin typeface="Courier" pitchFamily="2" charset="0"/>
              </a:rPr>
              <a:t>3.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51" name="TextBox 150">
            <a:extLst>
              <a:ext uri="{FF2B5EF4-FFF2-40B4-BE49-F238E27FC236}">
                <a16:creationId xmlns:a16="http://schemas.microsoft.com/office/drawing/2014/main" id="{B51D47B8-B002-1C4C-81D8-2500FBD28F6F}"/>
              </a:ext>
            </a:extLst>
          </p:cNvPr>
          <p:cNvSpPr txBox="1"/>
          <p:nvPr/>
        </p:nvSpPr>
        <p:spPr>
          <a:xfrm>
            <a:off x="532991" y="3253793"/>
            <a:ext cx="4257897" cy="338554"/>
          </a:xfrm>
          <a:prstGeom prst="rect">
            <a:avLst/>
          </a:prstGeom>
          <a:noFill/>
        </p:spPr>
        <p:txBody>
          <a:bodyPr wrap="none" rtlCol="0">
            <a:spAutoFit/>
          </a:bodyPr>
          <a:lstStyle/>
          <a:p>
            <a:r>
              <a:rPr lang="en-US" sz="1600" dirty="0">
                <a:solidFill>
                  <a:schemeClr val="bg2"/>
                </a:solidFill>
                <a:latin typeface="Courier" pitchFamily="2" charset="0"/>
              </a:rPr>
              <a:t>2.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52" name="TextBox 151">
            <a:extLst>
              <a:ext uri="{FF2B5EF4-FFF2-40B4-BE49-F238E27FC236}">
                <a16:creationId xmlns:a16="http://schemas.microsoft.com/office/drawing/2014/main" id="{9EAD2C7D-D501-5348-BDA7-C14612D2BA5B}"/>
              </a:ext>
            </a:extLst>
          </p:cNvPr>
          <p:cNvSpPr txBox="1"/>
          <p:nvPr/>
        </p:nvSpPr>
        <p:spPr>
          <a:xfrm>
            <a:off x="532991" y="4271714"/>
            <a:ext cx="4257897" cy="338554"/>
          </a:xfrm>
          <a:prstGeom prst="rect">
            <a:avLst/>
          </a:prstGeom>
          <a:noFill/>
        </p:spPr>
        <p:txBody>
          <a:bodyPr wrap="none" rtlCol="0">
            <a:spAutoFit/>
          </a:bodyPr>
          <a:lstStyle/>
          <a:p>
            <a:r>
              <a:rPr lang="en-US" sz="1600" dirty="0">
                <a:solidFill>
                  <a:schemeClr val="bg2"/>
                </a:solidFill>
                <a:latin typeface="Courier" pitchFamily="2" charset="0"/>
              </a:rPr>
              <a:t>5. The</a:t>
            </a:r>
            <a:r>
              <a:rPr lang="en-US" sz="1600" dirty="0">
                <a:latin typeface="Courier" pitchFamily="2" charset="0"/>
              </a:rPr>
              <a:t> </a:t>
            </a:r>
            <a:r>
              <a:rPr lang="en-US" sz="1600" dirty="0">
                <a:solidFill>
                  <a:schemeClr val="accent4"/>
                </a:solidFill>
                <a:latin typeface="Courier" pitchFamily="2" charset="0"/>
              </a:rPr>
              <a:t>horse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53" name="TextBox 152">
            <a:extLst>
              <a:ext uri="{FF2B5EF4-FFF2-40B4-BE49-F238E27FC236}">
                <a16:creationId xmlns:a16="http://schemas.microsoft.com/office/drawing/2014/main" id="{830CBD92-4E45-2A4D-9260-AB2412B5E246}"/>
              </a:ext>
            </a:extLst>
          </p:cNvPr>
          <p:cNvSpPr txBox="1"/>
          <p:nvPr/>
        </p:nvSpPr>
        <p:spPr>
          <a:xfrm>
            <a:off x="532991" y="3932407"/>
            <a:ext cx="4134465" cy="338554"/>
          </a:xfrm>
          <a:prstGeom prst="rect">
            <a:avLst/>
          </a:prstGeom>
          <a:noFill/>
        </p:spPr>
        <p:txBody>
          <a:bodyPr wrap="none" rtlCol="0">
            <a:spAutoFit/>
          </a:bodyPr>
          <a:lstStyle/>
          <a:p>
            <a:r>
              <a:rPr lang="en-US" sz="1600" dirty="0">
                <a:solidFill>
                  <a:schemeClr val="bg2"/>
                </a:solidFill>
                <a:latin typeface="Courier" pitchFamily="2" charset="0"/>
              </a:rPr>
              <a:t>4.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Tree>
    <p:extLst>
      <p:ext uri="{BB962C8B-B14F-4D97-AF65-F5344CB8AC3E}">
        <p14:creationId xmlns:p14="http://schemas.microsoft.com/office/powerpoint/2010/main" val="81269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D8DC13-CFCA-5C45-BA8D-68E43F7F8CBC}"/>
              </a:ext>
            </a:extLst>
          </p:cNvPr>
          <p:cNvSpPr/>
          <p:nvPr/>
        </p:nvSpPr>
        <p:spPr>
          <a:xfrm>
            <a:off x="3397420" y="6230205"/>
            <a:ext cx="5658989" cy="5885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Hypervariable 16S regions can be used for species identification</a:t>
            </a:r>
          </a:p>
        </p:txBody>
      </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3589924" y="9640757"/>
            <a:ext cx="2133600" cy="365125"/>
          </a:xfrm>
        </p:spPr>
        <p:txBody>
          <a:bodyPr/>
          <a:lstStyle/>
          <a:p>
            <a:fld id="{24791E93-A2B7-0848-BDB4-10A6DF01D9B6}" type="slidenum">
              <a:rPr lang="en-US" smtClean="0"/>
              <a:pPr/>
              <a:t>52</a:t>
            </a:fld>
            <a:endParaRPr lang="en-US" dirty="0"/>
          </a:p>
        </p:txBody>
      </p:sp>
      <p:sp>
        <p:nvSpPr>
          <p:cNvPr id="73" name="Rectangle 72">
            <a:extLst>
              <a:ext uri="{FF2B5EF4-FFF2-40B4-BE49-F238E27FC236}">
                <a16:creationId xmlns:a16="http://schemas.microsoft.com/office/drawing/2014/main" id="{4C711104-5433-E344-866D-0A72943C3214}"/>
              </a:ext>
            </a:extLst>
          </p:cNvPr>
          <p:cNvSpPr/>
          <p:nvPr/>
        </p:nvSpPr>
        <p:spPr>
          <a:xfrm>
            <a:off x="883890" y="2667823"/>
            <a:ext cx="3650246" cy="170956"/>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0E4D5436-8596-6947-976A-25C9B9D7B46D}"/>
              </a:ext>
            </a:extLst>
          </p:cNvPr>
          <p:cNvSpPr/>
          <p:nvPr/>
        </p:nvSpPr>
        <p:spPr>
          <a:xfrm>
            <a:off x="1338882" y="2625522"/>
            <a:ext cx="752318" cy="2380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47980874-1679-D143-906A-86D8B41EAC45}"/>
              </a:ext>
            </a:extLst>
          </p:cNvPr>
          <p:cNvSpPr/>
          <p:nvPr/>
        </p:nvSpPr>
        <p:spPr>
          <a:xfrm>
            <a:off x="2814162" y="2625523"/>
            <a:ext cx="738397" cy="26387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A90E7F2F-0567-774E-9EAE-5E01DEA2E3AF}"/>
              </a:ext>
            </a:extLst>
          </p:cNvPr>
          <p:cNvSpPr/>
          <p:nvPr/>
        </p:nvSpPr>
        <p:spPr>
          <a:xfrm>
            <a:off x="4069250" y="2625522"/>
            <a:ext cx="464886" cy="26387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TextBox 79">
            <a:extLst>
              <a:ext uri="{FF2B5EF4-FFF2-40B4-BE49-F238E27FC236}">
                <a16:creationId xmlns:a16="http://schemas.microsoft.com/office/drawing/2014/main" id="{285C0A79-037F-4A45-B7C3-6B2A129D5DE3}"/>
              </a:ext>
            </a:extLst>
          </p:cNvPr>
          <p:cNvSpPr txBox="1"/>
          <p:nvPr/>
        </p:nvSpPr>
        <p:spPr>
          <a:xfrm>
            <a:off x="1481644" y="2569953"/>
            <a:ext cx="466794" cy="369332"/>
          </a:xfrm>
          <a:prstGeom prst="rect">
            <a:avLst/>
          </a:prstGeom>
          <a:noFill/>
        </p:spPr>
        <p:txBody>
          <a:bodyPr wrap="none" rtlCol="0">
            <a:spAutoFit/>
          </a:bodyPr>
          <a:lstStyle/>
          <a:p>
            <a:r>
              <a:rPr lang="en-US" dirty="0">
                <a:solidFill>
                  <a:schemeClr val="bg1"/>
                </a:solidFill>
              </a:rPr>
              <a:t>V1</a:t>
            </a:r>
          </a:p>
        </p:txBody>
      </p:sp>
      <p:sp>
        <p:nvSpPr>
          <p:cNvPr id="81" name="TextBox 80">
            <a:extLst>
              <a:ext uri="{FF2B5EF4-FFF2-40B4-BE49-F238E27FC236}">
                <a16:creationId xmlns:a16="http://schemas.microsoft.com/office/drawing/2014/main" id="{92A4B23B-F317-E440-895E-D60C49D0A8FA}"/>
              </a:ext>
            </a:extLst>
          </p:cNvPr>
          <p:cNvSpPr txBox="1"/>
          <p:nvPr/>
        </p:nvSpPr>
        <p:spPr>
          <a:xfrm>
            <a:off x="2940819" y="2580145"/>
            <a:ext cx="466794" cy="369332"/>
          </a:xfrm>
          <a:prstGeom prst="rect">
            <a:avLst/>
          </a:prstGeom>
          <a:noFill/>
        </p:spPr>
        <p:txBody>
          <a:bodyPr wrap="none" rtlCol="0">
            <a:spAutoFit/>
          </a:bodyPr>
          <a:lstStyle/>
          <a:p>
            <a:r>
              <a:rPr lang="en-US" dirty="0">
                <a:solidFill>
                  <a:schemeClr val="bg1"/>
                </a:solidFill>
              </a:rPr>
              <a:t>V2</a:t>
            </a:r>
          </a:p>
        </p:txBody>
      </p:sp>
      <p:sp>
        <p:nvSpPr>
          <p:cNvPr id="82" name="TextBox 81">
            <a:extLst>
              <a:ext uri="{FF2B5EF4-FFF2-40B4-BE49-F238E27FC236}">
                <a16:creationId xmlns:a16="http://schemas.microsoft.com/office/drawing/2014/main" id="{F5CE4E4F-7B41-D342-8660-6DC4345EEE08}"/>
              </a:ext>
            </a:extLst>
          </p:cNvPr>
          <p:cNvSpPr txBox="1"/>
          <p:nvPr/>
        </p:nvSpPr>
        <p:spPr>
          <a:xfrm>
            <a:off x="4057043" y="2592188"/>
            <a:ext cx="466794" cy="369332"/>
          </a:xfrm>
          <a:prstGeom prst="rect">
            <a:avLst/>
          </a:prstGeom>
          <a:noFill/>
        </p:spPr>
        <p:txBody>
          <a:bodyPr wrap="none" rtlCol="0">
            <a:spAutoFit/>
          </a:bodyPr>
          <a:lstStyle/>
          <a:p>
            <a:r>
              <a:rPr lang="en-US" dirty="0">
                <a:solidFill>
                  <a:schemeClr val="bg1"/>
                </a:solidFill>
              </a:rPr>
              <a:t>V3</a:t>
            </a:r>
          </a:p>
        </p:txBody>
      </p:sp>
      <p:sp>
        <p:nvSpPr>
          <p:cNvPr id="83" name="Rectangle 82">
            <a:extLst>
              <a:ext uri="{FF2B5EF4-FFF2-40B4-BE49-F238E27FC236}">
                <a16:creationId xmlns:a16="http://schemas.microsoft.com/office/drawing/2014/main" id="{E289D5C4-594C-954D-893B-76DD677094E8}"/>
              </a:ext>
            </a:extLst>
          </p:cNvPr>
          <p:cNvSpPr/>
          <p:nvPr/>
        </p:nvSpPr>
        <p:spPr>
          <a:xfrm>
            <a:off x="3545465" y="2627906"/>
            <a:ext cx="1127700" cy="2957691"/>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DE8D92B-0BCF-D74D-B8CB-FBABB87C6975}"/>
              </a:ext>
            </a:extLst>
          </p:cNvPr>
          <p:cNvSpPr/>
          <p:nvPr/>
        </p:nvSpPr>
        <p:spPr>
          <a:xfrm>
            <a:off x="2091200" y="2627935"/>
            <a:ext cx="731933" cy="2915518"/>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3ACA40EE-E7DD-D445-A23D-43A5D678D7CC}"/>
              </a:ext>
            </a:extLst>
          </p:cNvPr>
          <p:cNvSpPr/>
          <p:nvPr/>
        </p:nvSpPr>
        <p:spPr>
          <a:xfrm>
            <a:off x="2807778" y="2608007"/>
            <a:ext cx="737687" cy="2977589"/>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7" name="Group 86">
            <a:extLst>
              <a:ext uri="{FF2B5EF4-FFF2-40B4-BE49-F238E27FC236}">
                <a16:creationId xmlns:a16="http://schemas.microsoft.com/office/drawing/2014/main" id="{D86F224B-DAD3-7D45-8D07-F4F0619AEA9E}"/>
              </a:ext>
            </a:extLst>
          </p:cNvPr>
          <p:cNvGrpSpPr/>
          <p:nvPr/>
        </p:nvGrpSpPr>
        <p:grpSpPr>
          <a:xfrm>
            <a:off x="5253783" y="2044897"/>
            <a:ext cx="638537" cy="369332"/>
            <a:chOff x="2065174" y="5778705"/>
            <a:chExt cx="638537" cy="369332"/>
          </a:xfrm>
        </p:grpSpPr>
        <p:sp>
          <p:nvSpPr>
            <p:cNvPr id="88" name="Rectangle 87">
              <a:extLst>
                <a:ext uri="{FF2B5EF4-FFF2-40B4-BE49-F238E27FC236}">
                  <a16:creationId xmlns:a16="http://schemas.microsoft.com/office/drawing/2014/main" id="{C8BC20D9-9EB0-E144-9EFB-F7304E9A065B}"/>
                </a:ext>
              </a:extLst>
            </p:cNvPr>
            <p:cNvSpPr/>
            <p:nvPr/>
          </p:nvSpPr>
          <p:spPr>
            <a:xfrm>
              <a:off x="2065174" y="5830582"/>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a:extLst>
                <a:ext uri="{FF2B5EF4-FFF2-40B4-BE49-F238E27FC236}">
                  <a16:creationId xmlns:a16="http://schemas.microsoft.com/office/drawing/2014/main" id="{8E79AFB3-A9A9-5743-9D89-1264B4E0C464}"/>
                </a:ext>
              </a:extLst>
            </p:cNvPr>
            <p:cNvSpPr txBox="1"/>
            <p:nvPr/>
          </p:nvSpPr>
          <p:spPr>
            <a:xfrm>
              <a:off x="2166309" y="5778705"/>
              <a:ext cx="466794" cy="369332"/>
            </a:xfrm>
            <a:prstGeom prst="rect">
              <a:avLst/>
            </a:prstGeom>
            <a:noFill/>
          </p:spPr>
          <p:txBody>
            <a:bodyPr wrap="none" rtlCol="0">
              <a:spAutoFit/>
            </a:bodyPr>
            <a:lstStyle/>
            <a:p>
              <a:r>
                <a:rPr lang="en-US" dirty="0">
                  <a:solidFill>
                    <a:schemeClr val="bg1"/>
                  </a:solidFill>
                </a:rPr>
                <a:t>V1</a:t>
              </a:r>
            </a:p>
          </p:txBody>
        </p:sp>
      </p:grpSp>
      <p:sp>
        <p:nvSpPr>
          <p:cNvPr id="90" name="TextBox 89">
            <a:extLst>
              <a:ext uri="{FF2B5EF4-FFF2-40B4-BE49-F238E27FC236}">
                <a16:creationId xmlns:a16="http://schemas.microsoft.com/office/drawing/2014/main" id="{EEB5B1EF-1E45-3F45-AFFA-105FB57B3BAD}"/>
              </a:ext>
            </a:extLst>
          </p:cNvPr>
          <p:cNvSpPr txBox="1"/>
          <p:nvPr/>
        </p:nvSpPr>
        <p:spPr>
          <a:xfrm>
            <a:off x="6220676" y="2056571"/>
            <a:ext cx="1251517" cy="338554"/>
          </a:xfrm>
          <a:prstGeom prst="rect">
            <a:avLst/>
          </a:prstGeom>
          <a:noFill/>
        </p:spPr>
        <p:txBody>
          <a:bodyPr wrap="square" rtlCol="0">
            <a:spAutoFit/>
          </a:bodyPr>
          <a:lstStyle/>
          <a:p>
            <a:r>
              <a:rPr lang="en-US" sz="1600" dirty="0"/>
              <a:t>cow, horse</a:t>
            </a:r>
          </a:p>
        </p:txBody>
      </p:sp>
      <p:sp>
        <p:nvSpPr>
          <p:cNvPr id="91" name="TextBox 90">
            <a:extLst>
              <a:ext uri="{FF2B5EF4-FFF2-40B4-BE49-F238E27FC236}">
                <a16:creationId xmlns:a16="http://schemas.microsoft.com/office/drawing/2014/main" id="{78C72514-1311-A34A-AEA2-C71139B4999B}"/>
              </a:ext>
            </a:extLst>
          </p:cNvPr>
          <p:cNvSpPr txBox="1"/>
          <p:nvPr/>
        </p:nvSpPr>
        <p:spPr>
          <a:xfrm>
            <a:off x="5036601" y="1389950"/>
            <a:ext cx="1186543" cy="584775"/>
          </a:xfrm>
          <a:prstGeom prst="rect">
            <a:avLst/>
          </a:prstGeom>
          <a:noFill/>
        </p:spPr>
        <p:txBody>
          <a:bodyPr wrap="none" rtlCol="0">
            <a:spAutoFit/>
          </a:bodyPr>
          <a:lstStyle/>
          <a:p>
            <a:r>
              <a:rPr lang="en-US" sz="1600" dirty="0"/>
              <a:t>Regions</a:t>
            </a:r>
          </a:p>
          <a:p>
            <a:r>
              <a:rPr lang="en-US" sz="1600" dirty="0"/>
              <a:t>considered</a:t>
            </a:r>
          </a:p>
        </p:txBody>
      </p:sp>
      <p:sp>
        <p:nvSpPr>
          <p:cNvPr id="92" name="TextBox 91">
            <a:extLst>
              <a:ext uri="{FF2B5EF4-FFF2-40B4-BE49-F238E27FC236}">
                <a16:creationId xmlns:a16="http://schemas.microsoft.com/office/drawing/2014/main" id="{CC885A5F-0C2F-044F-B565-D4A1733BBBFA}"/>
              </a:ext>
            </a:extLst>
          </p:cNvPr>
          <p:cNvSpPr txBox="1"/>
          <p:nvPr/>
        </p:nvSpPr>
        <p:spPr>
          <a:xfrm>
            <a:off x="6522947" y="1636171"/>
            <a:ext cx="902811" cy="338554"/>
          </a:xfrm>
          <a:prstGeom prst="rect">
            <a:avLst/>
          </a:prstGeom>
          <a:noFill/>
        </p:spPr>
        <p:txBody>
          <a:bodyPr wrap="none" rtlCol="0">
            <a:spAutoFit/>
          </a:bodyPr>
          <a:lstStyle/>
          <a:p>
            <a:r>
              <a:rPr lang="en-US" sz="1600" dirty="0"/>
              <a:t>variants</a:t>
            </a:r>
          </a:p>
        </p:txBody>
      </p:sp>
      <p:sp>
        <p:nvSpPr>
          <p:cNvPr id="97" name="TextBox 96">
            <a:extLst>
              <a:ext uri="{FF2B5EF4-FFF2-40B4-BE49-F238E27FC236}">
                <a16:creationId xmlns:a16="http://schemas.microsoft.com/office/drawing/2014/main" id="{AA441B89-FAF5-0D40-A4B5-ADFF7929F175}"/>
              </a:ext>
            </a:extLst>
          </p:cNvPr>
          <p:cNvSpPr txBox="1"/>
          <p:nvPr/>
        </p:nvSpPr>
        <p:spPr>
          <a:xfrm>
            <a:off x="7648282" y="1636171"/>
            <a:ext cx="1303562" cy="338554"/>
          </a:xfrm>
          <a:prstGeom prst="rect">
            <a:avLst/>
          </a:prstGeom>
          <a:noFill/>
        </p:spPr>
        <p:txBody>
          <a:bodyPr wrap="none" rtlCol="0">
            <a:spAutoFit/>
          </a:bodyPr>
          <a:lstStyle/>
          <a:p>
            <a:r>
              <a:rPr lang="en-US" sz="1600" dirty="0"/>
              <a:t># of variants</a:t>
            </a:r>
          </a:p>
        </p:txBody>
      </p:sp>
      <p:sp>
        <p:nvSpPr>
          <p:cNvPr id="98" name="TextBox 97">
            <a:extLst>
              <a:ext uri="{FF2B5EF4-FFF2-40B4-BE49-F238E27FC236}">
                <a16:creationId xmlns:a16="http://schemas.microsoft.com/office/drawing/2014/main" id="{B0686CF1-6C30-B443-B831-52A512BE53ED}"/>
              </a:ext>
            </a:extLst>
          </p:cNvPr>
          <p:cNvSpPr txBox="1"/>
          <p:nvPr/>
        </p:nvSpPr>
        <p:spPr>
          <a:xfrm>
            <a:off x="8169496" y="2045193"/>
            <a:ext cx="481125" cy="338554"/>
          </a:xfrm>
          <a:prstGeom prst="rect">
            <a:avLst/>
          </a:prstGeom>
          <a:noFill/>
        </p:spPr>
        <p:txBody>
          <a:bodyPr wrap="square" rtlCol="0">
            <a:spAutoFit/>
          </a:bodyPr>
          <a:lstStyle/>
          <a:p>
            <a:r>
              <a:rPr lang="en-US" sz="1600" dirty="0"/>
              <a:t>2</a:t>
            </a:r>
          </a:p>
        </p:txBody>
      </p:sp>
      <p:cxnSp>
        <p:nvCxnSpPr>
          <p:cNvPr id="100" name="Straight Connector 99">
            <a:extLst>
              <a:ext uri="{FF2B5EF4-FFF2-40B4-BE49-F238E27FC236}">
                <a16:creationId xmlns:a16="http://schemas.microsoft.com/office/drawing/2014/main" id="{F4EE3673-75E2-B043-AB3B-0E570AC7405B}"/>
              </a:ext>
            </a:extLst>
          </p:cNvPr>
          <p:cNvCxnSpPr>
            <a:cxnSpLocks/>
          </p:cNvCxnSpPr>
          <p:nvPr/>
        </p:nvCxnSpPr>
        <p:spPr>
          <a:xfrm>
            <a:off x="4846640" y="1389950"/>
            <a:ext cx="0" cy="514974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8FD28E3-8146-9543-8D03-FD8456A7DB91}"/>
              </a:ext>
            </a:extLst>
          </p:cNvPr>
          <p:cNvCxnSpPr/>
          <p:nvPr/>
        </p:nvCxnSpPr>
        <p:spPr>
          <a:xfrm>
            <a:off x="5036601" y="1951138"/>
            <a:ext cx="389209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5E40E67D-A5ED-1045-9525-B22592E711F8}"/>
              </a:ext>
            </a:extLst>
          </p:cNvPr>
          <p:cNvCxnSpPr>
            <a:cxnSpLocks/>
          </p:cNvCxnSpPr>
          <p:nvPr/>
        </p:nvCxnSpPr>
        <p:spPr>
          <a:xfrm>
            <a:off x="5827092" y="4332301"/>
            <a:ext cx="0" cy="1752035"/>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DF33F163-627B-6C4F-9087-B3D0C5B6DD0A}"/>
              </a:ext>
            </a:extLst>
          </p:cNvPr>
          <p:cNvSpPr txBox="1"/>
          <p:nvPr/>
        </p:nvSpPr>
        <p:spPr>
          <a:xfrm>
            <a:off x="8020531" y="4616017"/>
            <a:ext cx="723275" cy="369332"/>
          </a:xfrm>
          <a:prstGeom prst="rect">
            <a:avLst/>
          </a:prstGeom>
          <a:noFill/>
        </p:spPr>
        <p:txBody>
          <a:bodyPr wrap="none" rtlCol="0">
            <a:spAutoFit/>
          </a:bodyPr>
          <a:lstStyle/>
          <a:p>
            <a:r>
              <a:rPr lang="en-US" dirty="0"/>
              <a:t>COM</a:t>
            </a:r>
          </a:p>
        </p:txBody>
      </p:sp>
      <p:sp>
        <p:nvSpPr>
          <p:cNvPr id="114" name="TextBox 113">
            <a:extLst>
              <a:ext uri="{FF2B5EF4-FFF2-40B4-BE49-F238E27FC236}">
                <a16:creationId xmlns:a16="http://schemas.microsoft.com/office/drawing/2014/main" id="{98D85906-0FBB-0A4B-B68A-B8F40D8A9484}"/>
              </a:ext>
            </a:extLst>
          </p:cNvPr>
          <p:cNvSpPr txBox="1"/>
          <p:nvPr/>
        </p:nvSpPr>
        <p:spPr>
          <a:xfrm>
            <a:off x="8020531" y="5453173"/>
            <a:ext cx="723275" cy="369332"/>
          </a:xfrm>
          <a:prstGeom prst="rect">
            <a:avLst/>
          </a:prstGeom>
          <a:noFill/>
        </p:spPr>
        <p:txBody>
          <a:bodyPr wrap="none" rtlCol="0">
            <a:spAutoFit/>
          </a:bodyPr>
          <a:lstStyle/>
          <a:p>
            <a:r>
              <a:rPr lang="en-US" dirty="0"/>
              <a:t>HOM</a:t>
            </a:r>
          </a:p>
        </p:txBody>
      </p:sp>
      <p:cxnSp>
        <p:nvCxnSpPr>
          <p:cNvPr id="115" name="Straight Connector 114">
            <a:extLst>
              <a:ext uri="{FF2B5EF4-FFF2-40B4-BE49-F238E27FC236}">
                <a16:creationId xmlns:a16="http://schemas.microsoft.com/office/drawing/2014/main" id="{F7694D14-2D77-9B48-93E6-C0362EAD2D6A}"/>
              </a:ext>
            </a:extLst>
          </p:cNvPr>
          <p:cNvCxnSpPr>
            <a:cxnSpLocks/>
          </p:cNvCxnSpPr>
          <p:nvPr/>
        </p:nvCxnSpPr>
        <p:spPr>
          <a:xfrm flipH="1">
            <a:off x="5740387" y="5646328"/>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0F2DB055-4759-AC42-B4D1-7B2C1E751704}"/>
              </a:ext>
            </a:extLst>
          </p:cNvPr>
          <p:cNvCxnSpPr>
            <a:cxnSpLocks/>
          </p:cNvCxnSpPr>
          <p:nvPr/>
        </p:nvCxnSpPr>
        <p:spPr>
          <a:xfrm flipH="1">
            <a:off x="5729150" y="4770310"/>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7B578C33-9613-4F42-A0DB-71371B1DC93D}"/>
              </a:ext>
            </a:extLst>
          </p:cNvPr>
          <p:cNvCxnSpPr>
            <a:cxnSpLocks/>
          </p:cNvCxnSpPr>
          <p:nvPr/>
        </p:nvCxnSpPr>
        <p:spPr>
          <a:xfrm flipH="1">
            <a:off x="5734036" y="5208319"/>
            <a:ext cx="9159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576B989F-58CA-7E47-AABD-3781CE85237D}"/>
              </a:ext>
            </a:extLst>
          </p:cNvPr>
          <p:cNvSpPr/>
          <p:nvPr/>
        </p:nvSpPr>
        <p:spPr>
          <a:xfrm>
            <a:off x="7450903" y="5646328"/>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7CF663C3-E5DB-F744-9958-F957EBC4CC9C}"/>
              </a:ext>
            </a:extLst>
          </p:cNvPr>
          <p:cNvCxnSpPr>
            <a:cxnSpLocks/>
          </p:cNvCxnSpPr>
          <p:nvPr/>
        </p:nvCxnSpPr>
        <p:spPr>
          <a:xfrm flipH="1">
            <a:off x="5722766" y="4332301"/>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BD4C4999-FB47-854C-A4C6-5A641F6AB6F7}"/>
              </a:ext>
            </a:extLst>
          </p:cNvPr>
          <p:cNvSpPr txBox="1"/>
          <p:nvPr/>
        </p:nvSpPr>
        <p:spPr>
          <a:xfrm>
            <a:off x="8020531" y="5174121"/>
            <a:ext cx="684803" cy="369332"/>
          </a:xfrm>
          <a:prstGeom prst="rect">
            <a:avLst/>
          </a:prstGeom>
          <a:noFill/>
        </p:spPr>
        <p:txBody>
          <a:bodyPr wrap="none" rtlCol="0">
            <a:spAutoFit/>
          </a:bodyPr>
          <a:lstStyle/>
          <a:p>
            <a:r>
              <a:rPr lang="en-US" dirty="0"/>
              <a:t>HOS</a:t>
            </a:r>
          </a:p>
        </p:txBody>
      </p:sp>
      <p:sp>
        <p:nvSpPr>
          <p:cNvPr id="121" name="TextBox 120">
            <a:extLst>
              <a:ext uri="{FF2B5EF4-FFF2-40B4-BE49-F238E27FC236}">
                <a16:creationId xmlns:a16="http://schemas.microsoft.com/office/drawing/2014/main" id="{DF93AD43-5BCD-A24A-891D-2538F7CFB216}"/>
              </a:ext>
            </a:extLst>
          </p:cNvPr>
          <p:cNvSpPr txBox="1"/>
          <p:nvPr/>
        </p:nvSpPr>
        <p:spPr>
          <a:xfrm>
            <a:off x="8020531" y="5732225"/>
            <a:ext cx="671979" cy="369332"/>
          </a:xfrm>
          <a:prstGeom prst="rect">
            <a:avLst/>
          </a:prstGeom>
          <a:noFill/>
        </p:spPr>
        <p:txBody>
          <a:bodyPr wrap="none" rtlCol="0">
            <a:spAutoFit/>
          </a:bodyPr>
          <a:lstStyle/>
          <a:p>
            <a:r>
              <a:rPr lang="en-US" dirty="0"/>
              <a:t>HUS</a:t>
            </a:r>
          </a:p>
        </p:txBody>
      </p:sp>
      <p:sp>
        <p:nvSpPr>
          <p:cNvPr id="122" name="TextBox 121">
            <a:extLst>
              <a:ext uri="{FF2B5EF4-FFF2-40B4-BE49-F238E27FC236}">
                <a16:creationId xmlns:a16="http://schemas.microsoft.com/office/drawing/2014/main" id="{820219D9-B7AA-924D-BE69-5208AE532A4F}"/>
              </a:ext>
            </a:extLst>
          </p:cNvPr>
          <p:cNvSpPr txBox="1"/>
          <p:nvPr/>
        </p:nvSpPr>
        <p:spPr>
          <a:xfrm>
            <a:off x="8020531" y="4895069"/>
            <a:ext cx="671979" cy="369332"/>
          </a:xfrm>
          <a:prstGeom prst="rect">
            <a:avLst/>
          </a:prstGeom>
          <a:noFill/>
        </p:spPr>
        <p:txBody>
          <a:bodyPr wrap="none" rtlCol="0">
            <a:spAutoFit/>
          </a:bodyPr>
          <a:lstStyle/>
          <a:p>
            <a:r>
              <a:rPr lang="en-US" dirty="0"/>
              <a:t>CUS</a:t>
            </a:r>
          </a:p>
        </p:txBody>
      </p:sp>
      <p:sp>
        <p:nvSpPr>
          <p:cNvPr id="123" name="TextBox 122">
            <a:extLst>
              <a:ext uri="{FF2B5EF4-FFF2-40B4-BE49-F238E27FC236}">
                <a16:creationId xmlns:a16="http://schemas.microsoft.com/office/drawing/2014/main" id="{81E88691-0E98-D946-8A4C-B827B65DDBD9}"/>
              </a:ext>
            </a:extLst>
          </p:cNvPr>
          <p:cNvSpPr txBox="1"/>
          <p:nvPr/>
        </p:nvSpPr>
        <p:spPr>
          <a:xfrm>
            <a:off x="5463552" y="4147635"/>
            <a:ext cx="312906" cy="369332"/>
          </a:xfrm>
          <a:prstGeom prst="rect">
            <a:avLst/>
          </a:prstGeom>
          <a:noFill/>
        </p:spPr>
        <p:txBody>
          <a:bodyPr wrap="none" rtlCol="0">
            <a:spAutoFit/>
          </a:bodyPr>
          <a:lstStyle/>
          <a:p>
            <a:r>
              <a:rPr lang="en-US" dirty="0"/>
              <a:t>8</a:t>
            </a:r>
          </a:p>
        </p:txBody>
      </p:sp>
      <p:sp>
        <p:nvSpPr>
          <p:cNvPr id="124" name="TextBox 123">
            <a:extLst>
              <a:ext uri="{FF2B5EF4-FFF2-40B4-BE49-F238E27FC236}">
                <a16:creationId xmlns:a16="http://schemas.microsoft.com/office/drawing/2014/main" id="{8726F852-1B66-5B45-9F1B-F1D23194C7C1}"/>
              </a:ext>
            </a:extLst>
          </p:cNvPr>
          <p:cNvSpPr txBox="1"/>
          <p:nvPr/>
        </p:nvSpPr>
        <p:spPr>
          <a:xfrm>
            <a:off x="5463552" y="4587787"/>
            <a:ext cx="312906" cy="369332"/>
          </a:xfrm>
          <a:prstGeom prst="rect">
            <a:avLst/>
          </a:prstGeom>
          <a:noFill/>
        </p:spPr>
        <p:txBody>
          <a:bodyPr wrap="none" rtlCol="0">
            <a:spAutoFit/>
          </a:bodyPr>
          <a:lstStyle/>
          <a:p>
            <a:r>
              <a:rPr lang="en-US" dirty="0"/>
              <a:t>6</a:t>
            </a:r>
          </a:p>
        </p:txBody>
      </p:sp>
      <p:sp>
        <p:nvSpPr>
          <p:cNvPr id="125" name="TextBox 124">
            <a:extLst>
              <a:ext uri="{FF2B5EF4-FFF2-40B4-BE49-F238E27FC236}">
                <a16:creationId xmlns:a16="http://schemas.microsoft.com/office/drawing/2014/main" id="{AA4C0DB2-B293-A54C-85AD-B481184FA80F}"/>
              </a:ext>
            </a:extLst>
          </p:cNvPr>
          <p:cNvSpPr txBox="1"/>
          <p:nvPr/>
        </p:nvSpPr>
        <p:spPr>
          <a:xfrm>
            <a:off x="5463552" y="5900103"/>
            <a:ext cx="312906" cy="369332"/>
          </a:xfrm>
          <a:prstGeom prst="rect">
            <a:avLst/>
          </a:prstGeom>
          <a:noFill/>
        </p:spPr>
        <p:txBody>
          <a:bodyPr wrap="none" rtlCol="0">
            <a:spAutoFit/>
          </a:bodyPr>
          <a:lstStyle/>
          <a:p>
            <a:r>
              <a:rPr lang="en-US" dirty="0"/>
              <a:t>0</a:t>
            </a:r>
          </a:p>
        </p:txBody>
      </p:sp>
      <p:cxnSp>
        <p:nvCxnSpPr>
          <p:cNvPr id="126" name="Straight Connector 125">
            <a:extLst>
              <a:ext uri="{FF2B5EF4-FFF2-40B4-BE49-F238E27FC236}">
                <a16:creationId xmlns:a16="http://schemas.microsoft.com/office/drawing/2014/main" id="{EDA0D597-AA8E-0A41-9B69-D23B478D6D48}"/>
              </a:ext>
            </a:extLst>
          </p:cNvPr>
          <p:cNvCxnSpPr>
            <a:cxnSpLocks/>
          </p:cNvCxnSpPr>
          <p:nvPr/>
        </p:nvCxnSpPr>
        <p:spPr>
          <a:xfrm flipH="1">
            <a:off x="5740387" y="6084336"/>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7" name="Rectangle 126">
            <a:extLst>
              <a:ext uri="{FF2B5EF4-FFF2-40B4-BE49-F238E27FC236}">
                <a16:creationId xmlns:a16="http://schemas.microsoft.com/office/drawing/2014/main" id="{12BF8087-067D-0C40-B519-444C9F4D2A30}"/>
              </a:ext>
            </a:extLst>
          </p:cNvPr>
          <p:cNvSpPr/>
          <p:nvPr/>
        </p:nvSpPr>
        <p:spPr>
          <a:xfrm>
            <a:off x="8805823" y="4686383"/>
            <a:ext cx="228600" cy="2286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Rectangle 127">
            <a:extLst>
              <a:ext uri="{FF2B5EF4-FFF2-40B4-BE49-F238E27FC236}">
                <a16:creationId xmlns:a16="http://schemas.microsoft.com/office/drawing/2014/main" id="{316074A6-93E3-044C-BD11-8583BEDAD77F}"/>
              </a:ext>
            </a:extLst>
          </p:cNvPr>
          <p:cNvSpPr/>
          <p:nvPr/>
        </p:nvSpPr>
        <p:spPr>
          <a:xfrm>
            <a:off x="7450903" y="5207503"/>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7819283F-ACAE-4B40-BD9F-EC138CF78C06}"/>
              </a:ext>
            </a:extLst>
          </p:cNvPr>
          <p:cNvSpPr/>
          <p:nvPr/>
        </p:nvSpPr>
        <p:spPr>
          <a:xfrm>
            <a:off x="8805823" y="4965435"/>
            <a:ext cx="228600" cy="2286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A7817923-4983-184E-A67D-73FD6158A2A2}"/>
              </a:ext>
            </a:extLst>
          </p:cNvPr>
          <p:cNvSpPr/>
          <p:nvPr/>
        </p:nvSpPr>
        <p:spPr>
          <a:xfrm>
            <a:off x="7450903" y="4988047"/>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2" name="TextBox 131">
            <a:extLst>
              <a:ext uri="{FF2B5EF4-FFF2-40B4-BE49-F238E27FC236}">
                <a16:creationId xmlns:a16="http://schemas.microsoft.com/office/drawing/2014/main" id="{152F687D-5AAC-C349-90A6-932BDD64F275}"/>
              </a:ext>
            </a:extLst>
          </p:cNvPr>
          <p:cNvSpPr txBox="1"/>
          <p:nvPr/>
        </p:nvSpPr>
        <p:spPr>
          <a:xfrm>
            <a:off x="5463552" y="5017500"/>
            <a:ext cx="312906" cy="369332"/>
          </a:xfrm>
          <a:prstGeom prst="rect">
            <a:avLst/>
          </a:prstGeom>
          <a:noFill/>
        </p:spPr>
        <p:txBody>
          <a:bodyPr wrap="none" rtlCol="0">
            <a:spAutoFit/>
          </a:bodyPr>
          <a:lstStyle/>
          <a:p>
            <a:r>
              <a:rPr lang="en-US" dirty="0"/>
              <a:t>4</a:t>
            </a:r>
          </a:p>
        </p:txBody>
      </p:sp>
      <p:sp>
        <p:nvSpPr>
          <p:cNvPr id="133" name="TextBox 132">
            <a:extLst>
              <a:ext uri="{FF2B5EF4-FFF2-40B4-BE49-F238E27FC236}">
                <a16:creationId xmlns:a16="http://schemas.microsoft.com/office/drawing/2014/main" id="{8B8832FE-8C9D-104C-9ADC-9A2936E945C4}"/>
              </a:ext>
            </a:extLst>
          </p:cNvPr>
          <p:cNvSpPr txBox="1"/>
          <p:nvPr/>
        </p:nvSpPr>
        <p:spPr>
          <a:xfrm>
            <a:off x="5463552" y="5458801"/>
            <a:ext cx="312906" cy="369332"/>
          </a:xfrm>
          <a:prstGeom prst="rect">
            <a:avLst/>
          </a:prstGeom>
          <a:noFill/>
        </p:spPr>
        <p:txBody>
          <a:bodyPr wrap="none" rtlCol="0">
            <a:spAutoFit/>
          </a:bodyPr>
          <a:lstStyle/>
          <a:p>
            <a:r>
              <a:rPr lang="en-US" dirty="0"/>
              <a:t>2</a:t>
            </a:r>
          </a:p>
        </p:txBody>
      </p:sp>
      <p:sp>
        <p:nvSpPr>
          <p:cNvPr id="134" name="Rectangle 133">
            <a:extLst>
              <a:ext uri="{FF2B5EF4-FFF2-40B4-BE49-F238E27FC236}">
                <a16:creationId xmlns:a16="http://schemas.microsoft.com/office/drawing/2014/main" id="{EB4E20E9-B194-FA40-B710-7400DAD0FA03}"/>
              </a:ext>
            </a:extLst>
          </p:cNvPr>
          <p:cNvSpPr/>
          <p:nvPr/>
        </p:nvSpPr>
        <p:spPr>
          <a:xfrm>
            <a:off x="8805823" y="5802591"/>
            <a:ext cx="228600" cy="2286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Rectangle 134">
            <a:extLst>
              <a:ext uri="{FF2B5EF4-FFF2-40B4-BE49-F238E27FC236}">
                <a16:creationId xmlns:a16="http://schemas.microsoft.com/office/drawing/2014/main" id="{2D7CDCDA-44A1-1945-86AD-461DF62F70F7}"/>
              </a:ext>
            </a:extLst>
          </p:cNvPr>
          <p:cNvSpPr/>
          <p:nvPr/>
        </p:nvSpPr>
        <p:spPr>
          <a:xfrm>
            <a:off x="7450903" y="4772698"/>
            <a:ext cx="310532" cy="2194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Rectangle 135">
            <a:extLst>
              <a:ext uri="{FF2B5EF4-FFF2-40B4-BE49-F238E27FC236}">
                <a16:creationId xmlns:a16="http://schemas.microsoft.com/office/drawing/2014/main" id="{09733F3F-709E-674D-9D36-FF50EEE8482D}"/>
              </a:ext>
            </a:extLst>
          </p:cNvPr>
          <p:cNvSpPr/>
          <p:nvPr/>
        </p:nvSpPr>
        <p:spPr>
          <a:xfrm>
            <a:off x="8805823" y="5523539"/>
            <a:ext cx="228600" cy="22860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Rectangle 136">
            <a:extLst>
              <a:ext uri="{FF2B5EF4-FFF2-40B4-BE49-F238E27FC236}">
                <a16:creationId xmlns:a16="http://schemas.microsoft.com/office/drawing/2014/main" id="{0F65321F-B28F-2346-A291-E95FB9BC5DD8}"/>
              </a:ext>
            </a:extLst>
          </p:cNvPr>
          <p:cNvSpPr/>
          <p:nvPr/>
        </p:nvSpPr>
        <p:spPr>
          <a:xfrm>
            <a:off x="7450903" y="4332301"/>
            <a:ext cx="310532" cy="44047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8" name="Rectangle 137">
            <a:extLst>
              <a:ext uri="{FF2B5EF4-FFF2-40B4-BE49-F238E27FC236}">
                <a16:creationId xmlns:a16="http://schemas.microsoft.com/office/drawing/2014/main" id="{96767223-1524-C24C-A3C6-EAEE2F97790F}"/>
              </a:ext>
            </a:extLst>
          </p:cNvPr>
          <p:cNvSpPr/>
          <p:nvPr/>
        </p:nvSpPr>
        <p:spPr>
          <a:xfrm>
            <a:off x="8805823" y="5244487"/>
            <a:ext cx="228600" cy="228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0" name="TextBox 139">
            <a:extLst>
              <a:ext uri="{FF2B5EF4-FFF2-40B4-BE49-F238E27FC236}">
                <a16:creationId xmlns:a16="http://schemas.microsoft.com/office/drawing/2014/main" id="{A9DF097F-5BC2-FE41-B0A7-3A41FCF3B0E6}"/>
              </a:ext>
            </a:extLst>
          </p:cNvPr>
          <p:cNvSpPr txBox="1"/>
          <p:nvPr/>
        </p:nvSpPr>
        <p:spPr>
          <a:xfrm>
            <a:off x="7318599" y="6185788"/>
            <a:ext cx="800219" cy="369332"/>
          </a:xfrm>
          <a:prstGeom prst="rect">
            <a:avLst/>
          </a:prstGeom>
          <a:noFill/>
        </p:spPr>
        <p:txBody>
          <a:bodyPr wrap="none" rtlCol="0">
            <a:spAutoFit/>
          </a:bodyPr>
          <a:lstStyle/>
          <a:p>
            <a:r>
              <a:rPr lang="en-US" dirty="0"/>
              <a:t>actual</a:t>
            </a:r>
          </a:p>
        </p:txBody>
      </p:sp>
      <p:sp>
        <p:nvSpPr>
          <p:cNvPr id="141" name="TextBox 140">
            <a:extLst>
              <a:ext uri="{FF2B5EF4-FFF2-40B4-BE49-F238E27FC236}">
                <a16:creationId xmlns:a16="http://schemas.microsoft.com/office/drawing/2014/main" id="{083FE113-EF77-6A4B-B4FC-604A4D34FA45}"/>
              </a:ext>
            </a:extLst>
          </p:cNvPr>
          <p:cNvSpPr txBox="1"/>
          <p:nvPr/>
        </p:nvSpPr>
        <p:spPr>
          <a:xfrm rot="16200000">
            <a:off x="4580749" y="5052435"/>
            <a:ext cx="1326004" cy="369332"/>
          </a:xfrm>
          <a:prstGeom prst="rect">
            <a:avLst/>
          </a:prstGeom>
          <a:noFill/>
        </p:spPr>
        <p:txBody>
          <a:bodyPr wrap="none" rtlCol="0">
            <a:spAutoFit/>
          </a:bodyPr>
          <a:lstStyle/>
          <a:p>
            <a:r>
              <a:rPr lang="en-US" dirty="0"/>
              <a:t>abundance</a:t>
            </a:r>
          </a:p>
        </p:txBody>
      </p:sp>
      <p:sp>
        <p:nvSpPr>
          <p:cNvPr id="142" name="TextBox 141">
            <a:extLst>
              <a:ext uri="{FF2B5EF4-FFF2-40B4-BE49-F238E27FC236}">
                <a16:creationId xmlns:a16="http://schemas.microsoft.com/office/drawing/2014/main" id="{54458C27-DEFE-D446-8788-A96606060F11}"/>
              </a:ext>
            </a:extLst>
          </p:cNvPr>
          <p:cNvSpPr txBox="1"/>
          <p:nvPr/>
        </p:nvSpPr>
        <p:spPr>
          <a:xfrm>
            <a:off x="8066831" y="4256081"/>
            <a:ext cx="954107" cy="369332"/>
          </a:xfrm>
          <a:prstGeom prst="rect">
            <a:avLst/>
          </a:prstGeom>
          <a:noFill/>
        </p:spPr>
        <p:txBody>
          <a:bodyPr wrap="none" rtlCol="0">
            <a:spAutoFit/>
          </a:bodyPr>
          <a:lstStyle/>
          <a:p>
            <a:r>
              <a:rPr lang="en-US" dirty="0"/>
              <a:t>Legend</a:t>
            </a:r>
          </a:p>
        </p:txBody>
      </p:sp>
      <p:cxnSp>
        <p:nvCxnSpPr>
          <p:cNvPr id="143" name="Straight Connector 142">
            <a:extLst>
              <a:ext uri="{FF2B5EF4-FFF2-40B4-BE49-F238E27FC236}">
                <a16:creationId xmlns:a16="http://schemas.microsoft.com/office/drawing/2014/main" id="{2F365E2B-11C3-2244-825C-A7A3519E3414}"/>
              </a:ext>
            </a:extLst>
          </p:cNvPr>
          <p:cNvCxnSpPr/>
          <p:nvPr/>
        </p:nvCxnSpPr>
        <p:spPr>
          <a:xfrm flipH="1">
            <a:off x="8043681" y="4604442"/>
            <a:ext cx="1013892" cy="0"/>
          </a:xfrm>
          <a:prstGeom prst="line">
            <a:avLst/>
          </a:prstGeom>
        </p:spPr>
        <p:style>
          <a:lnRef idx="1">
            <a:schemeClr val="dk1"/>
          </a:lnRef>
          <a:fillRef idx="0">
            <a:schemeClr val="dk1"/>
          </a:fillRef>
          <a:effectRef idx="0">
            <a:schemeClr val="dk1"/>
          </a:effectRef>
          <a:fontRef idx="minor">
            <a:schemeClr val="tx1"/>
          </a:fontRef>
        </p:style>
      </p:cxnSp>
      <p:sp>
        <p:nvSpPr>
          <p:cNvPr id="144" name="Rectangle 143">
            <a:extLst>
              <a:ext uri="{FF2B5EF4-FFF2-40B4-BE49-F238E27FC236}">
                <a16:creationId xmlns:a16="http://schemas.microsoft.com/office/drawing/2014/main" id="{008259EE-323A-1144-86A2-857407C7DB01}"/>
              </a:ext>
            </a:extLst>
          </p:cNvPr>
          <p:cNvSpPr/>
          <p:nvPr/>
        </p:nvSpPr>
        <p:spPr>
          <a:xfrm>
            <a:off x="5971761" y="5207503"/>
            <a:ext cx="330715" cy="88244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EA5E3D05-7201-6646-93E5-94E5C66843ED}"/>
              </a:ext>
            </a:extLst>
          </p:cNvPr>
          <p:cNvSpPr/>
          <p:nvPr/>
        </p:nvSpPr>
        <p:spPr>
          <a:xfrm>
            <a:off x="5970222" y="4332301"/>
            <a:ext cx="327851" cy="880759"/>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6" name="TextBox 145">
            <a:extLst>
              <a:ext uri="{FF2B5EF4-FFF2-40B4-BE49-F238E27FC236}">
                <a16:creationId xmlns:a16="http://schemas.microsoft.com/office/drawing/2014/main" id="{4449FF79-1DE6-F943-A690-9FB8926624B0}"/>
              </a:ext>
            </a:extLst>
          </p:cNvPr>
          <p:cNvSpPr txBox="1"/>
          <p:nvPr/>
        </p:nvSpPr>
        <p:spPr>
          <a:xfrm>
            <a:off x="5896047" y="6185788"/>
            <a:ext cx="466794" cy="369332"/>
          </a:xfrm>
          <a:prstGeom prst="rect">
            <a:avLst/>
          </a:prstGeom>
          <a:noFill/>
        </p:spPr>
        <p:txBody>
          <a:bodyPr wrap="none" rtlCol="0">
            <a:spAutoFit/>
          </a:bodyPr>
          <a:lstStyle/>
          <a:p>
            <a:r>
              <a:rPr lang="en-US" dirty="0"/>
              <a:t>V1</a:t>
            </a:r>
          </a:p>
        </p:txBody>
      </p:sp>
      <p:grpSp>
        <p:nvGrpSpPr>
          <p:cNvPr id="75" name="Group 74">
            <a:extLst>
              <a:ext uri="{FF2B5EF4-FFF2-40B4-BE49-F238E27FC236}">
                <a16:creationId xmlns:a16="http://schemas.microsoft.com/office/drawing/2014/main" id="{534CD221-EF63-F242-B16D-7C18D2A2734F}"/>
              </a:ext>
            </a:extLst>
          </p:cNvPr>
          <p:cNvGrpSpPr/>
          <p:nvPr/>
        </p:nvGrpSpPr>
        <p:grpSpPr>
          <a:xfrm>
            <a:off x="5253783" y="2523027"/>
            <a:ext cx="638537" cy="369332"/>
            <a:chOff x="5125447" y="3368066"/>
            <a:chExt cx="638537" cy="369332"/>
          </a:xfrm>
        </p:grpSpPr>
        <p:sp>
          <p:nvSpPr>
            <p:cNvPr id="76" name="Rectangle 75">
              <a:extLst>
                <a:ext uri="{FF2B5EF4-FFF2-40B4-BE49-F238E27FC236}">
                  <a16:creationId xmlns:a16="http://schemas.microsoft.com/office/drawing/2014/main" id="{4A1320C7-CDA2-E84A-A3A8-DF7AEB7B17B2}"/>
                </a:ext>
              </a:extLst>
            </p:cNvPr>
            <p:cNvSpPr/>
            <p:nvPr/>
          </p:nvSpPr>
          <p:spPr>
            <a:xfrm>
              <a:off x="5125447" y="3419943"/>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extBox 76">
              <a:extLst>
                <a:ext uri="{FF2B5EF4-FFF2-40B4-BE49-F238E27FC236}">
                  <a16:creationId xmlns:a16="http://schemas.microsoft.com/office/drawing/2014/main" id="{6ED52B22-25F8-2E46-A1DB-101CC13A1C6D}"/>
                </a:ext>
              </a:extLst>
            </p:cNvPr>
            <p:cNvSpPr txBox="1"/>
            <p:nvPr/>
          </p:nvSpPr>
          <p:spPr>
            <a:xfrm>
              <a:off x="5226582" y="3368066"/>
              <a:ext cx="466794" cy="369332"/>
            </a:xfrm>
            <a:prstGeom prst="rect">
              <a:avLst/>
            </a:prstGeom>
            <a:noFill/>
          </p:spPr>
          <p:txBody>
            <a:bodyPr wrap="none" rtlCol="0">
              <a:spAutoFit/>
            </a:bodyPr>
            <a:lstStyle/>
            <a:p>
              <a:r>
                <a:rPr lang="en-US" dirty="0">
                  <a:solidFill>
                    <a:schemeClr val="bg1"/>
                  </a:solidFill>
                </a:rPr>
                <a:t>V2</a:t>
              </a:r>
            </a:p>
          </p:txBody>
        </p:sp>
      </p:grpSp>
      <p:sp>
        <p:nvSpPr>
          <p:cNvPr id="86" name="TextBox 85">
            <a:extLst>
              <a:ext uri="{FF2B5EF4-FFF2-40B4-BE49-F238E27FC236}">
                <a16:creationId xmlns:a16="http://schemas.microsoft.com/office/drawing/2014/main" id="{443E87BE-6DBE-A34F-B386-06BE60C50C3E}"/>
              </a:ext>
            </a:extLst>
          </p:cNvPr>
          <p:cNvSpPr txBox="1"/>
          <p:nvPr/>
        </p:nvSpPr>
        <p:spPr>
          <a:xfrm>
            <a:off x="6220676" y="2518113"/>
            <a:ext cx="1251517" cy="338554"/>
          </a:xfrm>
          <a:prstGeom prst="rect">
            <a:avLst/>
          </a:prstGeom>
          <a:noFill/>
        </p:spPr>
        <p:txBody>
          <a:bodyPr wrap="square" rtlCol="0">
            <a:spAutoFit/>
          </a:bodyPr>
          <a:lstStyle/>
          <a:p>
            <a:r>
              <a:rPr lang="en-US" sz="1600" dirty="0"/>
              <a:t>over, under</a:t>
            </a:r>
          </a:p>
        </p:txBody>
      </p:sp>
      <p:sp>
        <p:nvSpPr>
          <p:cNvPr id="102" name="TextBox 101">
            <a:extLst>
              <a:ext uri="{FF2B5EF4-FFF2-40B4-BE49-F238E27FC236}">
                <a16:creationId xmlns:a16="http://schemas.microsoft.com/office/drawing/2014/main" id="{678A8D02-54FC-C440-97F3-CF2495AE9442}"/>
              </a:ext>
            </a:extLst>
          </p:cNvPr>
          <p:cNvSpPr txBox="1"/>
          <p:nvPr/>
        </p:nvSpPr>
        <p:spPr>
          <a:xfrm>
            <a:off x="8169496" y="2518113"/>
            <a:ext cx="481125" cy="338554"/>
          </a:xfrm>
          <a:prstGeom prst="rect">
            <a:avLst/>
          </a:prstGeom>
          <a:noFill/>
        </p:spPr>
        <p:txBody>
          <a:bodyPr wrap="square" rtlCol="0">
            <a:spAutoFit/>
          </a:bodyPr>
          <a:lstStyle/>
          <a:p>
            <a:r>
              <a:rPr lang="en-US" sz="1600" dirty="0"/>
              <a:t>2</a:t>
            </a:r>
          </a:p>
        </p:txBody>
      </p:sp>
      <p:cxnSp>
        <p:nvCxnSpPr>
          <p:cNvPr id="103" name="Straight Connector 102">
            <a:extLst>
              <a:ext uri="{FF2B5EF4-FFF2-40B4-BE49-F238E27FC236}">
                <a16:creationId xmlns:a16="http://schemas.microsoft.com/office/drawing/2014/main" id="{CA33A38A-EA32-F443-AA66-7259BA40AF1C}"/>
              </a:ext>
            </a:extLst>
          </p:cNvPr>
          <p:cNvCxnSpPr/>
          <p:nvPr/>
        </p:nvCxnSpPr>
        <p:spPr>
          <a:xfrm>
            <a:off x="5117025" y="2453559"/>
            <a:ext cx="3680749"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04" name="Rectangle 103">
            <a:extLst>
              <a:ext uri="{FF2B5EF4-FFF2-40B4-BE49-F238E27FC236}">
                <a16:creationId xmlns:a16="http://schemas.microsoft.com/office/drawing/2014/main" id="{3B8C1172-7A11-1548-8AEB-AA05715E8ADD}"/>
              </a:ext>
            </a:extLst>
          </p:cNvPr>
          <p:cNvSpPr/>
          <p:nvPr/>
        </p:nvSpPr>
        <p:spPr>
          <a:xfrm>
            <a:off x="6466718" y="5205107"/>
            <a:ext cx="330715" cy="88244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Rectangle 104">
            <a:extLst>
              <a:ext uri="{FF2B5EF4-FFF2-40B4-BE49-F238E27FC236}">
                <a16:creationId xmlns:a16="http://schemas.microsoft.com/office/drawing/2014/main" id="{B466DEE4-2E27-1A47-9A8D-2CBBC6653ABB}"/>
              </a:ext>
            </a:extLst>
          </p:cNvPr>
          <p:cNvSpPr/>
          <p:nvPr/>
        </p:nvSpPr>
        <p:spPr>
          <a:xfrm>
            <a:off x="6468149" y="4332301"/>
            <a:ext cx="327851" cy="882988"/>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TextBox 105">
            <a:extLst>
              <a:ext uri="{FF2B5EF4-FFF2-40B4-BE49-F238E27FC236}">
                <a16:creationId xmlns:a16="http://schemas.microsoft.com/office/drawing/2014/main" id="{2BF9CAA5-4867-0243-894D-286227F7C1D2}"/>
              </a:ext>
            </a:extLst>
          </p:cNvPr>
          <p:cNvSpPr txBox="1"/>
          <p:nvPr/>
        </p:nvSpPr>
        <p:spPr>
          <a:xfrm>
            <a:off x="6378108" y="6185788"/>
            <a:ext cx="466794" cy="369332"/>
          </a:xfrm>
          <a:prstGeom prst="rect">
            <a:avLst/>
          </a:prstGeom>
          <a:noFill/>
        </p:spPr>
        <p:txBody>
          <a:bodyPr wrap="none" rtlCol="0">
            <a:spAutoFit/>
          </a:bodyPr>
          <a:lstStyle/>
          <a:p>
            <a:r>
              <a:rPr lang="en-US" dirty="0"/>
              <a:t>V2</a:t>
            </a:r>
          </a:p>
        </p:txBody>
      </p:sp>
      <p:sp>
        <p:nvSpPr>
          <p:cNvPr id="93" name="Rectangle 92">
            <a:extLst>
              <a:ext uri="{FF2B5EF4-FFF2-40B4-BE49-F238E27FC236}">
                <a16:creationId xmlns:a16="http://schemas.microsoft.com/office/drawing/2014/main" id="{969E9383-D072-8345-951D-02521265B83D}"/>
              </a:ext>
            </a:extLst>
          </p:cNvPr>
          <p:cNvSpPr/>
          <p:nvPr/>
        </p:nvSpPr>
        <p:spPr>
          <a:xfrm>
            <a:off x="877506" y="2602371"/>
            <a:ext cx="461375" cy="2941081"/>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A935AC25-0CA9-3841-8C28-C70833B2CB10}"/>
              </a:ext>
            </a:extLst>
          </p:cNvPr>
          <p:cNvSpPr/>
          <p:nvPr/>
        </p:nvSpPr>
        <p:spPr>
          <a:xfrm>
            <a:off x="1326058" y="2608124"/>
            <a:ext cx="755623" cy="2977589"/>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5" name="Group 94">
            <a:extLst>
              <a:ext uri="{FF2B5EF4-FFF2-40B4-BE49-F238E27FC236}">
                <a16:creationId xmlns:a16="http://schemas.microsoft.com/office/drawing/2014/main" id="{3AC94DA6-F66B-0B4A-B68C-8453733C309F}"/>
              </a:ext>
            </a:extLst>
          </p:cNvPr>
          <p:cNvGrpSpPr/>
          <p:nvPr/>
        </p:nvGrpSpPr>
        <p:grpSpPr>
          <a:xfrm>
            <a:off x="5253783" y="3192622"/>
            <a:ext cx="638537" cy="369332"/>
            <a:chOff x="2065174" y="5778705"/>
            <a:chExt cx="638537" cy="369332"/>
          </a:xfrm>
        </p:grpSpPr>
        <p:sp>
          <p:nvSpPr>
            <p:cNvPr id="96" name="Rectangle 95">
              <a:extLst>
                <a:ext uri="{FF2B5EF4-FFF2-40B4-BE49-F238E27FC236}">
                  <a16:creationId xmlns:a16="http://schemas.microsoft.com/office/drawing/2014/main" id="{9228FB6A-E03D-1248-9D19-80A8266B9A3D}"/>
                </a:ext>
              </a:extLst>
            </p:cNvPr>
            <p:cNvSpPr/>
            <p:nvPr/>
          </p:nvSpPr>
          <p:spPr>
            <a:xfrm>
              <a:off x="2065174" y="5830582"/>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TextBox 98">
              <a:extLst>
                <a:ext uri="{FF2B5EF4-FFF2-40B4-BE49-F238E27FC236}">
                  <a16:creationId xmlns:a16="http://schemas.microsoft.com/office/drawing/2014/main" id="{42F9A87F-011F-2043-9956-AA7391F683FF}"/>
                </a:ext>
              </a:extLst>
            </p:cNvPr>
            <p:cNvSpPr txBox="1"/>
            <p:nvPr/>
          </p:nvSpPr>
          <p:spPr>
            <a:xfrm>
              <a:off x="2166309" y="5778705"/>
              <a:ext cx="466794" cy="369332"/>
            </a:xfrm>
            <a:prstGeom prst="rect">
              <a:avLst/>
            </a:prstGeom>
            <a:noFill/>
          </p:spPr>
          <p:txBody>
            <a:bodyPr wrap="none" rtlCol="0">
              <a:spAutoFit/>
            </a:bodyPr>
            <a:lstStyle/>
            <a:p>
              <a:r>
                <a:rPr lang="en-US" dirty="0">
                  <a:solidFill>
                    <a:schemeClr val="bg1"/>
                  </a:solidFill>
                </a:rPr>
                <a:t>V1</a:t>
              </a:r>
            </a:p>
          </p:txBody>
        </p:sp>
      </p:grpSp>
      <p:grpSp>
        <p:nvGrpSpPr>
          <p:cNvPr id="107" name="Group 106">
            <a:extLst>
              <a:ext uri="{FF2B5EF4-FFF2-40B4-BE49-F238E27FC236}">
                <a16:creationId xmlns:a16="http://schemas.microsoft.com/office/drawing/2014/main" id="{42C1BCA6-2DA8-234F-A6F5-98787C1F1BCE}"/>
              </a:ext>
            </a:extLst>
          </p:cNvPr>
          <p:cNvGrpSpPr/>
          <p:nvPr/>
        </p:nvGrpSpPr>
        <p:grpSpPr>
          <a:xfrm>
            <a:off x="5253783" y="3480947"/>
            <a:ext cx="638537" cy="369332"/>
            <a:chOff x="5125447" y="4276079"/>
            <a:chExt cx="638537" cy="369332"/>
          </a:xfrm>
        </p:grpSpPr>
        <p:sp>
          <p:nvSpPr>
            <p:cNvPr id="108" name="Rectangle 107">
              <a:extLst>
                <a:ext uri="{FF2B5EF4-FFF2-40B4-BE49-F238E27FC236}">
                  <a16:creationId xmlns:a16="http://schemas.microsoft.com/office/drawing/2014/main" id="{4E19C11D-18A3-2646-9DF4-5F098B1CC230}"/>
                </a:ext>
              </a:extLst>
            </p:cNvPr>
            <p:cNvSpPr/>
            <p:nvPr/>
          </p:nvSpPr>
          <p:spPr>
            <a:xfrm>
              <a:off x="5125447" y="4327956"/>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TextBox 108">
              <a:extLst>
                <a:ext uri="{FF2B5EF4-FFF2-40B4-BE49-F238E27FC236}">
                  <a16:creationId xmlns:a16="http://schemas.microsoft.com/office/drawing/2014/main" id="{D95D7E6C-300B-6C4A-BE14-424188536E2E}"/>
                </a:ext>
              </a:extLst>
            </p:cNvPr>
            <p:cNvSpPr txBox="1"/>
            <p:nvPr/>
          </p:nvSpPr>
          <p:spPr>
            <a:xfrm>
              <a:off x="5226582" y="4276079"/>
              <a:ext cx="466794" cy="369332"/>
            </a:xfrm>
            <a:prstGeom prst="rect">
              <a:avLst/>
            </a:prstGeom>
            <a:noFill/>
          </p:spPr>
          <p:txBody>
            <a:bodyPr wrap="none" rtlCol="0">
              <a:spAutoFit/>
            </a:bodyPr>
            <a:lstStyle/>
            <a:p>
              <a:r>
                <a:rPr lang="en-US" dirty="0">
                  <a:solidFill>
                    <a:schemeClr val="bg1"/>
                  </a:solidFill>
                </a:rPr>
                <a:t>V2</a:t>
              </a:r>
            </a:p>
          </p:txBody>
        </p:sp>
      </p:grpSp>
      <p:sp>
        <p:nvSpPr>
          <p:cNvPr id="110" name="TextBox 109">
            <a:extLst>
              <a:ext uri="{FF2B5EF4-FFF2-40B4-BE49-F238E27FC236}">
                <a16:creationId xmlns:a16="http://schemas.microsoft.com/office/drawing/2014/main" id="{7D7C2CD8-392B-3448-9FF6-A091281480D3}"/>
              </a:ext>
            </a:extLst>
          </p:cNvPr>
          <p:cNvSpPr txBox="1"/>
          <p:nvPr/>
        </p:nvSpPr>
        <p:spPr>
          <a:xfrm>
            <a:off x="6220676" y="2950669"/>
            <a:ext cx="1368625" cy="1077218"/>
          </a:xfrm>
          <a:prstGeom prst="rect">
            <a:avLst/>
          </a:prstGeom>
          <a:noFill/>
        </p:spPr>
        <p:txBody>
          <a:bodyPr wrap="square" rtlCol="0">
            <a:spAutoFit/>
          </a:bodyPr>
          <a:lstStyle/>
          <a:p>
            <a:r>
              <a:rPr lang="en-US" sz="1600" dirty="0"/>
              <a:t>cow-over</a:t>
            </a:r>
          </a:p>
          <a:p>
            <a:r>
              <a:rPr lang="en-US" sz="1600" dirty="0"/>
              <a:t>horse-over</a:t>
            </a:r>
          </a:p>
          <a:p>
            <a:r>
              <a:rPr lang="en-US" sz="1600" dirty="0"/>
              <a:t>cow-under</a:t>
            </a:r>
          </a:p>
          <a:p>
            <a:r>
              <a:rPr lang="en-US" sz="1600" dirty="0"/>
              <a:t>horse-under</a:t>
            </a:r>
          </a:p>
        </p:txBody>
      </p:sp>
      <p:sp>
        <p:nvSpPr>
          <p:cNvPr id="111" name="TextBox 110">
            <a:extLst>
              <a:ext uri="{FF2B5EF4-FFF2-40B4-BE49-F238E27FC236}">
                <a16:creationId xmlns:a16="http://schemas.microsoft.com/office/drawing/2014/main" id="{55368D32-5CA3-5D4C-8911-D83E232E4CEF}"/>
              </a:ext>
            </a:extLst>
          </p:cNvPr>
          <p:cNvSpPr txBox="1"/>
          <p:nvPr/>
        </p:nvSpPr>
        <p:spPr>
          <a:xfrm>
            <a:off x="8169496" y="3298910"/>
            <a:ext cx="481125" cy="338554"/>
          </a:xfrm>
          <a:prstGeom prst="rect">
            <a:avLst/>
          </a:prstGeom>
          <a:noFill/>
        </p:spPr>
        <p:txBody>
          <a:bodyPr wrap="square" rtlCol="0">
            <a:spAutoFit/>
          </a:bodyPr>
          <a:lstStyle/>
          <a:p>
            <a:r>
              <a:rPr lang="en-US" sz="1600" dirty="0"/>
              <a:t>4</a:t>
            </a:r>
          </a:p>
        </p:txBody>
      </p:sp>
      <p:cxnSp>
        <p:nvCxnSpPr>
          <p:cNvPr id="147" name="Straight Connector 146">
            <a:extLst>
              <a:ext uri="{FF2B5EF4-FFF2-40B4-BE49-F238E27FC236}">
                <a16:creationId xmlns:a16="http://schemas.microsoft.com/office/drawing/2014/main" id="{23B9737D-F56B-7141-8D2A-BA5DA6A2BB85}"/>
              </a:ext>
            </a:extLst>
          </p:cNvPr>
          <p:cNvCxnSpPr/>
          <p:nvPr/>
        </p:nvCxnSpPr>
        <p:spPr>
          <a:xfrm>
            <a:off x="5093602" y="2919926"/>
            <a:ext cx="3680749"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52" name="Rectangle 151">
            <a:extLst>
              <a:ext uri="{FF2B5EF4-FFF2-40B4-BE49-F238E27FC236}">
                <a16:creationId xmlns:a16="http://schemas.microsoft.com/office/drawing/2014/main" id="{B4D8F21A-3DB0-6549-8F99-70BD92C3B6D4}"/>
              </a:ext>
            </a:extLst>
          </p:cNvPr>
          <p:cNvSpPr/>
          <p:nvPr/>
        </p:nvSpPr>
        <p:spPr>
          <a:xfrm>
            <a:off x="6946130" y="5648545"/>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Rectangle 152">
            <a:extLst>
              <a:ext uri="{FF2B5EF4-FFF2-40B4-BE49-F238E27FC236}">
                <a16:creationId xmlns:a16="http://schemas.microsoft.com/office/drawing/2014/main" id="{6F0C4A47-6576-D74F-B947-8BFB0870E6A5}"/>
              </a:ext>
            </a:extLst>
          </p:cNvPr>
          <p:cNvSpPr/>
          <p:nvPr/>
        </p:nvSpPr>
        <p:spPr>
          <a:xfrm>
            <a:off x="6946130" y="5209720"/>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5" name="Rectangle 154">
            <a:extLst>
              <a:ext uri="{FF2B5EF4-FFF2-40B4-BE49-F238E27FC236}">
                <a16:creationId xmlns:a16="http://schemas.microsoft.com/office/drawing/2014/main" id="{714870D1-2A8C-E546-99DE-08586792B539}"/>
              </a:ext>
            </a:extLst>
          </p:cNvPr>
          <p:cNvSpPr/>
          <p:nvPr/>
        </p:nvSpPr>
        <p:spPr>
          <a:xfrm>
            <a:off x="6946130" y="4332302"/>
            <a:ext cx="310532" cy="65574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Rectangle 156">
            <a:extLst>
              <a:ext uri="{FF2B5EF4-FFF2-40B4-BE49-F238E27FC236}">
                <a16:creationId xmlns:a16="http://schemas.microsoft.com/office/drawing/2014/main" id="{B2FE7323-E4C8-8E4C-BE99-BFB39F749ED0}"/>
              </a:ext>
            </a:extLst>
          </p:cNvPr>
          <p:cNvSpPr/>
          <p:nvPr/>
        </p:nvSpPr>
        <p:spPr>
          <a:xfrm>
            <a:off x="6944697" y="4991081"/>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036496F6-93A4-A342-8030-DE07BE3356CD}"/>
              </a:ext>
            </a:extLst>
          </p:cNvPr>
          <p:cNvCxnSpPr>
            <a:cxnSpLocks/>
          </p:cNvCxnSpPr>
          <p:nvPr/>
        </p:nvCxnSpPr>
        <p:spPr>
          <a:xfrm>
            <a:off x="5827092" y="6084336"/>
            <a:ext cx="2133805"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58" name="TextBox 157">
            <a:extLst>
              <a:ext uri="{FF2B5EF4-FFF2-40B4-BE49-F238E27FC236}">
                <a16:creationId xmlns:a16="http://schemas.microsoft.com/office/drawing/2014/main" id="{245A3989-5A70-8945-A044-1663494A756A}"/>
              </a:ext>
            </a:extLst>
          </p:cNvPr>
          <p:cNvSpPr txBox="1"/>
          <p:nvPr/>
        </p:nvSpPr>
        <p:spPr>
          <a:xfrm>
            <a:off x="6771426" y="6185788"/>
            <a:ext cx="636972" cy="369332"/>
          </a:xfrm>
          <a:prstGeom prst="rect">
            <a:avLst/>
          </a:prstGeom>
          <a:noFill/>
        </p:spPr>
        <p:txBody>
          <a:bodyPr wrap="square" rtlCol="0">
            <a:spAutoFit/>
          </a:bodyPr>
          <a:lstStyle/>
          <a:p>
            <a:r>
              <a:rPr lang="en-US" dirty="0"/>
              <a:t>V12</a:t>
            </a:r>
          </a:p>
        </p:txBody>
      </p:sp>
      <p:sp>
        <p:nvSpPr>
          <p:cNvPr id="159" name="TextBox 158">
            <a:extLst>
              <a:ext uri="{FF2B5EF4-FFF2-40B4-BE49-F238E27FC236}">
                <a16:creationId xmlns:a16="http://schemas.microsoft.com/office/drawing/2014/main" id="{F650A609-16FD-464D-875F-5D0C56FB92DD}"/>
              </a:ext>
            </a:extLst>
          </p:cNvPr>
          <p:cNvSpPr txBox="1"/>
          <p:nvPr/>
        </p:nvSpPr>
        <p:spPr>
          <a:xfrm>
            <a:off x="452781" y="2898444"/>
            <a:ext cx="4257897" cy="338554"/>
          </a:xfrm>
          <a:prstGeom prst="rect">
            <a:avLst/>
          </a:prstGeom>
          <a:noFill/>
        </p:spPr>
        <p:txBody>
          <a:bodyPr wrap="none" rtlCol="0">
            <a:spAutoFit/>
          </a:bodyPr>
          <a:lstStyle/>
          <a:p>
            <a:r>
              <a:rPr lang="en-US" sz="1600" dirty="0">
                <a:solidFill>
                  <a:schemeClr val="bg2"/>
                </a:solidFill>
                <a:latin typeface="Courier" pitchFamily="2" charset="0"/>
              </a:rPr>
              <a:t>1.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60" name="TextBox 159">
            <a:extLst>
              <a:ext uri="{FF2B5EF4-FFF2-40B4-BE49-F238E27FC236}">
                <a16:creationId xmlns:a16="http://schemas.microsoft.com/office/drawing/2014/main" id="{D870F3B2-B4FD-DC4A-9597-95A5D1AB4F79}"/>
              </a:ext>
            </a:extLst>
          </p:cNvPr>
          <p:cNvSpPr txBox="1"/>
          <p:nvPr/>
        </p:nvSpPr>
        <p:spPr>
          <a:xfrm>
            <a:off x="452781" y="4594979"/>
            <a:ext cx="4257897" cy="338554"/>
          </a:xfrm>
          <a:prstGeom prst="rect">
            <a:avLst/>
          </a:prstGeom>
          <a:noFill/>
        </p:spPr>
        <p:txBody>
          <a:bodyPr wrap="none" rtlCol="0">
            <a:spAutoFit/>
          </a:bodyPr>
          <a:lstStyle/>
          <a:p>
            <a:r>
              <a:rPr lang="en-US" sz="1600" dirty="0">
                <a:solidFill>
                  <a:schemeClr val="bg2"/>
                </a:solidFill>
                <a:latin typeface="Courier" pitchFamily="2" charset="0"/>
              </a:rPr>
              <a:t>6.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62" name="TextBox 161">
            <a:extLst>
              <a:ext uri="{FF2B5EF4-FFF2-40B4-BE49-F238E27FC236}">
                <a16:creationId xmlns:a16="http://schemas.microsoft.com/office/drawing/2014/main" id="{F14C7777-2BC6-EC41-8A44-F29323E16B15}"/>
              </a:ext>
            </a:extLst>
          </p:cNvPr>
          <p:cNvSpPr txBox="1"/>
          <p:nvPr/>
        </p:nvSpPr>
        <p:spPr>
          <a:xfrm>
            <a:off x="452781" y="4934286"/>
            <a:ext cx="4134465" cy="338554"/>
          </a:xfrm>
          <a:prstGeom prst="rect">
            <a:avLst/>
          </a:prstGeom>
          <a:noFill/>
        </p:spPr>
        <p:txBody>
          <a:bodyPr wrap="none" rtlCol="0">
            <a:spAutoFit/>
          </a:bodyPr>
          <a:lstStyle/>
          <a:p>
            <a:r>
              <a:rPr lang="en-US" sz="1600" dirty="0">
                <a:solidFill>
                  <a:schemeClr val="bg2"/>
                </a:solidFill>
                <a:latin typeface="Courier" pitchFamily="2" charset="0"/>
              </a:rPr>
              <a:t>7.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63" name="TextBox 162">
            <a:extLst>
              <a:ext uri="{FF2B5EF4-FFF2-40B4-BE49-F238E27FC236}">
                <a16:creationId xmlns:a16="http://schemas.microsoft.com/office/drawing/2014/main" id="{20D5BEC0-BFB1-6E43-8111-6C0E86A24118}"/>
              </a:ext>
            </a:extLst>
          </p:cNvPr>
          <p:cNvSpPr txBox="1"/>
          <p:nvPr/>
        </p:nvSpPr>
        <p:spPr>
          <a:xfrm>
            <a:off x="452781" y="5273591"/>
            <a:ext cx="4134465" cy="338554"/>
          </a:xfrm>
          <a:prstGeom prst="rect">
            <a:avLst/>
          </a:prstGeom>
          <a:noFill/>
        </p:spPr>
        <p:txBody>
          <a:bodyPr wrap="none" rtlCol="0">
            <a:spAutoFit/>
          </a:bodyPr>
          <a:lstStyle/>
          <a:p>
            <a:r>
              <a:rPr lang="en-US" sz="1600" dirty="0">
                <a:solidFill>
                  <a:schemeClr val="bg2"/>
                </a:solidFill>
                <a:latin typeface="Courier" pitchFamily="2" charset="0"/>
              </a:rPr>
              <a:t>8.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64" name="TextBox 163">
            <a:extLst>
              <a:ext uri="{FF2B5EF4-FFF2-40B4-BE49-F238E27FC236}">
                <a16:creationId xmlns:a16="http://schemas.microsoft.com/office/drawing/2014/main" id="{7943B2EB-E267-034C-BF5B-08D518D788CE}"/>
              </a:ext>
            </a:extLst>
          </p:cNvPr>
          <p:cNvSpPr txBox="1"/>
          <p:nvPr/>
        </p:nvSpPr>
        <p:spPr>
          <a:xfrm>
            <a:off x="452781" y="3577058"/>
            <a:ext cx="4134465" cy="338554"/>
          </a:xfrm>
          <a:prstGeom prst="rect">
            <a:avLst/>
          </a:prstGeom>
          <a:noFill/>
        </p:spPr>
        <p:txBody>
          <a:bodyPr wrap="none" rtlCol="0">
            <a:spAutoFit/>
          </a:bodyPr>
          <a:lstStyle/>
          <a:p>
            <a:r>
              <a:rPr lang="en-US" sz="1600" dirty="0">
                <a:solidFill>
                  <a:schemeClr val="bg2"/>
                </a:solidFill>
                <a:latin typeface="Courier" pitchFamily="2" charset="0"/>
              </a:rPr>
              <a:t>3.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65" name="TextBox 164">
            <a:extLst>
              <a:ext uri="{FF2B5EF4-FFF2-40B4-BE49-F238E27FC236}">
                <a16:creationId xmlns:a16="http://schemas.microsoft.com/office/drawing/2014/main" id="{68FF9705-B09B-9F4C-B073-C376A956E3FB}"/>
              </a:ext>
            </a:extLst>
          </p:cNvPr>
          <p:cNvSpPr txBox="1"/>
          <p:nvPr/>
        </p:nvSpPr>
        <p:spPr>
          <a:xfrm>
            <a:off x="452781" y="3237751"/>
            <a:ext cx="4257897" cy="338554"/>
          </a:xfrm>
          <a:prstGeom prst="rect">
            <a:avLst/>
          </a:prstGeom>
          <a:noFill/>
        </p:spPr>
        <p:txBody>
          <a:bodyPr wrap="none" rtlCol="0">
            <a:spAutoFit/>
          </a:bodyPr>
          <a:lstStyle/>
          <a:p>
            <a:r>
              <a:rPr lang="en-US" sz="1600" dirty="0">
                <a:solidFill>
                  <a:schemeClr val="bg2"/>
                </a:solidFill>
                <a:latin typeface="Courier" pitchFamily="2" charset="0"/>
              </a:rPr>
              <a:t>2.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66" name="TextBox 165">
            <a:extLst>
              <a:ext uri="{FF2B5EF4-FFF2-40B4-BE49-F238E27FC236}">
                <a16:creationId xmlns:a16="http://schemas.microsoft.com/office/drawing/2014/main" id="{5D879A2B-7F4B-A040-9511-7CB326FF6397}"/>
              </a:ext>
            </a:extLst>
          </p:cNvPr>
          <p:cNvSpPr txBox="1"/>
          <p:nvPr/>
        </p:nvSpPr>
        <p:spPr>
          <a:xfrm>
            <a:off x="452781" y="4255672"/>
            <a:ext cx="4257897" cy="338554"/>
          </a:xfrm>
          <a:prstGeom prst="rect">
            <a:avLst/>
          </a:prstGeom>
          <a:noFill/>
        </p:spPr>
        <p:txBody>
          <a:bodyPr wrap="none" rtlCol="0">
            <a:spAutoFit/>
          </a:bodyPr>
          <a:lstStyle/>
          <a:p>
            <a:r>
              <a:rPr lang="en-US" sz="1600" dirty="0">
                <a:solidFill>
                  <a:schemeClr val="bg2"/>
                </a:solidFill>
                <a:latin typeface="Courier" pitchFamily="2" charset="0"/>
              </a:rPr>
              <a:t>5. The</a:t>
            </a:r>
            <a:r>
              <a:rPr lang="en-US" sz="1600" dirty="0">
                <a:latin typeface="Courier" pitchFamily="2" charset="0"/>
              </a:rPr>
              <a:t> </a:t>
            </a:r>
            <a:r>
              <a:rPr lang="en-US" sz="1600" dirty="0">
                <a:solidFill>
                  <a:schemeClr val="accent4"/>
                </a:solidFill>
                <a:latin typeface="Courier" pitchFamily="2" charset="0"/>
              </a:rPr>
              <a:t>horse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67" name="TextBox 166">
            <a:extLst>
              <a:ext uri="{FF2B5EF4-FFF2-40B4-BE49-F238E27FC236}">
                <a16:creationId xmlns:a16="http://schemas.microsoft.com/office/drawing/2014/main" id="{6B65E5D8-1B10-4C4F-A66A-2FE72942D2E7}"/>
              </a:ext>
            </a:extLst>
          </p:cNvPr>
          <p:cNvSpPr txBox="1"/>
          <p:nvPr/>
        </p:nvSpPr>
        <p:spPr>
          <a:xfrm>
            <a:off x="452781" y="3916365"/>
            <a:ext cx="4134465" cy="338554"/>
          </a:xfrm>
          <a:prstGeom prst="rect">
            <a:avLst/>
          </a:prstGeom>
          <a:noFill/>
        </p:spPr>
        <p:txBody>
          <a:bodyPr wrap="none" rtlCol="0">
            <a:spAutoFit/>
          </a:bodyPr>
          <a:lstStyle/>
          <a:p>
            <a:r>
              <a:rPr lang="en-US" sz="1600" dirty="0">
                <a:solidFill>
                  <a:schemeClr val="bg2"/>
                </a:solidFill>
                <a:latin typeface="Courier" pitchFamily="2" charset="0"/>
              </a:rPr>
              <a:t>4.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Tree>
    <p:extLst>
      <p:ext uri="{BB962C8B-B14F-4D97-AF65-F5344CB8AC3E}">
        <p14:creationId xmlns:p14="http://schemas.microsoft.com/office/powerpoint/2010/main" val="2015628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Hypervariable 16S regions can be used for species identification</a:t>
            </a:r>
          </a:p>
        </p:txBody>
      </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3622008" y="9640757"/>
            <a:ext cx="2133600" cy="365125"/>
          </a:xfrm>
        </p:spPr>
        <p:txBody>
          <a:bodyPr/>
          <a:lstStyle/>
          <a:p>
            <a:fld id="{24791E93-A2B7-0848-BDB4-10A6DF01D9B6}" type="slidenum">
              <a:rPr lang="en-US" smtClean="0"/>
              <a:pPr/>
              <a:t>53</a:t>
            </a:fld>
            <a:endParaRPr lang="en-US" dirty="0"/>
          </a:p>
        </p:txBody>
      </p:sp>
      <p:sp>
        <p:nvSpPr>
          <p:cNvPr id="73" name="Rectangle 72">
            <a:extLst>
              <a:ext uri="{FF2B5EF4-FFF2-40B4-BE49-F238E27FC236}">
                <a16:creationId xmlns:a16="http://schemas.microsoft.com/office/drawing/2014/main" id="{4C711104-5433-E344-866D-0A72943C3214}"/>
              </a:ext>
            </a:extLst>
          </p:cNvPr>
          <p:cNvSpPr/>
          <p:nvPr/>
        </p:nvSpPr>
        <p:spPr>
          <a:xfrm>
            <a:off x="915974" y="2330941"/>
            <a:ext cx="3650246" cy="170956"/>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0E4D5436-8596-6947-976A-25C9B9D7B46D}"/>
              </a:ext>
            </a:extLst>
          </p:cNvPr>
          <p:cNvSpPr/>
          <p:nvPr/>
        </p:nvSpPr>
        <p:spPr>
          <a:xfrm>
            <a:off x="1370966" y="2278592"/>
            <a:ext cx="752318" cy="262764"/>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47980874-1679-D143-906A-86D8B41EAC45}"/>
              </a:ext>
            </a:extLst>
          </p:cNvPr>
          <p:cNvSpPr/>
          <p:nvPr/>
        </p:nvSpPr>
        <p:spPr>
          <a:xfrm>
            <a:off x="2846246" y="2278593"/>
            <a:ext cx="738397" cy="26387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A90E7F2F-0567-774E-9EAE-5E01DEA2E3AF}"/>
              </a:ext>
            </a:extLst>
          </p:cNvPr>
          <p:cNvSpPr/>
          <p:nvPr/>
        </p:nvSpPr>
        <p:spPr>
          <a:xfrm>
            <a:off x="4082860" y="2288640"/>
            <a:ext cx="559997" cy="25382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TextBox 79">
            <a:extLst>
              <a:ext uri="{FF2B5EF4-FFF2-40B4-BE49-F238E27FC236}">
                <a16:creationId xmlns:a16="http://schemas.microsoft.com/office/drawing/2014/main" id="{285C0A79-037F-4A45-B7C3-6B2A129D5DE3}"/>
              </a:ext>
            </a:extLst>
          </p:cNvPr>
          <p:cNvSpPr txBox="1"/>
          <p:nvPr/>
        </p:nvSpPr>
        <p:spPr>
          <a:xfrm>
            <a:off x="1513728" y="2233071"/>
            <a:ext cx="466794" cy="369332"/>
          </a:xfrm>
          <a:prstGeom prst="rect">
            <a:avLst/>
          </a:prstGeom>
          <a:noFill/>
        </p:spPr>
        <p:txBody>
          <a:bodyPr wrap="none" rtlCol="0">
            <a:spAutoFit/>
          </a:bodyPr>
          <a:lstStyle/>
          <a:p>
            <a:r>
              <a:rPr lang="en-US" dirty="0">
                <a:solidFill>
                  <a:schemeClr val="bg1"/>
                </a:solidFill>
              </a:rPr>
              <a:t>V1</a:t>
            </a:r>
          </a:p>
        </p:txBody>
      </p:sp>
      <p:sp>
        <p:nvSpPr>
          <p:cNvPr id="81" name="TextBox 80">
            <a:extLst>
              <a:ext uri="{FF2B5EF4-FFF2-40B4-BE49-F238E27FC236}">
                <a16:creationId xmlns:a16="http://schemas.microsoft.com/office/drawing/2014/main" id="{92A4B23B-F317-E440-895E-D60C49D0A8FA}"/>
              </a:ext>
            </a:extLst>
          </p:cNvPr>
          <p:cNvSpPr txBox="1"/>
          <p:nvPr/>
        </p:nvSpPr>
        <p:spPr>
          <a:xfrm>
            <a:off x="2977927" y="2243263"/>
            <a:ext cx="466794" cy="369332"/>
          </a:xfrm>
          <a:prstGeom prst="rect">
            <a:avLst/>
          </a:prstGeom>
          <a:noFill/>
        </p:spPr>
        <p:txBody>
          <a:bodyPr wrap="none" rtlCol="0">
            <a:spAutoFit/>
          </a:bodyPr>
          <a:lstStyle/>
          <a:p>
            <a:r>
              <a:rPr lang="en-US" dirty="0">
                <a:solidFill>
                  <a:schemeClr val="bg1"/>
                </a:solidFill>
              </a:rPr>
              <a:t>V2</a:t>
            </a:r>
          </a:p>
        </p:txBody>
      </p:sp>
      <p:sp>
        <p:nvSpPr>
          <p:cNvPr id="82" name="TextBox 81">
            <a:extLst>
              <a:ext uri="{FF2B5EF4-FFF2-40B4-BE49-F238E27FC236}">
                <a16:creationId xmlns:a16="http://schemas.microsoft.com/office/drawing/2014/main" id="{F5CE4E4F-7B41-D342-8660-6DC4345EEE08}"/>
              </a:ext>
            </a:extLst>
          </p:cNvPr>
          <p:cNvSpPr txBox="1"/>
          <p:nvPr/>
        </p:nvSpPr>
        <p:spPr>
          <a:xfrm>
            <a:off x="4165046" y="2235210"/>
            <a:ext cx="466794" cy="369332"/>
          </a:xfrm>
          <a:prstGeom prst="rect">
            <a:avLst/>
          </a:prstGeom>
          <a:noFill/>
        </p:spPr>
        <p:txBody>
          <a:bodyPr wrap="square" rtlCol="0">
            <a:spAutoFit/>
          </a:bodyPr>
          <a:lstStyle/>
          <a:p>
            <a:r>
              <a:rPr lang="en-US" dirty="0">
                <a:solidFill>
                  <a:schemeClr val="bg1"/>
                </a:solidFill>
              </a:rPr>
              <a:t>V3</a:t>
            </a:r>
          </a:p>
        </p:txBody>
      </p:sp>
      <p:sp>
        <p:nvSpPr>
          <p:cNvPr id="83" name="Rectangle 82">
            <a:extLst>
              <a:ext uri="{FF2B5EF4-FFF2-40B4-BE49-F238E27FC236}">
                <a16:creationId xmlns:a16="http://schemas.microsoft.com/office/drawing/2014/main" id="{E289D5C4-594C-954D-893B-76DD677094E8}"/>
              </a:ext>
            </a:extLst>
          </p:cNvPr>
          <p:cNvSpPr/>
          <p:nvPr/>
        </p:nvSpPr>
        <p:spPr>
          <a:xfrm>
            <a:off x="3577549" y="2265489"/>
            <a:ext cx="501388" cy="2940460"/>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DE8D92B-0BCF-D74D-B8CB-FBABB87C6975}"/>
              </a:ext>
            </a:extLst>
          </p:cNvPr>
          <p:cNvSpPr/>
          <p:nvPr/>
        </p:nvSpPr>
        <p:spPr>
          <a:xfrm>
            <a:off x="2123284" y="2291052"/>
            <a:ext cx="731933" cy="2913193"/>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3ACA40EE-E7DD-D445-A23D-43A5D678D7CC}"/>
              </a:ext>
            </a:extLst>
          </p:cNvPr>
          <p:cNvSpPr/>
          <p:nvPr/>
        </p:nvSpPr>
        <p:spPr>
          <a:xfrm>
            <a:off x="2839862" y="2271125"/>
            <a:ext cx="737687" cy="2936269"/>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1" name="TextBox 90">
            <a:extLst>
              <a:ext uri="{FF2B5EF4-FFF2-40B4-BE49-F238E27FC236}">
                <a16:creationId xmlns:a16="http://schemas.microsoft.com/office/drawing/2014/main" id="{78C72514-1311-A34A-AEA2-C71139B4999B}"/>
              </a:ext>
            </a:extLst>
          </p:cNvPr>
          <p:cNvSpPr txBox="1"/>
          <p:nvPr/>
        </p:nvSpPr>
        <p:spPr>
          <a:xfrm>
            <a:off x="4908265" y="1389950"/>
            <a:ext cx="1186543" cy="584775"/>
          </a:xfrm>
          <a:prstGeom prst="rect">
            <a:avLst/>
          </a:prstGeom>
          <a:noFill/>
        </p:spPr>
        <p:txBody>
          <a:bodyPr wrap="none" rtlCol="0">
            <a:spAutoFit/>
          </a:bodyPr>
          <a:lstStyle/>
          <a:p>
            <a:r>
              <a:rPr lang="en-US" sz="1600" dirty="0"/>
              <a:t>Regions</a:t>
            </a:r>
          </a:p>
          <a:p>
            <a:r>
              <a:rPr lang="en-US" sz="1600" dirty="0"/>
              <a:t>considered</a:t>
            </a:r>
          </a:p>
        </p:txBody>
      </p:sp>
      <p:sp>
        <p:nvSpPr>
          <p:cNvPr id="92" name="TextBox 91">
            <a:extLst>
              <a:ext uri="{FF2B5EF4-FFF2-40B4-BE49-F238E27FC236}">
                <a16:creationId xmlns:a16="http://schemas.microsoft.com/office/drawing/2014/main" id="{CC885A5F-0C2F-044F-B565-D4A1733BBBFA}"/>
              </a:ext>
            </a:extLst>
          </p:cNvPr>
          <p:cNvSpPr txBox="1"/>
          <p:nvPr/>
        </p:nvSpPr>
        <p:spPr>
          <a:xfrm>
            <a:off x="6394611" y="1636171"/>
            <a:ext cx="902811" cy="338554"/>
          </a:xfrm>
          <a:prstGeom prst="rect">
            <a:avLst/>
          </a:prstGeom>
          <a:noFill/>
        </p:spPr>
        <p:txBody>
          <a:bodyPr wrap="none" rtlCol="0">
            <a:spAutoFit/>
          </a:bodyPr>
          <a:lstStyle/>
          <a:p>
            <a:r>
              <a:rPr lang="en-US" sz="1600" dirty="0"/>
              <a:t>variants</a:t>
            </a:r>
          </a:p>
        </p:txBody>
      </p:sp>
      <p:sp>
        <p:nvSpPr>
          <p:cNvPr id="97" name="TextBox 96">
            <a:extLst>
              <a:ext uri="{FF2B5EF4-FFF2-40B4-BE49-F238E27FC236}">
                <a16:creationId xmlns:a16="http://schemas.microsoft.com/office/drawing/2014/main" id="{AA441B89-FAF5-0D40-A4B5-ADFF7929F175}"/>
              </a:ext>
            </a:extLst>
          </p:cNvPr>
          <p:cNvSpPr txBox="1"/>
          <p:nvPr/>
        </p:nvSpPr>
        <p:spPr>
          <a:xfrm>
            <a:off x="7519946" y="1636171"/>
            <a:ext cx="1303562" cy="338554"/>
          </a:xfrm>
          <a:prstGeom prst="rect">
            <a:avLst/>
          </a:prstGeom>
          <a:noFill/>
        </p:spPr>
        <p:txBody>
          <a:bodyPr wrap="none" rtlCol="0">
            <a:spAutoFit/>
          </a:bodyPr>
          <a:lstStyle/>
          <a:p>
            <a:r>
              <a:rPr lang="en-US" sz="1600" dirty="0"/>
              <a:t># of variants</a:t>
            </a:r>
          </a:p>
        </p:txBody>
      </p:sp>
      <p:cxnSp>
        <p:nvCxnSpPr>
          <p:cNvPr id="100" name="Straight Connector 99">
            <a:extLst>
              <a:ext uri="{FF2B5EF4-FFF2-40B4-BE49-F238E27FC236}">
                <a16:creationId xmlns:a16="http://schemas.microsoft.com/office/drawing/2014/main" id="{F4EE3673-75E2-B043-AB3B-0E570AC7405B}"/>
              </a:ext>
            </a:extLst>
          </p:cNvPr>
          <p:cNvCxnSpPr>
            <a:cxnSpLocks/>
          </p:cNvCxnSpPr>
          <p:nvPr/>
        </p:nvCxnSpPr>
        <p:spPr>
          <a:xfrm>
            <a:off x="4798514" y="1389950"/>
            <a:ext cx="0" cy="514974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8FD28E3-8146-9543-8D03-FD8456A7DB91}"/>
              </a:ext>
            </a:extLst>
          </p:cNvPr>
          <p:cNvCxnSpPr/>
          <p:nvPr/>
        </p:nvCxnSpPr>
        <p:spPr>
          <a:xfrm>
            <a:off x="4908265" y="1951138"/>
            <a:ext cx="389209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5E40E67D-A5ED-1045-9525-B22592E711F8}"/>
              </a:ext>
            </a:extLst>
          </p:cNvPr>
          <p:cNvCxnSpPr>
            <a:cxnSpLocks/>
          </p:cNvCxnSpPr>
          <p:nvPr/>
        </p:nvCxnSpPr>
        <p:spPr>
          <a:xfrm>
            <a:off x="5411678" y="3891053"/>
            <a:ext cx="0" cy="1752035"/>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DF33F163-627B-6C4F-9087-B3D0C5B6DD0A}"/>
              </a:ext>
            </a:extLst>
          </p:cNvPr>
          <p:cNvSpPr txBox="1"/>
          <p:nvPr/>
        </p:nvSpPr>
        <p:spPr>
          <a:xfrm>
            <a:off x="7998520" y="4169452"/>
            <a:ext cx="723275" cy="369332"/>
          </a:xfrm>
          <a:prstGeom prst="rect">
            <a:avLst/>
          </a:prstGeom>
          <a:noFill/>
        </p:spPr>
        <p:txBody>
          <a:bodyPr wrap="none" rtlCol="0">
            <a:spAutoFit/>
          </a:bodyPr>
          <a:lstStyle/>
          <a:p>
            <a:r>
              <a:rPr lang="en-US" dirty="0"/>
              <a:t>COM</a:t>
            </a:r>
          </a:p>
        </p:txBody>
      </p:sp>
      <p:sp>
        <p:nvSpPr>
          <p:cNvPr id="114" name="TextBox 113">
            <a:extLst>
              <a:ext uri="{FF2B5EF4-FFF2-40B4-BE49-F238E27FC236}">
                <a16:creationId xmlns:a16="http://schemas.microsoft.com/office/drawing/2014/main" id="{98D85906-0FBB-0A4B-B68A-B8F40D8A9484}"/>
              </a:ext>
            </a:extLst>
          </p:cNvPr>
          <p:cNvSpPr txBox="1"/>
          <p:nvPr/>
        </p:nvSpPr>
        <p:spPr>
          <a:xfrm>
            <a:off x="7998520" y="5006608"/>
            <a:ext cx="723275" cy="369332"/>
          </a:xfrm>
          <a:prstGeom prst="rect">
            <a:avLst/>
          </a:prstGeom>
          <a:noFill/>
        </p:spPr>
        <p:txBody>
          <a:bodyPr wrap="none" rtlCol="0">
            <a:spAutoFit/>
          </a:bodyPr>
          <a:lstStyle/>
          <a:p>
            <a:r>
              <a:rPr lang="en-US" dirty="0"/>
              <a:t>HOM</a:t>
            </a:r>
          </a:p>
        </p:txBody>
      </p:sp>
      <p:cxnSp>
        <p:nvCxnSpPr>
          <p:cNvPr id="115" name="Straight Connector 114">
            <a:extLst>
              <a:ext uri="{FF2B5EF4-FFF2-40B4-BE49-F238E27FC236}">
                <a16:creationId xmlns:a16="http://schemas.microsoft.com/office/drawing/2014/main" id="{F7694D14-2D77-9B48-93E6-C0362EAD2D6A}"/>
              </a:ext>
            </a:extLst>
          </p:cNvPr>
          <p:cNvCxnSpPr>
            <a:cxnSpLocks/>
          </p:cNvCxnSpPr>
          <p:nvPr/>
        </p:nvCxnSpPr>
        <p:spPr>
          <a:xfrm flipH="1">
            <a:off x="5324973" y="5210396"/>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0F2DB055-4759-AC42-B4D1-7B2C1E751704}"/>
              </a:ext>
            </a:extLst>
          </p:cNvPr>
          <p:cNvCxnSpPr>
            <a:cxnSpLocks/>
          </p:cNvCxnSpPr>
          <p:nvPr/>
        </p:nvCxnSpPr>
        <p:spPr>
          <a:xfrm flipH="1">
            <a:off x="5313736" y="4334378"/>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7B578C33-9613-4F42-A0DB-71371B1DC93D}"/>
              </a:ext>
            </a:extLst>
          </p:cNvPr>
          <p:cNvCxnSpPr>
            <a:cxnSpLocks/>
          </p:cNvCxnSpPr>
          <p:nvPr/>
        </p:nvCxnSpPr>
        <p:spPr>
          <a:xfrm flipH="1">
            <a:off x="5318622" y="4772387"/>
            <a:ext cx="9159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7CF663C3-E5DB-F744-9958-F957EBC4CC9C}"/>
              </a:ext>
            </a:extLst>
          </p:cNvPr>
          <p:cNvCxnSpPr>
            <a:cxnSpLocks/>
          </p:cNvCxnSpPr>
          <p:nvPr/>
        </p:nvCxnSpPr>
        <p:spPr>
          <a:xfrm flipH="1">
            <a:off x="5307352" y="3891053"/>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BD4C4999-FB47-854C-A4C6-5A641F6AB6F7}"/>
              </a:ext>
            </a:extLst>
          </p:cNvPr>
          <p:cNvSpPr txBox="1"/>
          <p:nvPr/>
        </p:nvSpPr>
        <p:spPr>
          <a:xfrm>
            <a:off x="7998520" y="4727556"/>
            <a:ext cx="684803" cy="369332"/>
          </a:xfrm>
          <a:prstGeom prst="rect">
            <a:avLst/>
          </a:prstGeom>
          <a:noFill/>
        </p:spPr>
        <p:txBody>
          <a:bodyPr wrap="none" rtlCol="0">
            <a:spAutoFit/>
          </a:bodyPr>
          <a:lstStyle/>
          <a:p>
            <a:r>
              <a:rPr lang="en-US" dirty="0"/>
              <a:t>HOS</a:t>
            </a:r>
          </a:p>
        </p:txBody>
      </p:sp>
      <p:sp>
        <p:nvSpPr>
          <p:cNvPr id="121" name="TextBox 120">
            <a:extLst>
              <a:ext uri="{FF2B5EF4-FFF2-40B4-BE49-F238E27FC236}">
                <a16:creationId xmlns:a16="http://schemas.microsoft.com/office/drawing/2014/main" id="{DF93AD43-5BCD-A24A-891D-2538F7CFB216}"/>
              </a:ext>
            </a:extLst>
          </p:cNvPr>
          <p:cNvSpPr txBox="1"/>
          <p:nvPr/>
        </p:nvSpPr>
        <p:spPr>
          <a:xfrm>
            <a:off x="7998520" y="5285660"/>
            <a:ext cx="671979" cy="369332"/>
          </a:xfrm>
          <a:prstGeom prst="rect">
            <a:avLst/>
          </a:prstGeom>
          <a:noFill/>
        </p:spPr>
        <p:txBody>
          <a:bodyPr wrap="none" rtlCol="0">
            <a:spAutoFit/>
          </a:bodyPr>
          <a:lstStyle/>
          <a:p>
            <a:r>
              <a:rPr lang="en-US" dirty="0"/>
              <a:t>HUS</a:t>
            </a:r>
          </a:p>
        </p:txBody>
      </p:sp>
      <p:sp>
        <p:nvSpPr>
          <p:cNvPr id="122" name="TextBox 121">
            <a:extLst>
              <a:ext uri="{FF2B5EF4-FFF2-40B4-BE49-F238E27FC236}">
                <a16:creationId xmlns:a16="http://schemas.microsoft.com/office/drawing/2014/main" id="{820219D9-B7AA-924D-BE69-5208AE532A4F}"/>
              </a:ext>
            </a:extLst>
          </p:cNvPr>
          <p:cNvSpPr txBox="1"/>
          <p:nvPr/>
        </p:nvSpPr>
        <p:spPr>
          <a:xfrm>
            <a:off x="7998520" y="4448504"/>
            <a:ext cx="671979" cy="369332"/>
          </a:xfrm>
          <a:prstGeom prst="rect">
            <a:avLst/>
          </a:prstGeom>
          <a:noFill/>
        </p:spPr>
        <p:txBody>
          <a:bodyPr wrap="none" rtlCol="0">
            <a:spAutoFit/>
          </a:bodyPr>
          <a:lstStyle/>
          <a:p>
            <a:r>
              <a:rPr lang="en-US" dirty="0"/>
              <a:t>CUS</a:t>
            </a:r>
          </a:p>
        </p:txBody>
      </p:sp>
      <p:sp>
        <p:nvSpPr>
          <p:cNvPr id="123" name="TextBox 122">
            <a:extLst>
              <a:ext uri="{FF2B5EF4-FFF2-40B4-BE49-F238E27FC236}">
                <a16:creationId xmlns:a16="http://schemas.microsoft.com/office/drawing/2014/main" id="{81E88691-0E98-D946-8A4C-B827B65DDBD9}"/>
              </a:ext>
            </a:extLst>
          </p:cNvPr>
          <p:cNvSpPr txBox="1"/>
          <p:nvPr/>
        </p:nvSpPr>
        <p:spPr>
          <a:xfrm>
            <a:off x="5048138" y="3729493"/>
            <a:ext cx="312906" cy="369332"/>
          </a:xfrm>
          <a:prstGeom prst="rect">
            <a:avLst/>
          </a:prstGeom>
          <a:noFill/>
        </p:spPr>
        <p:txBody>
          <a:bodyPr wrap="square" rtlCol="0">
            <a:spAutoFit/>
          </a:bodyPr>
          <a:lstStyle/>
          <a:p>
            <a:r>
              <a:rPr lang="en-US" dirty="0"/>
              <a:t>8</a:t>
            </a:r>
          </a:p>
        </p:txBody>
      </p:sp>
      <p:sp>
        <p:nvSpPr>
          <p:cNvPr id="124" name="TextBox 123">
            <a:extLst>
              <a:ext uri="{FF2B5EF4-FFF2-40B4-BE49-F238E27FC236}">
                <a16:creationId xmlns:a16="http://schemas.microsoft.com/office/drawing/2014/main" id="{8726F852-1B66-5B45-9F1B-F1D23194C7C1}"/>
              </a:ext>
            </a:extLst>
          </p:cNvPr>
          <p:cNvSpPr txBox="1"/>
          <p:nvPr/>
        </p:nvSpPr>
        <p:spPr>
          <a:xfrm>
            <a:off x="5048138" y="4151855"/>
            <a:ext cx="312906" cy="369332"/>
          </a:xfrm>
          <a:prstGeom prst="rect">
            <a:avLst/>
          </a:prstGeom>
          <a:noFill/>
        </p:spPr>
        <p:txBody>
          <a:bodyPr wrap="none" rtlCol="0">
            <a:spAutoFit/>
          </a:bodyPr>
          <a:lstStyle/>
          <a:p>
            <a:r>
              <a:rPr lang="en-US" dirty="0"/>
              <a:t>6</a:t>
            </a:r>
          </a:p>
        </p:txBody>
      </p:sp>
      <p:sp>
        <p:nvSpPr>
          <p:cNvPr id="125" name="TextBox 124">
            <a:extLst>
              <a:ext uri="{FF2B5EF4-FFF2-40B4-BE49-F238E27FC236}">
                <a16:creationId xmlns:a16="http://schemas.microsoft.com/office/drawing/2014/main" id="{AA4C0DB2-B293-A54C-85AD-B481184FA80F}"/>
              </a:ext>
            </a:extLst>
          </p:cNvPr>
          <p:cNvSpPr txBox="1"/>
          <p:nvPr/>
        </p:nvSpPr>
        <p:spPr>
          <a:xfrm>
            <a:off x="5048138" y="5464171"/>
            <a:ext cx="312906" cy="369332"/>
          </a:xfrm>
          <a:prstGeom prst="rect">
            <a:avLst/>
          </a:prstGeom>
          <a:noFill/>
        </p:spPr>
        <p:txBody>
          <a:bodyPr wrap="none" rtlCol="0">
            <a:spAutoFit/>
          </a:bodyPr>
          <a:lstStyle/>
          <a:p>
            <a:r>
              <a:rPr lang="en-US" dirty="0"/>
              <a:t>0</a:t>
            </a:r>
          </a:p>
        </p:txBody>
      </p:sp>
      <p:cxnSp>
        <p:nvCxnSpPr>
          <p:cNvPr id="126" name="Straight Connector 125">
            <a:extLst>
              <a:ext uri="{FF2B5EF4-FFF2-40B4-BE49-F238E27FC236}">
                <a16:creationId xmlns:a16="http://schemas.microsoft.com/office/drawing/2014/main" id="{EDA0D597-AA8E-0A41-9B69-D23B478D6D48}"/>
              </a:ext>
            </a:extLst>
          </p:cNvPr>
          <p:cNvCxnSpPr>
            <a:cxnSpLocks/>
          </p:cNvCxnSpPr>
          <p:nvPr/>
        </p:nvCxnSpPr>
        <p:spPr>
          <a:xfrm flipH="1">
            <a:off x="5324973" y="5648404"/>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7" name="Rectangle 126">
            <a:extLst>
              <a:ext uri="{FF2B5EF4-FFF2-40B4-BE49-F238E27FC236}">
                <a16:creationId xmlns:a16="http://schemas.microsoft.com/office/drawing/2014/main" id="{12BF8087-067D-0C40-B519-444C9F4D2A30}"/>
              </a:ext>
            </a:extLst>
          </p:cNvPr>
          <p:cNvSpPr/>
          <p:nvPr/>
        </p:nvSpPr>
        <p:spPr>
          <a:xfrm>
            <a:off x="8783812" y="4239818"/>
            <a:ext cx="228600" cy="2286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7819283F-ACAE-4B40-BD9F-EC138CF78C06}"/>
              </a:ext>
            </a:extLst>
          </p:cNvPr>
          <p:cNvSpPr/>
          <p:nvPr/>
        </p:nvSpPr>
        <p:spPr>
          <a:xfrm>
            <a:off x="8783812" y="4518870"/>
            <a:ext cx="228600" cy="2286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2" name="TextBox 131">
            <a:extLst>
              <a:ext uri="{FF2B5EF4-FFF2-40B4-BE49-F238E27FC236}">
                <a16:creationId xmlns:a16="http://schemas.microsoft.com/office/drawing/2014/main" id="{152F687D-5AAC-C349-90A6-932BDD64F275}"/>
              </a:ext>
            </a:extLst>
          </p:cNvPr>
          <p:cNvSpPr txBox="1"/>
          <p:nvPr/>
        </p:nvSpPr>
        <p:spPr>
          <a:xfrm>
            <a:off x="5048138" y="4581568"/>
            <a:ext cx="312906" cy="369332"/>
          </a:xfrm>
          <a:prstGeom prst="rect">
            <a:avLst/>
          </a:prstGeom>
          <a:noFill/>
        </p:spPr>
        <p:txBody>
          <a:bodyPr wrap="none" rtlCol="0">
            <a:spAutoFit/>
          </a:bodyPr>
          <a:lstStyle/>
          <a:p>
            <a:r>
              <a:rPr lang="en-US" dirty="0"/>
              <a:t>4</a:t>
            </a:r>
          </a:p>
        </p:txBody>
      </p:sp>
      <p:sp>
        <p:nvSpPr>
          <p:cNvPr id="133" name="TextBox 132">
            <a:extLst>
              <a:ext uri="{FF2B5EF4-FFF2-40B4-BE49-F238E27FC236}">
                <a16:creationId xmlns:a16="http://schemas.microsoft.com/office/drawing/2014/main" id="{8B8832FE-8C9D-104C-9ADC-9A2936E945C4}"/>
              </a:ext>
            </a:extLst>
          </p:cNvPr>
          <p:cNvSpPr txBox="1"/>
          <p:nvPr/>
        </p:nvSpPr>
        <p:spPr>
          <a:xfrm>
            <a:off x="5048138" y="5022869"/>
            <a:ext cx="312906" cy="369332"/>
          </a:xfrm>
          <a:prstGeom prst="rect">
            <a:avLst/>
          </a:prstGeom>
          <a:noFill/>
        </p:spPr>
        <p:txBody>
          <a:bodyPr wrap="none" rtlCol="0">
            <a:spAutoFit/>
          </a:bodyPr>
          <a:lstStyle/>
          <a:p>
            <a:r>
              <a:rPr lang="en-US" dirty="0"/>
              <a:t>2</a:t>
            </a:r>
          </a:p>
        </p:txBody>
      </p:sp>
      <p:sp>
        <p:nvSpPr>
          <p:cNvPr id="134" name="Rectangle 133">
            <a:extLst>
              <a:ext uri="{FF2B5EF4-FFF2-40B4-BE49-F238E27FC236}">
                <a16:creationId xmlns:a16="http://schemas.microsoft.com/office/drawing/2014/main" id="{EB4E20E9-B194-FA40-B710-7400DAD0FA03}"/>
              </a:ext>
            </a:extLst>
          </p:cNvPr>
          <p:cNvSpPr/>
          <p:nvPr/>
        </p:nvSpPr>
        <p:spPr>
          <a:xfrm>
            <a:off x="8783812" y="5356026"/>
            <a:ext cx="228600" cy="2286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Rectangle 135">
            <a:extLst>
              <a:ext uri="{FF2B5EF4-FFF2-40B4-BE49-F238E27FC236}">
                <a16:creationId xmlns:a16="http://schemas.microsoft.com/office/drawing/2014/main" id="{09733F3F-709E-674D-9D36-FF50EEE8482D}"/>
              </a:ext>
            </a:extLst>
          </p:cNvPr>
          <p:cNvSpPr/>
          <p:nvPr/>
        </p:nvSpPr>
        <p:spPr>
          <a:xfrm>
            <a:off x="8783812" y="5076974"/>
            <a:ext cx="228600" cy="22860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509641FB-4481-1841-9DC0-5B6F5C43B09F}"/>
              </a:ext>
            </a:extLst>
          </p:cNvPr>
          <p:cNvGrpSpPr/>
          <p:nvPr/>
        </p:nvGrpSpPr>
        <p:grpSpPr>
          <a:xfrm>
            <a:off x="7513952" y="3891922"/>
            <a:ext cx="310532" cy="1760673"/>
            <a:chOff x="7513952" y="3885736"/>
            <a:chExt cx="310532" cy="1760673"/>
          </a:xfrm>
        </p:grpSpPr>
        <p:sp>
          <p:nvSpPr>
            <p:cNvPr id="118" name="Rectangle 117">
              <a:extLst>
                <a:ext uri="{FF2B5EF4-FFF2-40B4-BE49-F238E27FC236}">
                  <a16:creationId xmlns:a16="http://schemas.microsoft.com/office/drawing/2014/main" id="{576B989F-58CA-7E47-AABD-3781CE85237D}"/>
                </a:ext>
              </a:extLst>
            </p:cNvPr>
            <p:cNvSpPr/>
            <p:nvPr/>
          </p:nvSpPr>
          <p:spPr>
            <a:xfrm>
              <a:off x="7513952" y="5199763"/>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Rectangle 127">
              <a:extLst>
                <a:ext uri="{FF2B5EF4-FFF2-40B4-BE49-F238E27FC236}">
                  <a16:creationId xmlns:a16="http://schemas.microsoft.com/office/drawing/2014/main" id="{316074A6-93E3-044C-BD11-8583BEDAD77F}"/>
                </a:ext>
              </a:extLst>
            </p:cNvPr>
            <p:cNvSpPr/>
            <p:nvPr/>
          </p:nvSpPr>
          <p:spPr>
            <a:xfrm>
              <a:off x="7513952" y="4760938"/>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A7817923-4983-184E-A67D-73FD6158A2A2}"/>
                </a:ext>
              </a:extLst>
            </p:cNvPr>
            <p:cNvSpPr/>
            <p:nvPr/>
          </p:nvSpPr>
          <p:spPr>
            <a:xfrm>
              <a:off x="7513952" y="4541482"/>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Rectangle 134">
              <a:extLst>
                <a:ext uri="{FF2B5EF4-FFF2-40B4-BE49-F238E27FC236}">
                  <a16:creationId xmlns:a16="http://schemas.microsoft.com/office/drawing/2014/main" id="{2D7CDCDA-44A1-1945-86AD-461DF62F70F7}"/>
                </a:ext>
              </a:extLst>
            </p:cNvPr>
            <p:cNvSpPr/>
            <p:nvPr/>
          </p:nvSpPr>
          <p:spPr>
            <a:xfrm>
              <a:off x="7513952" y="4326133"/>
              <a:ext cx="310532" cy="2194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Rectangle 136">
              <a:extLst>
                <a:ext uri="{FF2B5EF4-FFF2-40B4-BE49-F238E27FC236}">
                  <a16:creationId xmlns:a16="http://schemas.microsoft.com/office/drawing/2014/main" id="{0F65321F-B28F-2346-A291-E95FB9BC5DD8}"/>
                </a:ext>
              </a:extLst>
            </p:cNvPr>
            <p:cNvSpPr/>
            <p:nvPr/>
          </p:nvSpPr>
          <p:spPr>
            <a:xfrm>
              <a:off x="7513952" y="3885736"/>
              <a:ext cx="310532" cy="44047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8" name="Rectangle 137">
            <a:extLst>
              <a:ext uri="{FF2B5EF4-FFF2-40B4-BE49-F238E27FC236}">
                <a16:creationId xmlns:a16="http://schemas.microsoft.com/office/drawing/2014/main" id="{96767223-1524-C24C-A3C6-EAEE2F97790F}"/>
              </a:ext>
            </a:extLst>
          </p:cNvPr>
          <p:cNvSpPr/>
          <p:nvPr/>
        </p:nvSpPr>
        <p:spPr>
          <a:xfrm>
            <a:off x="8783812" y="4797922"/>
            <a:ext cx="228600" cy="228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0" name="TextBox 139">
            <a:extLst>
              <a:ext uri="{FF2B5EF4-FFF2-40B4-BE49-F238E27FC236}">
                <a16:creationId xmlns:a16="http://schemas.microsoft.com/office/drawing/2014/main" id="{A9DF097F-5BC2-FE41-B0A7-3A41FCF3B0E6}"/>
              </a:ext>
            </a:extLst>
          </p:cNvPr>
          <p:cNvSpPr txBox="1"/>
          <p:nvPr/>
        </p:nvSpPr>
        <p:spPr>
          <a:xfrm>
            <a:off x="7417924" y="5729799"/>
            <a:ext cx="800219" cy="369332"/>
          </a:xfrm>
          <a:prstGeom prst="rect">
            <a:avLst/>
          </a:prstGeom>
          <a:noFill/>
        </p:spPr>
        <p:txBody>
          <a:bodyPr wrap="none" rtlCol="0">
            <a:spAutoFit/>
          </a:bodyPr>
          <a:lstStyle/>
          <a:p>
            <a:r>
              <a:rPr lang="en-US" dirty="0"/>
              <a:t>actual</a:t>
            </a:r>
          </a:p>
        </p:txBody>
      </p:sp>
      <p:sp>
        <p:nvSpPr>
          <p:cNvPr id="141" name="TextBox 140">
            <a:extLst>
              <a:ext uri="{FF2B5EF4-FFF2-40B4-BE49-F238E27FC236}">
                <a16:creationId xmlns:a16="http://schemas.microsoft.com/office/drawing/2014/main" id="{083FE113-EF77-6A4B-B4FC-604A4D34FA45}"/>
              </a:ext>
            </a:extLst>
          </p:cNvPr>
          <p:cNvSpPr txBox="1"/>
          <p:nvPr/>
        </p:nvSpPr>
        <p:spPr>
          <a:xfrm rot="16200000">
            <a:off x="4303558" y="4605870"/>
            <a:ext cx="1326004" cy="369332"/>
          </a:xfrm>
          <a:prstGeom prst="rect">
            <a:avLst/>
          </a:prstGeom>
          <a:noFill/>
        </p:spPr>
        <p:txBody>
          <a:bodyPr wrap="none" rtlCol="0">
            <a:spAutoFit/>
          </a:bodyPr>
          <a:lstStyle/>
          <a:p>
            <a:r>
              <a:rPr lang="en-US" dirty="0"/>
              <a:t>abundance</a:t>
            </a:r>
          </a:p>
        </p:txBody>
      </p:sp>
      <p:sp>
        <p:nvSpPr>
          <p:cNvPr id="142" name="TextBox 141">
            <a:extLst>
              <a:ext uri="{FF2B5EF4-FFF2-40B4-BE49-F238E27FC236}">
                <a16:creationId xmlns:a16="http://schemas.microsoft.com/office/drawing/2014/main" id="{54458C27-DEFE-D446-8788-A96606060F11}"/>
              </a:ext>
            </a:extLst>
          </p:cNvPr>
          <p:cNvSpPr txBox="1"/>
          <p:nvPr/>
        </p:nvSpPr>
        <p:spPr>
          <a:xfrm>
            <a:off x="8044820" y="3809516"/>
            <a:ext cx="954107" cy="369332"/>
          </a:xfrm>
          <a:prstGeom prst="rect">
            <a:avLst/>
          </a:prstGeom>
          <a:noFill/>
        </p:spPr>
        <p:txBody>
          <a:bodyPr wrap="none" rtlCol="0">
            <a:spAutoFit/>
          </a:bodyPr>
          <a:lstStyle/>
          <a:p>
            <a:r>
              <a:rPr lang="en-US" dirty="0"/>
              <a:t>Legend</a:t>
            </a:r>
          </a:p>
        </p:txBody>
      </p:sp>
      <p:cxnSp>
        <p:nvCxnSpPr>
          <p:cNvPr id="143" name="Straight Connector 142">
            <a:extLst>
              <a:ext uri="{FF2B5EF4-FFF2-40B4-BE49-F238E27FC236}">
                <a16:creationId xmlns:a16="http://schemas.microsoft.com/office/drawing/2014/main" id="{2F365E2B-11C3-2244-825C-A7A3519E3414}"/>
              </a:ext>
            </a:extLst>
          </p:cNvPr>
          <p:cNvCxnSpPr/>
          <p:nvPr/>
        </p:nvCxnSpPr>
        <p:spPr>
          <a:xfrm flipH="1">
            <a:off x="8021670" y="4157877"/>
            <a:ext cx="1013892" cy="0"/>
          </a:xfrm>
          <a:prstGeom prst="line">
            <a:avLst/>
          </a:prstGeom>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A08BA6FB-85E5-C14D-A647-C4B1A273E3DB}"/>
              </a:ext>
            </a:extLst>
          </p:cNvPr>
          <p:cNvGrpSpPr/>
          <p:nvPr/>
        </p:nvGrpSpPr>
        <p:grpSpPr>
          <a:xfrm>
            <a:off x="5522911" y="3894951"/>
            <a:ext cx="330715" cy="1757644"/>
            <a:chOff x="5522911" y="3885736"/>
            <a:chExt cx="330715" cy="1757644"/>
          </a:xfrm>
        </p:grpSpPr>
        <p:sp>
          <p:nvSpPr>
            <p:cNvPr id="144" name="Rectangle 143">
              <a:extLst>
                <a:ext uri="{FF2B5EF4-FFF2-40B4-BE49-F238E27FC236}">
                  <a16:creationId xmlns:a16="http://schemas.microsoft.com/office/drawing/2014/main" id="{008259EE-323A-1144-86A2-857407C7DB01}"/>
                </a:ext>
              </a:extLst>
            </p:cNvPr>
            <p:cNvSpPr/>
            <p:nvPr/>
          </p:nvSpPr>
          <p:spPr>
            <a:xfrm>
              <a:off x="5522911" y="4760938"/>
              <a:ext cx="330715" cy="88244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EA5E3D05-7201-6646-93E5-94E5C66843ED}"/>
                </a:ext>
              </a:extLst>
            </p:cNvPr>
            <p:cNvSpPr/>
            <p:nvPr/>
          </p:nvSpPr>
          <p:spPr>
            <a:xfrm>
              <a:off x="5522911" y="3885736"/>
              <a:ext cx="327851" cy="880759"/>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6" name="TextBox 145">
            <a:extLst>
              <a:ext uri="{FF2B5EF4-FFF2-40B4-BE49-F238E27FC236}">
                <a16:creationId xmlns:a16="http://schemas.microsoft.com/office/drawing/2014/main" id="{4449FF79-1DE6-F943-A690-9FB8926624B0}"/>
              </a:ext>
            </a:extLst>
          </p:cNvPr>
          <p:cNvSpPr txBox="1"/>
          <p:nvPr/>
        </p:nvSpPr>
        <p:spPr>
          <a:xfrm>
            <a:off x="5416837" y="5739223"/>
            <a:ext cx="466794" cy="369332"/>
          </a:xfrm>
          <a:prstGeom prst="rect">
            <a:avLst/>
          </a:prstGeom>
          <a:noFill/>
        </p:spPr>
        <p:txBody>
          <a:bodyPr wrap="none" rtlCol="0">
            <a:spAutoFit/>
          </a:bodyPr>
          <a:lstStyle/>
          <a:p>
            <a:r>
              <a:rPr lang="en-US" dirty="0"/>
              <a:t>V1</a:t>
            </a:r>
          </a:p>
        </p:txBody>
      </p:sp>
      <p:grpSp>
        <p:nvGrpSpPr>
          <p:cNvPr id="4" name="Group 3">
            <a:extLst>
              <a:ext uri="{FF2B5EF4-FFF2-40B4-BE49-F238E27FC236}">
                <a16:creationId xmlns:a16="http://schemas.microsoft.com/office/drawing/2014/main" id="{30003619-642A-9C4A-A218-B2427DFF6540}"/>
              </a:ext>
            </a:extLst>
          </p:cNvPr>
          <p:cNvGrpSpPr/>
          <p:nvPr/>
        </p:nvGrpSpPr>
        <p:grpSpPr>
          <a:xfrm>
            <a:off x="6031559" y="3897347"/>
            <a:ext cx="330715" cy="1755248"/>
            <a:chOff x="5955612" y="3885736"/>
            <a:chExt cx="330715" cy="1755248"/>
          </a:xfrm>
        </p:grpSpPr>
        <p:sp>
          <p:nvSpPr>
            <p:cNvPr id="104" name="Rectangle 103">
              <a:extLst>
                <a:ext uri="{FF2B5EF4-FFF2-40B4-BE49-F238E27FC236}">
                  <a16:creationId xmlns:a16="http://schemas.microsoft.com/office/drawing/2014/main" id="{3B8C1172-7A11-1548-8AEB-AA05715E8ADD}"/>
                </a:ext>
              </a:extLst>
            </p:cNvPr>
            <p:cNvSpPr/>
            <p:nvPr/>
          </p:nvSpPr>
          <p:spPr>
            <a:xfrm>
              <a:off x="5955612" y="4758542"/>
              <a:ext cx="330715" cy="88244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Rectangle 104">
              <a:extLst>
                <a:ext uri="{FF2B5EF4-FFF2-40B4-BE49-F238E27FC236}">
                  <a16:creationId xmlns:a16="http://schemas.microsoft.com/office/drawing/2014/main" id="{B466DEE4-2E27-1A47-9A8D-2CBBC6653ABB}"/>
                </a:ext>
              </a:extLst>
            </p:cNvPr>
            <p:cNvSpPr/>
            <p:nvPr/>
          </p:nvSpPr>
          <p:spPr>
            <a:xfrm>
              <a:off x="5957043" y="3885736"/>
              <a:ext cx="327851" cy="882988"/>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6" name="TextBox 105">
            <a:extLst>
              <a:ext uri="{FF2B5EF4-FFF2-40B4-BE49-F238E27FC236}">
                <a16:creationId xmlns:a16="http://schemas.microsoft.com/office/drawing/2014/main" id="{2BF9CAA5-4867-0243-894D-286227F7C1D2}"/>
              </a:ext>
            </a:extLst>
          </p:cNvPr>
          <p:cNvSpPr txBox="1"/>
          <p:nvPr/>
        </p:nvSpPr>
        <p:spPr>
          <a:xfrm>
            <a:off x="5909534" y="5739223"/>
            <a:ext cx="466794" cy="369332"/>
          </a:xfrm>
          <a:prstGeom prst="rect">
            <a:avLst/>
          </a:prstGeom>
          <a:noFill/>
        </p:spPr>
        <p:txBody>
          <a:bodyPr wrap="none" rtlCol="0">
            <a:spAutoFit/>
          </a:bodyPr>
          <a:lstStyle/>
          <a:p>
            <a:r>
              <a:rPr lang="en-US" dirty="0"/>
              <a:t>V2</a:t>
            </a:r>
          </a:p>
        </p:txBody>
      </p:sp>
      <p:sp>
        <p:nvSpPr>
          <p:cNvPr id="93" name="Rectangle 92">
            <a:extLst>
              <a:ext uri="{FF2B5EF4-FFF2-40B4-BE49-F238E27FC236}">
                <a16:creationId xmlns:a16="http://schemas.microsoft.com/office/drawing/2014/main" id="{969E9383-D072-8345-951D-02521265B83D}"/>
              </a:ext>
            </a:extLst>
          </p:cNvPr>
          <p:cNvSpPr/>
          <p:nvPr/>
        </p:nvSpPr>
        <p:spPr>
          <a:xfrm>
            <a:off x="909590" y="2265489"/>
            <a:ext cx="461375" cy="2913193"/>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A935AC25-0CA9-3841-8C28-C70833B2CB10}"/>
              </a:ext>
            </a:extLst>
          </p:cNvPr>
          <p:cNvSpPr/>
          <p:nvPr/>
        </p:nvSpPr>
        <p:spPr>
          <a:xfrm>
            <a:off x="1358142" y="2271242"/>
            <a:ext cx="755623" cy="2936269"/>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09D7751C-632A-C241-AC6C-04A6661E1341}"/>
              </a:ext>
            </a:extLst>
          </p:cNvPr>
          <p:cNvGrpSpPr/>
          <p:nvPr/>
        </p:nvGrpSpPr>
        <p:grpSpPr>
          <a:xfrm>
            <a:off x="6538667" y="3889706"/>
            <a:ext cx="311966" cy="1762889"/>
            <a:chOff x="6433590" y="3885737"/>
            <a:chExt cx="311966" cy="1762889"/>
          </a:xfrm>
        </p:grpSpPr>
        <p:sp>
          <p:nvSpPr>
            <p:cNvPr id="152" name="Rectangle 151">
              <a:extLst>
                <a:ext uri="{FF2B5EF4-FFF2-40B4-BE49-F238E27FC236}">
                  <a16:creationId xmlns:a16="http://schemas.microsoft.com/office/drawing/2014/main" id="{B4D8F21A-3DB0-6549-8F99-70BD92C3B6D4}"/>
                </a:ext>
              </a:extLst>
            </p:cNvPr>
            <p:cNvSpPr/>
            <p:nvPr/>
          </p:nvSpPr>
          <p:spPr>
            <a:xfrm>
              <a:off x="6435024" y="5201980"/>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Rectangle 152">
              <a:extLst>
                <a:ext uri="{FF2B5EF4-FFF2-40B4-BE49-F238E27FC236}">
                  <a16:creationId xmlns:a16="http://schemas.microsoft.com/office/drawing/2014/main" id="{6F0C4A47-6576-D74F-B947-8BFB0870E6A5}"/>
                </a:ext>
              </a:extLst>
            </p:cNvPr>
            <p:cNvSpPr/>
            <p:nvPr/>
          </p:nvSpPr>
          <p:spPr>
            <a:xfrm>
              <a:off x="6435024" y="4763155"/>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5" name="Rectangle 154">
              <a:extLst>
                <a:ext uri="{FF2B5EF4-FFF2-40B4-BE49-F238E27FC236}">
                  <a16:creationId xmlns:a16="http://schemas.microsoft.com/office/drawing/2014/main" id="{714870D1-2A8C-E546-99DE-08586792B539}"/>
                </a:ext>
              </a:extLst>
            </p:cNvPr>
            <p:cNvSpPr/>
            <p:nvPr/>
          </p:nvSpPr>
          <p:spPr>
            <a:xfrm>
              <a:off x="6435024" y="3885737"/>
              <a:ext cx="310531" cy="65796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Rectangle 156">
              <a:extLst>
                <a:ext uri="{FF2B5EF4-FFF2-40B4-BE49-F238E27FC236}">
                  <a16:creationId xmlns:a16="http://schemas.microsoft.com/office/drawing/2014/main" id="{B2FE7323-E4C8-8E4C-BE99-BFB39F749ED0}"/>
                </a:ext>
              </a:extLst>
            </p:cNvPr>
            <p:cNvSpPr/>
            <p:nvPr/>
          </p:nvSpPr>
          <p:spPr>
            <a:xfrm>
              <a:off x="6433590" y="4544516"/>
              <a:ext cx="311965"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8" name="TextBox 157">
            <a:extLst>
              <a:ext uri="{FF2B5EF4-FFF2-40B4-BE49-F238E27FC236}">
                <a16:creationId xmlns:a16="http://schemas.microsoft.com/office/drawing/2014/main" id="{245A3989-5A70-8945-A044-1663494A756A}"/>
              </a:ext>
            </a:extLst>
          </p:cNvPr>
          <p:cNvSpPr txBox="1"/>
          <p:nvPr/>
        </p:nvSpPr>
        <p:spPr>
          <a:xfrm>
            <a:off x="6338262" y="5739223"/>
            <a:ext cx="636972" cy="369332"/>
          </a:xfrm>
          <a:prstGeom prst="rect">
            <a:avLst/>
          </a:prstGeom>
          <a:noFill/>
        </p:spPr>
        <p:txBody>
          <a:bodyPr wrap="square" rtlCol="0">
            <a:spAutoFit/>
          </a:bodyPr>
          <a:lstStyle/>
          <a:p>
            <a:r>
              <a:rPr lang="en-US" dirty="0"/>
              <a:t>V12</a:t>
            </a:r>
          </a:p>
        </p:txBody>
      </p:sp>
      <p:grpSp>
        <p:nvGrpSpPr>
          <p:cNvPr id="149" name="Group 148">
            <a:extLst>
              <a:ext uri="{FF2B5EF4-FFF2-40B4-BE49-F238E27FC236}">
                <a16:creationId xmlns:a16="http://schemas.microsoft.com/office/drawing/2014/main" id="{4FE8B8E7-5269-E249-AC00-D40DE8B7BCD1}"/>
              </a:ext>
            </a:extLst>
          </p:cNvPr>
          <p:cNvGrpSpPr/>
          <p:nvPr/>
        </p:nvGrpSpPr>
        <p:grpSpPr>
          <a:xfrm>
            <a:off x="5145279" y="2257355"/>
            <a:ext cx="638537" cy="369332"/>
            <a:chOff x="2065174" y="5778705"/>
            <a:chExt cx="638537" cy="369332"/>
          </a:xfrm>
        </p:grpSpPr>
        <p:sp>
          <p:nvSpPr>
            <p:cNvPr id="150" name="Rectangle 149">
              <a:extLst>
                <a:ext uri="{FF2B5EF4-FFF2-40B4-BE49-F238E27FC236}">
                  <a16:creationId xmlns:a16="http://schemas.microsoft.com/office/drawing/2014/main" id="{293B0A37-C414-9646-BBC9-B84926847E03}"/>
                </a:ext>
              </a:extLst>
            </p:cNvPr>
            <p:cNvSpPr/>
            <p:nvPr/>
          </p:nvSpPr>
          <p:spPr>
            <a:xfrm>
              <a:off x="2065174" y="5830582"/>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a:extLst>
                <a:ext uri="{FF2B5EF4-FFF2-40B4-BE49-F238E27FC236}">
                  <a16:creationId xmlns:a16="http://schemas.microsoft.com/office/drawing/2014/main" id="{1D244E5D-6351-8A4A-BAB2-5BF580DC0577}"/>
                </a:ext>
              </a:extLst>
            </p:cNvPr>
            <p:cNvSpPr txBox="1"/>
            <p:nvPr/>
          </p:nvSpPr>
          <p:spPr>
            <a:xfrm>
              <a:off x="2166309" y="5778705"/>
              <a:ext cx="466794" cy="369332"/>
            </a:xfrm>
            <a:prstGeom prst="rect">
              <a:avLst/>
            </a:prstGeom>
            <a:noFill/>
          </p:spPr>
          <p:txBody>
            <a:bodyPr wrap="none" rtlCol="0">
              <a:spAutoFit/>
            </a:bodyPr>
            <a:lstStyle/>
            <a:p>
              <a:r>
                <a:rPr lang="en-US" dirty="0">
                  <a:solidFill>
                    <a:schemeClr val="bg1"/>
                  </a:solidFill>
                </a:rPr>
                <a:t>V1</a:t>
              </a:r>
            </a:p>
          </p:txBody>
        </p:sp>
      </p:grpSp>
      <p:grpSp>
        <p:nvGrpSpPr>
          <p:cNvPr id="154" name="Group 153">
            <a:extLst>
              <a:ext uri="{FF2B5EF4-FFF2-40B4-BE49-F238E27FC236}">
                <a16:creationId xmlns:a16="http://schemas.microsoft.com/office/drawing/2014/main" id="{13B2F7F0-F0B9-6149-A5EB-42DEB38A172F}"/>
              </a:ext>
            </a:extLst>
          </p:cNvPr>
          <p:cNvGrpSpPr/>
          <p:nvPr/>
        </p:nvGrpSpPr>
        <p:grpSpPr>
          <a:xfrm>
            <a:off x="5145279" y="2545680"/>
            <a:ext cx="638537" cy="369332"/>
            <a:chOff x="5195917" y="5272627"/>
            <a:chExt cx="638537" cy="369332"/>
          </a:xfrm>
        </p:grpSpPr>
        <p:sp>
          <p:nvSpPr>
            <p:cNvPr id="156" name="Rectangle 155">
              <a:extLst>
                <a:ext uri="{FF2B5EF4-FFF2-40B4-BE49-F238E27FC236}">
                  <a16:creationId xmlns:a16="http://schemas.microsoft.com/office/drawing/2014/main" id="{D5F1030F-0D85-CC48-910C-F4F143005CE7}"/>
                </a:ext>
              </a:extLst>
            </p:cNvPr>
            <p:cNvSpPr/>
            <p:nvPr/>
          </p:nvSpPr>
          <p:spPr>
            <a:xfrm>
              <a:off x="5195917" y="5324504"/>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a:extLst>
                <a:ext uri="{FF2B5EF4-FFF2-40B4-BE49-F238E27FC236}">
                  <a16:creationId xmlns:a16="http://schemas.microsoft.com/office/drawing/2014/main" id="{AFF290FD-E01E-4B41-A225-9ED425EE3A4F}"/>
                </a:ext>
              </a:extLst>
            </p:cNvPr>
            <p:cNvSpPr txBox="1"/>
            <p:nvPr/>
          </p:nvSpPr>
          <p:spPr>
            <a:xfrm>
              <a:off x="5297052" y="5272627"/>
              <a:ext cx="466794" cy="369332"/>
            </a:xfrm>
            <a:prstGeom prst="rect">
              <a:avLst/>
            </a:prstGeom>
            <a:noFill/>
          </p:spPr>
          <p:txBody>
            <a:bodyPr wrap="none" rtlCol="0">
              <a:spAutoFit/>
            </a:bodyPr>
            <a:lstStyle/>
            <a:p>
              <a:r>
                <a:rPr lang="en-US" dirty="0">
                  <a:solidFill>
                    <a:schemeClr val="bg1"/>
                  </a:solidFill>
                </a:rPr>
                <a:t>V2</a:t>
              </a:r>
            </a:p>
          </p:txBody>
        </p:sp>
      </p:grpSp>
      <p:grpSp>
        <p:nvGrpSpPr>
          <p:cNvPr id="160" name="Group 159">
            <a:extLst>
              <a:ext uri="{FF2B5EF4-FFF2-40B4-BE49-F238E27FC236}">
                <a16:creationId xmlns:a16="http://schemas.microsoft.com/office/drawing/2014/main" id="{A6C3FC9C-593D-444B-9EA1-CD6E2E0EE2DD}"/>
              </a:ext>
            </a:extLst>
          </p:cNvPr>
          <p:cNvGrpSpPr/>
          <p:nvPr/>
        </p:nvGrpSpPr>
        <p:grpSpPr>
          <a:xfrm>
            <a:off x="5145279" y="2833316"/>
            <a:ext cx="638537" cy="369332"/>
            <a:chOff x="5195917" y="5560263"/>
            <a:chExt cx="638537" cy="369332"/>
          </a:xfrm>
        </p:grpSpPr>
        <p:sp>
          <p:nvSpPr>
            <p:cNvPr id="161" name="Rectangle 160">
              <a:extLst>
                <a:ext uri="{FF2B5EF4-FFF2-40B4-BE49-F238E27FC236}">
                  <a16:creationId xmlns:a16="http://schemas.microsoft.com/office/drawing/2014/main" id="{4500848B-533B-C541-8FB6-26F861904EA5}"/>
                </a:ext>
              </a:extLst>
            </p:cNvPr>
            <p:cNvSpPr/>
            <p:nvPr/>
          </p:nvSpPr>
          <p:spPr>
            <a:xfrm>
              <a:off x="5195917" y="5612140"/>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TextBox 161">
              <a:extLst>
                <a:ext uri="{FF2B5EF4-FFF2-40B4-BE49-F238E27FC236}">
                  <a16:creationId xmlns:a16="http://schemas.microsoft.com/office/drawing/2014/main" id="{DC7B5EBD-464D-2745-967B-FB3791F63395}"/>
                </a:ext>
              </a:extLst>
            </p:cNvPr>
            <p:cNvSpPr txBox="1"/>
            <p:nvPr/>
          </p:nvSpPr>
          <p:spPr>
            <a:xfrm>
              <a:off x="5297052" y="5560263"/>
              <a:ext cx="466794" cy="369332"/>
            </a:xfrm>
            <a:prstGeom prst="rect">
              <a:avLst/>
            </a:prstGeom>
            <a:noFill/>
          </p:spPr>
          <p:txBody>
            <a:bodyPr wrap="none" rtlCol="0">
              <a:spAutoFit/>
            </a:bodyPr>
            <a:lstStyle/>
            <a:p>
              <a:r>
                <a:rPr lang="en-US" dirty="0">
                  <a:solidFill>
                    <a:schemeClr val="bg1"/>
                  </a:solidFill>
                </a:rPr>
                <a:t>V3</a:t>
              </a:r>
            </a:p>
          </p:txBody>
        </p:sp>
      </p:grpSp>
      <p:sp>
        <p:nvSpPr>
          <p:cNvPr id="163" name="TextBox 162">
            <a:extLst>
              <a:ext uri="{FF2B5EF4-FFF2-40B4-BE49-F238E27FC236}">
                <a16:creationId xmlns:a16="http://schemas.microsoft.com/office/drawing/2014/main" id="{AD43D68A-C0F9-954E-BB57-A31A98CB68B1}"/>
              </a:ext>
            </a:extLst>
          </p:cNvPr>
          <p:cNvSpPr txBox="1"/>
          <p:nvPr/>
        </p:nvSpPr>
        <p:spPr>
          <a:xfrm>
            <a:off x="6112172" y="2086361"/>
            <a:ext cx="1917338" cy="1323439"/>
          </a:xfrm>
          <a:prstGeom prst="rect">
            <a:avLst/>
          </a:prstGeom>
          <a:noFill/>
        </p:spPr>
        <p:txBody>
          <a:bodyPr wrap="square" rtlCol="0">
            <a:spAutoFit/>
          </a:bodyPr>
          <a:lstStyle/>
          <a:p>
            <a:r>
              <a:rPr lang="en-US" sz="1600" dirty="0"/>
              <a:t>cow-over-moon</a:t>
            </a:r>
          </a:p>
          <a:p>
            <a:r>
              <a:rPr lang="en-US" sz="1600" dirty="0"/>
              <a:t>horse-over-moon</a:t>
            </a:r>
          </a:p>
          <a:p>
            <a:r>
              <a:rPr lang="en-US" sz="1600" dirty="0"/>
              <a:t>horse-over-sun</a:t>
            </a:r>
          </a:p>
          <a:p>
            <a:r>
              <a:rPr lang="en-US" sz="1600" dirty="0"/>
              <a:t>cow-under-sun</a:t>
            </a:r>
          </a:p>
          <a:p>
            <a:r>
              <a:rPr lang="en-US" sz="1600" dirty="0"/>
              <a:t>horse-under-sun</a:t>
            </a:r>
          </a:p>
        </p:txBody>
      </p:sp>
      <p:sp>
        <p:nvSpPr>
          <p:cNvPr id="164" name="TextBox 163">
            <a:extLst>
              <a:ext uri="{FF2B5EF4-FFF2-40B4-BE49-F238E27FC236}">
                <a16:creationId xmlns:a16="http://schemas.microsoft.com/office/drawing/2014/main" id="{48A1DF13-0D2C-694A-8552-7C4BA393C132}"/>
              </a:ext>
            </a:extLst>
          </p:cNvPr>
          <p:cNvSpPr txBox="1"/>
          <p:nvPr/>
        </p:nvSpPr>
        <p:spPr>
          <a:xfrm>
            <a:off x="8060992" y="2618899"/>
            <a:ext cx="481125" cy="338554"/>
          </a:xfrm>
          <a:prstGeom prst="rect">
            <a:avLst/>
          </a:prstGeom>
          <a:noFill/>
        </p:spPr>
        <p:txBody>
          <a:bodyPr wrap="square" rtlCol="0">
            <a:spAutoFit/>
          </a:bodyPr>
          <a:lstStyle/>
          <a:p>
            <a:r>
              <a:rPr lang="en-US" sz="1600" dirty="0"/>
              <a:t>5</a:t>
            </a:r>
          </a:p>
        </p:txBody>
      </p:sp>
      <p:grpSp>
        <p:nvGrpSpPr>
          <p:cNvPr id="6" name="Group 5">
            <a:extLst>
              <a:ext uri="{FF2B5EF4-FFF2-40B4-BE49-F238E27FC236}">
                <a16:creationId xmlns:a16="http://schemas.microsoft.com/office/drawing/2014/main" id="{5E02493A-0AED-A54F-9E60-E9D509C8085A}"/>
              </a:ext>
            </a:extLst>
          </p:cNvPr>
          <p:cNvGrpSpPr/>
          <p:nvPr/>
        </p:nvGrpSpPr>
        <p:grpSpPr>
          <a:xfrm>
            <a:off x="7027027" y="3891922"/>
            <a:ext cx="310532" cy="1760673"/>
            <a:chOff x="6964097" y="3868441"/>
            <a:chExt cx="310532" cy="1760673"/>
          </a:xfrm>
        </p:grpSpPr>
        <p:sp>
          <p:nvSpPr>
            <p:cNvPr id="165" name="Rectangle 164">
              <a:extLst>
                <a:ext uri="{FF2B5EF4-FFF2-40B4-BE49-F238E27FC236}">
                  <a16:creationId xmlns:a16="http://schemas.microsoft.com/office/drawing/2014/main" id="{A8BC65EE-7BD6-464F-B159-E1A023F916ED}"/>
                </a:ext>
              </a:extLst>
            </p:cNvPr>
            <p:cNvSpPr/>
            <p:nvPr/>
          </p:nvSpPr>
          <p:spPr>
            <a:xfrm>
              <a:off x="6964097" y="5182468"/>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6" name="Rectangle 165">
              <a:extLst>
                <a:ext uri="{FF2B5EF4-FFF2-40B4-BE49-F238E27FC236}">
                  <a16:creationId xmlns:a16="http://schemas.microsoft.com/office/drawing/2014/main" id="{BECD872E-B754-384D-808B-4E87EB158B03}"/>
                </a:ext>
              </a:extLst>
            </p:cNvPr>
            <p:cNvSpPr/>
            <p:nvPr/>
          </p:nvSpPr>
          <p:spPr>
            <a:xfrm>
              <a:off x="6964097" y="4743643"/>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7" name="Rectangle 166">
              <a:extLst>
                <a:ext uri="{FF2B5EF4-FFF2-40B4-BE49-F238E27FC236}">
                  <a16:creationId xmlns:a16="http://schemas.microsoft.com/office/drawing/2014/main" id="{D148994F-FDD9-104F-8A4F-D183F3FE8606}"/>
                </a:ext>
              </a:extLst>
            </p:cNvPr>
            <p:cNvSpPr/>
            <p:nvPr/>
          </p:nvSpPr>
          <p:spPr>
            <a:xfrm>
              <a:off x="6964097" y="4524187"/>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Rectangle 167">
              <a:extLst>
                <a:ext uri="{FF2B5EF4-FFF2-40B4-BE49-F238E27FC236}">
                  <a16:creationId xmlns:a16="http://schemas.microsoft.com/office/drawing/2014/main" id="{51A72F48-28B0-C746-B02D-8098795ABB0E}"/>
                </a:ext>
              </a:extLst>
            </p:cNvPr>
            <p:cNvSpPr/>
            <p:nvPr/>
          </p:nvSpPr>
          <p:spPr>
            <a:xfrm>
              <a:off x="6964097" y="4308838"/>
              <a:ext cx="310532" cy="2194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9" name="Rectangle 168">
              <a:extLst>
                <a:ext uri="{FF2B5EF4-FFF2-40B4-BE49-F238E27FC236}">
                  <a16:creationId xmlns:a16="http://schemas.microsoft.com/office/drawing/2014/main" id="{71788DE5-7BCB-D744-971A-C81F437549A9}"/>
                </a:ext>
              </a:extLst>
            </p:cNvPr>
            <p:cNvSpPr/>
            <p:nvPr/>
          </p:nvSpPr>
          <p:spPr>
            <a:xfrm>
              <a:off x="6964097" y="3868441"/>
              <a:ext cx="310532" cy="44047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39" name="Straight Connector 138">
            <a:extLst>
              <a:ext uri="{FF2B5EF4-FFF2-40B4-BE49-F238E27FC236}">
                <a16:creationId xmlns:a16="http://schemas.microsoft.com/office/drawing/2014/main" id="{036496F6-93A4-A342-8030-DE07BE3356CD}"/>
              </a:ext>
            </a:extLst>
          </p:cNvPr>
          <p:cNvCxnSpPr>
            <a:cxnSpLocks/>
          </p:cNvCxnSpPr>
          <p:nvPr/>
        </p:nvCxnSpPr>
        <p:spPr>
          <a:xfrm>
            <a:off x="5405294" y="5648404"/>
            <a:ext cx="2515962" cy="1"/>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AE7A5EAE-8383-8047-A050-1BBD9FFC452A}"/>
              </a:ext>
            </a:extLst>
          </p:cNvPr>
          <p:cNvSpPr txBox="1"/>
          <p:nvPr/>
        </p:nvSpPr>
        <p:spPr>
          <a:xfrm>
            <a:off x="6886887" y="5745966"/>
            <a:ext cx="763290" cy="369332"/>
          </a:xfrm>
          <a:prstGeom prst="rect">
            <a:avLst/>
          </a:prstGeom>
          <a:noFill/>
        </p:spPr>
        <p:txBody>
          <a:bodyPr wrap="square" rtlCol="0">
            <a:spAutoFit/>
          </a:bodyPr>
          <a:lstStyle/>
          <a:p>
            <a:r>
              <a:rPr lang="en-US" dirty="0"/>
              <a:t>123</a:t>
            </a:r>
          </a:p>
        </p:txBody>
      </p:sp>
      <p:sp>
        <p:nvSpPr>
          <p:cNvPr id="171" name="Rectangle 170">
            <a:extLst>
              <a:ext uri="{FF2B5EF4-FFF2-40B4-BE49-F238E27FC236}">
                <a16:creationId xmlns:a16="http://schemas.microsoft.com/office/drawing/2014/main" id="{C1A784FC-8A58-DC42-B308-B7EED9A01014}"/>
              </a:ext>
            </a:extLst>
          </p:cNvPr>
          <p:cNvSpPr/>
          <p:nvPr/>
        </p:nvSpPr>
        <p:spPr>
          <a:xfrm>
            <a:off x="4071843" y="2282017"/>
            <a:ext cx="572296" cy="2961162"/>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8BE3019F-15B6-1640-82ED-BC7110F06353}"/>
              </a:ext>
            </a:extLst>
          </p:cNvPr>
          <p:cNvSpPr txBox="1"/>
          <p:nvPr/>
        </p:nvSpPr>
        <p:spPr>
          <a:xfrm>
            <a:off x="690842" y="5429272"/>
            <a:ext cx="3894476" cy="646331"/>
          </a:xfrm>
          <a:prstGeom prst="rect">
            <a:avLst/>
          </a:prstGeom>
          <a:solidFill>
            <a:schemeClr val="bg1">
              <a:lumMod val="95000"/>
            </a:schemeClr>
          </a:solidFill>
        </p:spPr>
        <p:txBody>
          <a:bodyPr wrap="square" rtlCol="0">
            <a:spAutoFit/>
          </a:bodyPr>
          <a:lstStyle/>
          <a:p>
            <a:pPr algn="ctr"/>
            <a:r>
              <a:rPr lang="en-US" dirty="0"/>
              <a:t>The more variable regions considered, the higher the resolution</a:t>
            </a:r>
          </a:p>
        </p:txBody>
      </p:sp>
      <p:sp>
        <p:nvSpPr>
          <p:cNvPr id="172" name="TextBox 171">
            <a:extLst>
              <a:ext uri="{FF2B5EF4-FFF2-40B4-BE49-F238E27FC236}">
                <a16:creationId xmlns:a16="http://schemas.microsoft.com/office/drawing/2014/main" id="{52F387CB-5CAC-6047-B36C-3DB696BF17C4}"/>
              </a:ext>
            </a:extLst>
          </p:cNvPr>
          <p:cNvSpPr txBox="1"/>
          <p:nvPr/>
        </p:nvSpPr>
        <p:spPr>
          <a:xfrm>
            <a:off x="468823" y="2529478"/>
            <a:ext cx="4257897" cy="338554"/>
          </a:xfrm>
          <a:prstGeom prst="rect">
            <a:avLst/>
          </a:prstGeom>
          <a:noFill/>
        </p:spPr>
        <p:txBody>
          <a:bodyPr wrap="none" rtlCol="0">
            <a:spAutoFit/>
          </a:bodyPr>
          <a:lstStyle/>
          <a:p>
            <a:r>
              <a:rPr lang="en-US" sz="1600" dirty="0">
                <a:solidFill>
                  <a:schemeClr val="bg2"/>
                </a:solidFill>
                <a:latin typeface="Courier" pitchFamily="2" charset="0"/>
              </a:rPr>
              <a:t>1.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73" name="TextBox 172">
            <a:extLst>
              <a:ext uri="{FF2B5EF4-FFF2-40B4-BE49-F238E27FC236}">
                <a16:creationId xmlns:a16="http://schemas.microsoft.com/office/drawing/2014/main" id="{964B5DCF-786B-4F48-BDAE-1C1384D5F64D}"/>
              </a:ext>
            </a:extLst>
          </p:cNvPr>
          <p:cNvSpPr txBox="1"/>
          <p:nvPr/>
        </p:nvSpPr>
        <p:spPr>
          <a:xfrm>
            <a:off x="468823" y="4226013"/>
            <a:ext cx="4257897" cy="338554"/>
          </a:xfrm>
          <a:prstGeom prst="rect">
            <a:avLst/>
          </a:prstGeom>
          <a:noFill/>
        </p:spPr>
        <p:txBody>
          <a:bodyPr wrap="none" rtlCol="0">
            <a:spAutoFit/>
          </a:bodyPr>
          <a:lstStyle/>
          <a:p>
            <a:r>
              <a:rPr lang="en-US" sz="1600" dirty="0">
                <a:solidFill>
                  <a:schemeClr val="bg2"/>
                </a:solidFill>
                <a:latin typeface="Courier" pitchFamily="2" charset="0"/>
              </a:rPr>
              <a:t>6.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74" name="TextBox 173">
            <a:extLst>
              <a:ext uri="{FF2B5EF4-FFF2-40B4-BE49-F238E27FC236}">
                <a16:creationId xmlns:a16="http://schemas.microsoft.com/office/drawing/2014/main" id="{C165F62A-0C7E-9D45-A158-B61DED1C7EF5}"/>
              </a:ext>
            </a:extLst>
          </p:cNvPr>
          <p:cNvSpPr txBox="1"/>
          <p:nvPr/>
        </p:nvSpPr>
        <p:spPr>
          <a:xfrm>
            <a:off x="468823" y="4565320"/>
            <a:ext cx="4134465" cy="338554"/>
          </a:xfrm>
          <a:prstGeom prst="rect">
            <a:avLst/>
          </a:prstGeom>
          <a:noFill/>
        </p:spPr>
        <p:txBody>
          <a:bodyPr wrap="none" rtlCol="0">
            <a:spAutoFit/>
          </a:bodyPr>
          <a:lstStyle/>
          <a:p>
            <a:r>
              <a:rPr lang="en-US" sz="1600" dirty="0">
                <a:solidFill>
                  <a:schemeClr val="bg2"/>
                </a:solidFill>
                <a:latin typeface="Courier" pitchFamily="2" charset="0"/>
              </a:rPr>
              <a:t>7.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75" name="TextBox 174">
            <a:extLst>
              <a:ext uri="{FF2B5EF4-FFF2-40B4-BE49-F238E27FC236}">
                <a16:creationId xmlns:a16="http://schemas.microsoft.com/office/drawing/2014/main" id="{A7CFA961-EDDC-444C-88C0-574CE0099B1C}"/>
              </a:ext>
            </a:extLst>
          </p:cNvPr>
          <p:cNvSpPr txBox="1"/>
          <p:nvPr/>
        </p:nvSpPr>
        <p:spPr>
          <a:xfrm>
            <a:off x="468823" y="4904625"/>
            <a:ext cx="4134465" cy="338554"/>
          </a:xfrm>
          <a:prstGeom prst="rect">
            <a:avLst/>
          </a:prstGeom>
          <a:noFill/>
        </p:spPr>
        <p:txBody>
          <a:bodyPr wrap="none" rtlCol="0">
            <a:spAutoFit/>
          </a:bodyPr>
          <a:lstStyle/>
          <a:p>
            <a:r>
              <a:rPr lang="en-US" sz="1600" dirty="0">
                <a:solidFill>
                  <a:schemeClr val="bg2"/>
                </a:solidFill>
                <a:latin typeface="Courier" pitchFamily="2" charset="0"/>
              </a:rPr>
              <a:t>8.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76" name="TextBox 175">
            <a:extLst>
              <a:ext uri="{FF2B5EF4-FFF2-40B4-BE49-F238E27FC236}">
                <a16:creationId xmlns:a16="http://schemas.microsoft.com/office/drawing/2014/main" id="{3297D04A-DE66-4543-B55B-8AAAC06E8175}"/>
              </a:ext>
            </a:extLst>
          </p:cNvPr>
          <p:cNvSpPr txBox="1"/>
          <p:nvPr/>
        </p:nvSpPr>
        <p:spPr>
          <a:xfrm>
            <a:off x="468823" y="3208092"/>
            <a:ext cx="4134465" cy="338554"/>
          </a:xfrm>
          <a:prstGeom prst="rect">
            <a:avLst/>
          </a:prstGeom>
          <a:noFill/>
        </p:spPr>
        <p:txBody>
          <a:bodyPr wrap="none" rtlCol="0">
            <a:spAutoFit/>
          </a:bodyPr>
          <a:lstStyle/>
          <a:p>
            <a:r>
              <a:rPr lang="en-US" sz="1600" dirty="0">
                <a:solidFill>
                  <a:schemeClr val="bg2"/>
                </a:solidFill>
                <a:latin typeface="Courier" pitchFamily="2" charset="0"/>
              </a:rPr>
              <a:t>3.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77" name="TextBox 176">
            <a:extLst>
              <a:ext uri="{FF2B5EF4-FFF2-40B4-BE49-F238E27FC236}">
                <a16:creationId xmlns:a16="http://schemas.microsoft.com/office/drawing/2014/main" id="{E2903C77-EE52-994C-A387-5F182157430D}"/>
              </a:ext>
            </a:extLst>
          </p:cNvPr>
          <p:cNvSpPr txBox="1"/>
          <p:nvPr/>
        </p:nvSpPr>
        <p:spPr>
          <a:xfrm>
            <a:off x="468823" y="2868785"/>
            <a:ext cx="4257897" cy="338554"/>
          </a:xfrm>
          <a:prstGeom prst="rect">
            <a:avLst/>
          </a:prstGeom>
          <a:noFill/>
        </p:spPr>
        <p:txBody>
          <a:bodyPr wrap="none" rtlCol="0">
            <a:spAutoFit/>
          </a:bodyPr>
          <a:lstStyle/>
          <a:p>
            <a:r>
              <a:rPr lang="en-US" sz="1600" dirty="0">
                <a:solidFill>
                  <a:schemeClr val="bg2"/>
                </a:solidFill>
                <a:latin typeface="Courier" pitchFamily="2" charset="0"/>
              </a:rPr>
              <a:t>2.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78" name="TextBox 177">
            <a:extLst>
              <a:ext uri="{FF2B5EF4-FFF2-40B4-BE49-F238E27FC236}">
                <a16:creationId xmlns:a16="http://schemas.microsoft.com/office/drawing/2014/main" id="{12DD9C2F-BC85-6544-85D5-F21CB29E9906}"/>
              </a:ext>
            </a:extLst>
          </p:cNvPr>
          <p:cNvSpPr txBox="1"/>
          <p:nvPr/>
        </p:nvSpPr>
        <p:spPr>
          <a:xfrm>
            <a:off x="468823" y="3886706"/>
            <a:ext cx="4257897" cy="338554"/>
          </a:xfrm>
          <a:prstGeom prst="rect">
            <a:avLst/>
          </a:prstGeom>
          <a:noFill/>
        </p:spPr>
        <p:txBody>
          <a:bodyPr wrap="none" rtlCol="0">
            <a:spAutoFit/>
          </a:bodyPr>
          <a:lstStyle/>
          <a:p>
            <a:r>
              <a:rPr lang="en-US" sz="1600" dirty="0">
                <a:solidFill>
                  <a:schemeClr val="bg2"/>
                </a:solidFill>
                <a:latin typeface="Courier" pitchFamily="2" charset="0"/>
              </a:rPr>
              <a:t>5. The</a:t>
            </a:r>
            <a:r>
              <a:rPr lang="en-US" sz="1600" dirty="0">
                <a:latin typeface="Courier" pitchFamily="2" charset="0"/>
              </a:rPr>
              <a:t> </a:t>
            </a:r>
            <a:r>
              <a:rPr lang="en-US" sz="1600" dirty="0">
                <a:solidFill>
                  <a:schemeClr val="accent4"/>
                </a:solidFill>
                <a:latin typeface="Courier" pitchFamily="2" charset="0"/>
              </a:rPr>
              <a:t>horse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79" name="TextBox 178">
            <a:extLst>
              <a:ext uri="{FF2B5EF4-FFF2-40B4-BE49-F238E27FC236}">
                <a16:creationId xmlns:a16="http://schemas.microsoft.com/office/drawing/2014/main" id="{0554A416-7881-4645-8EA5-4186E9333584}"/>
              </a:ext>
            </a:extLst>
          </p:cNvPr>
          <p:cNvSpPr txBox="1"/>
          <p:nvPr/>
        </p:nvSpPr>
        <p:spPr>
          <a:xfrm>
            <a:off x="468823" y="3547399"/>
            <a:ext cx="4134465" cy="338554"/>
          </a:xfrm>
          <a:prstGeom prst="rect">
            <a:avLst/>
          </a:prstGeom>
          <a:noFill/>
        </p:spPr>
        <p:txBody>
          <a:bodyPr wrap="none" rtlCol="0">
            <a:spAutoFit/>
          </a:bodyPr>
          <a:lstStyle/>
          <a:p>
            <a:r>
              <a:rPr lang="en-US" sz="1600" dirty="0">
                <a:solidFill>
                  <a:schemeClr val="bg2"/>
                </a:solidFill>
                <a:latin typeface="Courier" pitchFamily="2" charset="0"/>
              </a:rPr>
              <a:t>4.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Tree>
    <p:extLst>
      <p:ext uri="{BB962C8B-B14F-4D97-AF65-F5344CB8AC3E}">
        <p14:creationId xmlns:p14="http://schemas.microsoft.com/office/powerpoint/2010/main" val="3809008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Hypervariable 16S regions can be used for species identification</a:t>
            </a:r>
          </a:p>
        </p:txBody>
      </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3622008" y="9640757"/>
            <a:ext cx="2133600" cy="365125"/>
          </a:xfrm>
        </p:spPr>
        <p:txBody>
          <a:bodyPr/>
          <a:lstStyle/>
          <a:p>
            <a:fld id="{24791E93-A2B7-0848-BDB4-10A6DF01D9B6}" type="slidenum">
              <a:rPr lang="en-US" smtClean="0"/>
              <a:pPr/>
              <a:t>54</a:t>
            </a:fld>
            <a:endParaRPr lang="en-US" dirty="0"/>
          </a:p>
        </p:txBody>
      </p:sp>
      <p:sp>
        <p:nvSpPr>
          <p:cNvPr id="73" name="Rectangle 72">
            <a:extLst>
              <a:ext uri="{FF2B5EF4-FFF2-40B4-BE49-F238E27FC236}">
                <a16:creationId xmlns:a16="http://schemas.microsoft.com/office/drawing/2014/main" id="{4C711104-5433-E344-866D-0A72943C3214}"/>
              </a:ext>
            </a:extLst>
          </p:cNvPr>
          <p:cNvSpPr/>
          <p:nvPr/>
        </p:nvSpPr>
        <p:spPr>
          <a:xfrm>
            <a:off x="915974" y="2330941"/>
            <a:ext cx="3650246" cy="170956"/>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0E4D5436-8596-6947-976A-25C9B9D7B46D}"/>
              </a:ext>
            </a:extLst>
          </p:cNvPr>
          <p:cNvSpPr/>
          <p:nvPr/>
        </p:nvSpPr>
        <p:spPr>
          <a:xfrm>
            <a:off x="1370966" y="2278592"/>
            <a:ext cx="752318" cy="262764"/>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47980874-1679-D143-906A-86D8B41EAC45}"/>
              </a:ext>
            </a:extLst>
          </p:cNvPr>
          <p:cNvSpPr/>
          <p:nvPr/>
        </p:nvSpPr>
        <p:spPr>
          <a:xfrm>
            <a:off x="2846246" y="2278593"/>
            <a:ext cx="738397" cy="26387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A90E7F2F-0567-774E-9EAE-5E01DEA2E3AF}"/>
              </a:ext>
            </a:extLst>
          </p:cNvPr>
          <p:cNvSpPr/>
          <p:nvPr/>
        </p:nvSpPr>
        <p:spPr>
          <a:xfrm>
            <a:off x="4082860" y="2288640"/>
            <a:ext cx="559997" cy="25382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TextBox 79">
            <a:extLst>
              <a:ext uri="{FF2B5EF4-FFF2-40B4-BE49-F238E27FC236}">
                <a16:creationId xmlns:a16="http://schemas.microsoft.com/office/drawing/2014/main" id="{285C0A79-037F-4A45-B7C3-6B2A129D5DE3}"/>
              </a:ext>
            </a:extLst>
          </p:cNvPr>
          <p:cNvSpPr txBox="1"/>
          <p:nvPr/>
        </p:nvSpPr>
        <p:spPr>
          <a:xfrm>
            <a:off x="1513728" y="2233071"/>
            <a:ext cx="466794" cy="369332"/>
          </a:xfrm>
          <a:prstGeom prst="rect">
            <a:avLst/>
          </a:prstGeom>
          <a:noFill/>
        </p:spPr>
        <p:txBody>
          <a:bodyPr wrap="none" rtlCol="0">
            <a:spAutoFit/>
          </a:bodyPr>
          <a:lstStyle/>
          <a:p>
            <a:r>
              <a:rPr lang="en-US" dirty="0">
                <a:solidFill>
                  <a:schemeClr val="bg1"/>
                </a:solidFill>
              </a:rPr>
              <a:t>V1</a:t>
            </a:r>
          </a:p>
        </p:txBody>
      </p:sp>
      <p:sp>
        <p:nvSpPr>
          <p:cNvPr id="81" name="TextBox 80">
            <a:extLst>
              <a:ext uri="{FF2B5EF4-FFF2-40B4-BE49-F238E27FC236}">
                <a16:creationId xmlns:a16="http://schemas.microsoft.com/office/drawing/2014/main" id="{92A4B23B-F317-E440-895E-D60C49D0A8FA}"/>
              </a:ext>
            </a:extLst>
          </p:cNvPr>
          <p:cNvSpPr txBox="1"/>
          <p:nvPr/>
        </p:nvSpPr>
        <p:spPr>
          <a:xfrm>
            <a:off x="2977927" y="2243263"/>
            <a:ext cx="466794" cy="369332"/>
          </a:xfrm>
          <a:prstGeom prst="rect">
            <a:avLst/>
          </a:prstGeom>
          <a:noFill/>
        </p:spPr>
        <p:txBody>
          <a:bodyPr wrap="none" rtlCol="0">
            <a:spAutoFit/>
          </a:bodyPr>
          <a:lstStyle/>
          <a:p>
            <a:r>
              <a:rPr lang="en-US" dirty="0">
                <a:solidFill>
                  <a:schemeClr val="bg1"/>
                </a:solidFill>
              </a:rPr>
              <a:t>V2</a:t>
            </a:r>
          </a:p>
        </p:txBody>
      </p:sp>
      <p:sp>
        <p:nvSpPr>
          <p:cNvPr id="82" name="TextBox 81">
            <a:extLst>
              <a:ext uri="{FF2B5EF4-FFF2-40B4-BE49-F238E27FC236}">
                <a16:creationId xmlns:a16="http://schemas.microsoft.com/office/drawing/2014/main" id="{F5CE4E4F-7B41-D342-8660-6DC4345EEE08}"/>
              </a:ext>
            </a:extLst>
          </p:cNvPr>
          <p:cNvSpPr txBox="1"/>
          <p:nvPr/>
        </p:nvSpPr>
        <p:spPr>
          <a:xfrm>
            <a:off x="4165046" y="2235210"/>
            <a:ext cx="466794" cy="369332"/>
          </a:xfrm>
          <a:prstGeom prst="rect">
            <a:avLst/>
          </a:prstGeom>
          <a:noFill/>
        </p:spPr>
        <p:txBody>
          <a:bodyPr wrap="square" rtlCol="0">
            <a:spAutoFit/>
          </a:bodyPr>
          <a:lstStyle/>
          <a:p>
            <a:r>
              <a:rPr lang="en-US" dirty="0">
                <a:solidFill>
                  <a:schemeClr val="bg1"/>
                </a:solidFill>
              </a:rPr>
              <a:t>V3</a:t>
            </a:r>
          </a:p>
        </p:txBody>
      </p:sp>
      <p:sp>
        <p:nvSpPr>
          <p:cNvPr id="83" name="Rectangle 82">
            <a:extLst>
              <a:ext uri="{FF2B5EF4-FFF2-40B4-BE49-F238E27FC236}">
                <a16:creationId xmlns:a16="http://schemas.microsoft.com/office/drawing/2014/main" id="{E289D5C4-594C-954D-893B-76DD677094E8}"/>
              </a:ext>
            </a:extLst>
          </p:cNvPr>
          <p:cNvSpPr/>
          <p:nvPr/>
        </p:nvSpPr>
        <p:spPr>
          <a:xfrm>
            <a:off x="3577549" y="2265489"/>
            <a:ext cx="501388" cy="2940460"/>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DE8D92B-0BCF-D74D-B8CB-FBABB87C6975}"/>
              </a:ext>
            </a:extLst>
          </p:cNvPr>
          <p:cNvSpPr/>
          <p:nvPr/>
        </p:nvSpPr>
        <p:spPr>
          <a:xfrm>
            <a:off x="2123284" y="2291052"/>
            <a:ext cx="731933" cy="2913193"/>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3ACA40EE-E7DD-D445-A23D-43A5D678D7CC}"/>
              </a:ext>
            </a:extLst>
          </p:cNvPr>
          <p:cNvSpPr/>
          <p:nvPr/>
        </p:nvSpPr>
        <p:spPr>
          <a:xfrm>
            <a:off x="2839862" y="2271125"/>
            <a:ext cx="737687" cy="2936269"/>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1" name="TextBox 90">
            <a:extLst>
              <a:ext uri="{FF2B5EF4-FFF2-40B4-BE49-F238E27FC236}">
                <a16:creationId xmlns:a16="http://schemas.microsoft.com/office/drawing/2014/main" id="{78C72514-1311-A34A-AEA2-C71139B4999B}"/>
              </a:ext>
            </a:extLst>
          </p:cNvPr>
          <p:cNvSpPr txBox="1"/>
          <p:nvPr/>
        </p:nvSpPr>
        <p:spPr>
          <a:xfrm>
            <a:off x="4908265" y="1389950"/>
            <a:ext cx="1186543" cy="584775"/>
          </a:xfrm>
          <a:prstGeom prst="rect">
            <a:avLst/>
          </a:prstGeom>
          <a:noFill/>
        </p:spPr>
        <p:txBody>
          <a:bodyPr wrap="none" rtlCol="0">
            <a:spAutoFit/>
          </a:bodyPr>
          <a:lstStyle/>
          <a:p>
            <a:r>
              <a:rPr lang="en-US" sz="1600" dirty="0"/>
              <a:t>Regions</a:t>
            </a:r>
          </a:p>
          <a:p>
            <a:r>
              <a:rPr lang="en-US" sz="1600" dirty="0"/>
              <a:t>considered</a:t>
            </a:r>
          </a:p>
        </p:txBody>
      </p:sp>
      <p:sp>
        <p:nvSpPr>
          <p:cNvPr id="92" name="TextBox 91">
            <a:extLst>
              <a:ext uri="{FF2B5EF4-FFF2-40B4-BE49-F238E27FC236}">
                <a16:creationId xmlns:a16="http://schemas.microsoft.com/office/drawing/2014/main" id="{CC885A5F-0C2F-044F-B565-D4A1733BBBFA}"/>
              </a:ext>
            </a:extLst>
          </p:cNvPr>
          <p:cNvSpPr txBox="1"/>
          <p:nvPr/>
        </p:nvSpPr>
        <p:spPr>
          <a:xfrm>
            <a:off x="6394611" y="1636171"/>
            <a:ext cx="902811" cy="338554"/>
          </a:xfrm>
          <a:prstGeom prst="rect">
            <a:avLst/>
          </a:prstGeom>
          <a:noFill/>
        </p:spPr>
        <p:txBody>
          <a:bodyPr wrap="none" rtlCol="0">
            <a:spAutoFit/>
          </a:bodyPr>
          <a:lstStyle/>
          <a:p>
            <a:r>
              <a:rPr lang="en-US" sz="1600" dirty="0"/>
              <a:t>variants</a:t>
            </a:r>
          </a:p>
        </p:txBody>
      </p:sp>
      <p:sp>
        <p:nvSpPr>
          <p:cNvPr id="97" name="TextBox 96">
            <a:extLst>
              <a:ext uri="{FF2B5EF4-FFF2-40B4-BE49-F238E27FC236}">
                <a16:creationId xmlns:a16="http://schemas.microsoft.com/office/drawing/2014/main" id="{AA441B89-FAF5-0D40-A4B5-ADFF7929F175}"/>
              </a:ext>
            </a:extLst>
          </p:cNvPr>
          <p:cNvSpPr txBox="1"/>
          <p:nvPr/>
        </p:nvSpPr>
        <p:spPr>
          <a:xfrm>
            <a:off x="7519946" y="1636171"/>
            <a:ext cx="1303562" cy="338554"/>
          </a:xfrm>
          <a:prstGeom prst="rect">
            <a:avLst/>
          </a:prstGeom>
          <a:noFill/>
        </p:spPr>
        <p:txBody>
          <a:bodyPr wrap="none" rtlCol="0">
            <a:spAutoFit/>
          </a:bodyPr>
          <a:lstStyle/>
          <a:p>
            <a:r>
              <a:rPr lang="en-US" sz="1600" dirty="0"/>
              <a:t># of variants</a:t>
            </a:r>
          </a:p>
        </p:txBody>
      </p:sp>
      <p:cxnSp>
        <p:nvCxnSpPr>
          <p:cNvPr id="100" name="Straight Connector 99">
            <a:extLst>
              <a:ext uri="{FF2B5EF4-FFF2-40B4-BE49-F238E27FC236}">
                <a16:creationId xmlns:a16="http://schemas.microsoft.com/office/drawing/2014/main" id="{F4EE3673-75E2-B043-AB3B-0E570AC7405B}"/>
              </a:ext>
            </a:extLst>
          </p:cNvPr>
          <p:cNvCxnSpPr>
            <a:cxnSpLocks/>
          </p:cNvCxnSpPr>
          <p:nvPr/>
        </p:nvCxnSpPr>
        <p:spPr>
          <a:xfrm>
            <a:off x="4798514" y="1389950"/>
            <a:ext cx="0" cy="514974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8FD28E3-8146-9543-8D03-FD8456A7DB91}"/>
              </a:ext>
            </a:extLst>
          </p:cNvPr>
          <p:cNvCxnSpPr/>
          <p:nvPr/>
        </p:nvCxnSpPr>
        <p:spPr>
          <a:xfrm>
            <a:off x="4908265" y="1951138"/>
            <a:ext cx="389209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5E40E67D-A5ED-1045-9525-B22592E711F8}"/>
              </a:ext>
            </a:extLst>
          </p:cNvPr>
          <p:cNvCxnSpPr>
            <a:cxnSpLocks/>
          </p:cNvCxnSpPr>
          <p:nvPr/>
        </p:nvCxnSpPr>
        <p:spPr>
          <a:xfrm>
            <a:off x="5411678" y="3891053"/>
            <a:ext cx="0" cy="1752035"/>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DF33F163-627B-6C4F-9087-B3D0C5B6DD0A}"/>
              </a:ext>
            </a:extLst>
          </p:cNvPr>
          <p:cNvSpPr txBox="1"/>
          <p:nvPr/>
        </p:nvSpPr>
        <p:spPr>
          <a:xfrm>
            <a:off x="7998520" y="4169452"/>
            <a:ext cx="723275" cy="369332"/>
          </a:xfrm>
          <a:prstGeom prst="rect">
            <a:avLst/>
          </a:prstGeom>
          <a:noFill/>
        </p:spPr>
        <p:txBody>
          <a:bodyPr wrap="none" rtlCol="0">
            <a:spAutoFit/>
          </a:bodyPr>
          <a:lstStyle/>
          <a:p>
            <a:r>
              <a:rPr lang="en-US" dirty="0"/>
              <a:t>COM</a:t>
            </a:r>
          </a:p>
        </p:txBody>
      </p:sp>
      <p:sp>
        <p:nvSpPr>
          <p:cNvPr id="114" name="TextBox 113">
            <a:extLst>
              <a:ext uri="{FF2B5EF4-FFF2-40B4-BE49-F238E27FC236}">
                <a16:creationId xmlns:a16="http://schemas.microsoft.com/office/drawing/2014/main" id="{98D85906-0FBB-0A4B-B68A-B8F40D8A9484}"/>
              </a:ext>
            </a:extLst>
          </p:cNvPr>
          <p:cNvSpPr txBox="1"/>
          <p:nvPr/>
        </p:nvSpPr>
        <p:spPr>
          <a:xfrm>
            <a:off x="7998520" y="5006608"/>
            <a:ext cx="659155" cy="369332"/>
          </a:xfrm>
          <a:prstGeom prst="rect">
            <a:avLst/>
          </a:prstGeom>
          <a:noFill/>
        </p:spPr>
        <p:txBody>
          <a:bodyPr wrap="none" rtlCol="0">
            <a:spAutoFit/>
          </a:bodyPr>
          <a:lstStyle/>
          <a:p>
            <a:r>
              <a:rPr lang="en-US" dirty="0"/>
              <a:t>HOL</a:t>
            </a:r>
          </a:p>
        </p:txBody>
      </p:sp>
      <p:cxnSp>
        <p:nvCxnSpPr>
          <p:cNvPr id="115" name="Straight Connector 114">
            <a:extLst>
              <a:ext uri="{FF2B5EF4-FFF2-40B4-BE49-F238E27FC236}">
                <a16:creationId xmlns:a16="http://schemas.microsoft.com/office/drawing/2014/main" id="{F7694D14-2D77-9B48-93E6-C0362EAD2D6A}"/>
              </a:ext>
            </a:extLst>
          </p:cNvPr>
          <p:cNvCxnSpPr>
            <a:cxnSpLocks/>
          </p:cNvCxnSpPr>
          <p:nvPr/>
        </p:nvCxnSpPr>
        <p:spPr>
          <a:xfrm flipH="1">
            <a:off x="5324973" y="5210396"/>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0F2DB055-4759-AC42-B4D1-7B2C1E751704}"/>
              </a:ext>
            </a:extLst>
          </p:cNvPr>
          <p:cNvCxnSpPr>
            <a:cxnSpLocks/>
          </p:cNvCxnSpPr>
          <p:nvPr/>
        </p:nvCxnSpPr>
        <p:spPr>
          <a:xfrm flipH="1">
            <a:off x="5313736" y="4334378"/>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7B578C33-9613-4F42-A0DB-71371B1DC93D}"/>
              </a:ext>
            </a:extLst>
          </p:cNvPr>
          <p:cNvCxnSpPr>
            <a:cxnSpLocks/>
          </p:cNvCxnSpPr>
          <p:nvPr/>
        </p:nvCxnSpPr>
        <p:spPr>
          <a:xfrm flipH="1">
            <a:off x="5318622" y="4772387"/>
            <a:ext cx="9159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7CF663C3-E5DB-F744-9958-F957EBC4CC9C}"/>
              </a:ext>
            </a:extLst>
          </p:cNvPr>
          <p:cNvCxnSpPr>
            <a:cxnSpLocks/>
          </p:cNvCxnSpPr>
          <p:nvPr/>
        </p:nvCxnSpPr>
        <p:spPr>
          <a:xfrm flipH="1">
            <a:off x="5307352" y="3891053"/>
            <a:ext cx="97942"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BD4C4999-FB47-854C-A4C6-5A641F6AB6F7}"/>
              </a:ext>
            </a:extLst>
          </p:cNvPr>
          <p:cNvSpPr txBox="1"/>
          <p:nvPr/>
        </p:nvSpPr>
        <p:spPr>
          <a:xfrm>
            <a:off x="7998520" y="4727556"/>
            <a:ext cx="671979" cy="369332"/>
          </a:xfrm>
          <a:prstGeom prst="rect">
            <a:avLst/>
          </a:prstGeom>
          <a:noFill/>
        </p:spPr>
        <p:txBody>
          <a:bodyPr wrap="none" rtlCol="0">
            <a:spAutoFit/>
          </a:bodyPr>
          <a:lstStyle/>
          <a:p>
            <a:r>
              <a:rPr lang="en-US" dirty="0"/>
              <a:t>HUP</a:t>
            </a:r>
          </a:p>
        </p:txBody>
      </p:sp>
      <p:sp>
        <p:nvSpPr>
          <p:cNvPr id="121" name="TextBox 120">
            <a:extLst>
              <a:ext uri="{FF2B5EF4-FFF2-40B4-BE49-F238E27FC236}">
                <a16:creationId xmlns:a16="http://schemas.microsoft.com/office/drawing/2014/main" id="{DF93AD43-5BCD-A24A-891D-2538F7CFB216}"/>
              </a:ext>
            </a:extLst>
          </p:cNvPr>
          <p:cNvSpPr txBox="1"/>
          <p:nvPr/>
        </p:nvSpPr>
        <p:spPr>
          <a:xfrm>
            <a:off x="7998520" y="5285660"/>
            <a:ext cx="748923" cy="369332"/>
          </a:xfrm>
          <a:prstGeom prst="rect">
            <a:avLst/>
          </a:prstGeom>
          <a:noFill/>
        </p:spPr>
        <p:txBody>
          <a:bodyPr wrap="none" rtlCol="0">
            <a:spAutoFit/>
          </a:bodyPr>
          <a:lstStyle/>
          <a:p>
            <a:r>
              <a:rPr lang="en-US" dirty="0"/>
              <a:t>HOW</a:t>
            </a:r>
          </a:p>
        </p:txBody>
      </p:sp>
      <p:sp>
        <p:nvSpPr>
          <p:cNvPr id="122" name="TextBox 121">
            <a:extLst>
              <a:ext uri="{FF2B5EF4-FFF2-40B4-BE49-F238E27FC236}">
                <a16:creationId xmlns:a16="http://schemas.microsoft.com/office/drawing/2014/main" id="{820219D9-B7AA-924D-BE69-5208AE532A4F}"/>
              </a:ext>
            </a:extLst>
          </p:cNvPr>
          <p:cNvSpPr txBox="1"/>
          <p:nvPr/>
        </p:nvSpPr>
        <p:spPr>
          <a:xfrm>
            <a:off x="7998520" y="4448504"/>
            <a:ext cx="671979" cy="369332"/>
          </a:xfrm>
          <a:prstGeom prst="rect">
            <a:avLst/>
          </a:prstGeom>
          <a:noFill/>
        </p:spPr>
        <p:txBody>
          <a:bodyPr wrap="none" rtlCol="0">
            <a:spAutoFit/>
          </a:bodyPr>
          <a:lstStyle/>
          <a:p>
            <a:r>
              <a:rPr lang="en-US" dirty="0"/>
              <a:t>CUS</a:t>
            </a:r>
          </a:p>
        </p:txBody>
      </p:sp>
      <p:sp>
        <p:nvSpPr>
          <p:cNvPr id="123" name="TextBox 122">
            <a:extLst>
              <a:ext uri="{FF2B5EF4-FFF2-40B4-BE49-F238E27FC236}">
                <a16:creationId xmlns:a16="http://schemas.microsoft.com/office/drawing/2014/main" id="{81E88691-0E98-D946-8A4C-B827B65DDBD9}"/>
              </a:ext>
            </a:extLst>
          </p:cNvPr>
          <p:cNvSpPr txBox="1"/>
          <p:nvPr/>
        </p:nvSpPr>
        <p:spPr>
          <a:xfrm>
            <a:off x="5048138" y="3729493"/>
            <a:ext cx="312906" cy="369332"/>
          </a:xfrm>
          <a:prstGeom prst="rect">
            <a:avLst/>
          </a:prstGeom>
          <a:noFill/>
        </p:spPr>
        <p:txBody>
          <a:bodyPr wrap="square" rtlCol="0">
            <a:spAutoFit/>
          </a:bodyPr>
          <a:lstStyle/>
          <a:p>
            <a:r>
              <a:rPr lang="en-US" dirty="0"/>
              <a:t>8</a:t>
            </a:r>
          </a:p>
        </p:txBody>
      </p:sp>
      <p:sp>
        <p:nvSpPr>
          <p:cNvPr id="124" name="TextBox 123">
            <a:extLst>
              <a:ext uri="{FF2B5EF4-FFF2-40B4-BE49-F238E27FC236}">
                <a16:creationId xmlns:a16="http://schemas.microsoft.com/office/drawing/2014/main" id="{8726F852-1B66-5B45-9F1B-F1D23194C7C1}"/>
              </a:ext>
            </a:extLst>
          </p:cNvPr>
          <p:cNvSpPr txBox="1"/>
          <p:nvPr/>
        </p:nvSpPr>
        <p:spPr>
          <a:xfrm>
            <a:off x="5048138" y="4151855"/>
            <a:ext cx="312906" cy="369332"/>
          </a:xfrm>
          <a:prstGeom prst="rect">
            <a:avLst/>
          </a:prstGeom>
          <a:noFill/>
        </p:spPr>
        <p:txBody>
          <a:bodyPr wrap="none" rtlCol="0">
            <a:spAutoFit/>
          </a:bodyPr>
          <a:lstStyle/>
          <a:p>
            <a:r>
              <a:rPr lang="en-US" dirty="0"/>
              <a:t>6</a:t>
            </a:r>
          </a:p>
        </p:txBody>
      </p:sp>
      <p:sp>
        <p:nvSpPr>
          <p:cNvPr id="125" name="TextBox 124">
            <a:extLst>
              <a:ext uri="{FF2B5EF4-FFF2-40B4-BE49-F238E27FC236}">
                <a16:creationId xmlns:a16="http://schemas.microsoft.com/office/drawing/2014/main" id="{AA4C0DB2-B293-A54C-85AD-B481184FA80F}"/>
              </a:ext>
            </a:extLst>
          </p:cNvPr>
          <p:cNvSpPr txBox="1"/>
          <p:nvPr/>
        </p:nvSpPr>
        <p:spPr>
          <a:xfrm>
            <a:off x="5048138" y="5464171"/>
            <a:ext cx="312906" cy="369332"/>
          </a:xfrm>
          <a:prstGeom prst="rect">
            <a:avLst/>
          </a:prstGeom>
          <a:noFill/>
        </p:spPr>
        <p:txBody>
          <a:bodyPr wrap="none" rtlCol="0">
            <a:spAutoFit/>
          </a:bodyPr>
          <a:lstStyle/>
          <a:p>
            <a:r>
              <a:rPr lang="en-US" dirty="0"/>
              <a:t>0</a:t>
            </a:r>
          </a:p>
        </p:txBody>
      </p:sp>
      <p:cxnSp>
        <p:nvCxnSpPr>
          <p:cNvPr id="126" name="Straight Connector 125">
            <a:extLst>
              <a:ext uri="{FF2B5EF4-FFF2-40B4-BE49-F238E27FC236}">
                <a16:creationId xmlns:a16="http://schemas.microsoft.com/office/drawing/2014/main" id="{EDA0D597-AA8E-0A41-9B69-D23B478D6D48}"/>
              </a:ext>
            </a:extLst>
          </p:cNvPr>
          <p:cNvCxnSpPr>
            <a:cxnSpLocks/>
          </p:cNvCxnSpPr>
          <p:nvPr/>
        </p:nvCxnSpPr>
        <p:spPr>
          <a:xfrm flipH="1">
            <a:off x="5324973" y="5648404"/>
            <a:ext cx="85241" cy="0"/>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27" name="Rectangle 126">
            <a:extLst>
              <a:ext uri="{FF2B5EF4-FFF2-40B4-BE49-F238E27FC236}">
                <a16:creationId xmlns:a16="http://schemas.microsoft.com/office/drawing/2014/main" id="{12BF8087-067D-0C40-B519-444C9F4D2A30}"/>
              </a:ext>
            </a:extLst>
          </p:cNvPr>
          <p:cNvSpPr/>
          <p:nvPr/>
        </p:nvSpPr>
        <p:spPr>
          <a:xfrm>
            <a:off x="8783812" y="4239818"/>
            <a:ext cx="228600" cy="2286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7819283F-ACAE-4B40-BD9F-EC138CF78C06}"/>
              </a:ext>
            </a:extLst>
          </p:cNvPr>
          <p:cNvSpPr/>
          <p:nvPr/>
        </p:nvSpPr>
        <p:spPr>
          <a:xfrm>
            <a:off x="8783812" y="4518870"/>
            <a:ext cx="228600" cy="2286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2" name="TextBox 131">
            <a:extLst>
              <a:ext uri="{FF2B5EF4-FFF2-40B4-BE49-F238E27FC236}">
                <a16:creationId xmlns:a16="http://schemas.microsoft.com/office/drawing/2014/main" id="{152F687D-5AAC-C349-90A6-932BDD64F275}"/>
              </a:ext>
            </a:extLst>
          </p:cNvPr>
          <p:cNvSpPr txBox="1"/>
          <p:nvPr/>
        </p:nvSpPr>
        <p:spPr>
          <a:xfrm>
            <a:off x="5048138" y="4581568"/>
            <a:ext cx="312906" cy="369332"/>
          </a:xfrm>
          <a:prstGeom prst="rect">
            <a:avLst/>
          </a:prstGeom>
          <a:noFill/>
        </p:spPr>
        <p:txBody>
          <a:bodyPr wrap="none" rtlCol="0">
            <a:spAutoFit/>
          </a:bodyPr>
          <a:lstStyle/>
          <a:p>
            <a:r>
              <a:rPr lang="en-US" dirty="0"/>
              <a:t>4</a:t>
            </a:r>
          </a:p>
        </p:txBody>
      </p:sp>
      <p:sp>
        <p:nvSpPr>
          <p:cNvPr id="133" name="TextBox 132">
            <a:extLst>
              <a:ext uri="{FF2B5EF4-FFF2-40B4-BE49-F238E27FC236}">
                <a16:creationId xmlns:a16="http://schemas.microsoft.com/office/drawing/2014/main" id="{8B8832FE-8C9D-104C-9ADC-9A2936E945C4}"/>
              </a:ext>
            </a:extLst>
          </p:cNvPr>
          <p:cNvSpPr txBox="1"/>
          <p:nvPr/>
        </p:nvSpPr>
        <p:spPr>
          <a:xfrm>
            <a:off x="5048138" y="5022869"/>
            <a:ext cx="312906" cy="369332"/>
          </a:xfrm>
          <a:prstGeom prst="rect">
            <a:avLst/>
          </a:prstGeom>
          <a:noFill/>
        </p:spPr>
        <p:txBody>
          <a:bodyPr wrap="none" rtlCol="0">
            <a:spAutoFit/>
          </a:bodyPr>
          <a:lstStyle/>
          <a:p>
            <a:r>
              <a:rPr lang="en-US" dirty="0"/>
              <a:t>2</a:t>
            </a:r>
          </a:p>
        </p:txBody>
      </p:sp>
      <p:sp>
        <p:nvSpPr>
          <p:cNvPr id="134" name="Rectangle 133">
            <a:extLst>
              <a:ext uri="{FF2B5EF4-FFF2-40B4-BE49-F238E27FC236}">
                <a16:creationId xmlns:a16="http://schemas.microsoft.com/office/drawing/2014/main" id="{EB4E20E9-B194-FA40-B710-7400DAD0FA03}"/>
              </a:ext>
            </a:extLst>
          </p:cNvPr>
          <p:cNvSpPr/>
          <p:nvPr/>
        </p:nvSpPr>
        <p:spPr>
          <a:xfrm>
            <a:off x="8783812" y="5356026"/>
            <a:ext cx="228600" cy="22860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Rectangle 135">
            <a:extLst>
              <a:ext uri="{FF2B5EF4-FFF2-40B4-BE49-F238E27FC236}">
                <a16:creationId xmlns:a16="http://schemas.microsoft.com/office/drawing/2014/main" id="{09733F3F-709E-674D-9D36-FF50EEE8482D}"/>
              </a:ext>
            </a:extLst>
          </p:cNvPr>
          <p:cNvSpPr/>
          <p:nvPr/>
        </p:nvSpPr>
        <p:spPr>
          <a:xfrm>
            <a:off x="8783812" y="5076974"/>
            <a:ext cx="228600" cy="2286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509641FB-4481-1841-9DC0-5B6F5C43B09F}"/>
              </a:ext>
            </a:extLst>
          </p:cNvPr>
          <p:cNvGrpSpPr/>
          <p:nvPr/>
        </p:nvGrpSpPr>
        <p:grpSpPr>
          <a:xfrm>
            <a:off x="7513952" y="3891922"/>
            <a:ext cx="310532" cy="1760673"/>
            <a:chOff x="7513952" y="3885736"/>
            <a:chExt cx="310532" cy="1760673"/>
          </a:xfrm>
        </p:grpSpPr>
        <p:sp>
          <p:nvSpPr>
            <p:cNvPr id="118" name="Rectangle 117">
              <a:extLst>
                <a:ext uri="{FF2B5EF4-FFF2-40B4-BE49-F238E27FC236}">
                  <a16:creationId xmlns:a16="http://schemas.microsoft.com/office/drawing/2014/main" id="{576B989F-58CA-7E47-AABD-3781CE85237D}"/>
                </a:ext>
              </a:extLst>
            </p:cNvPr>
            <p:cNvSpPr/>
            <p:nvPr/>
          </p:nvSpPr>
          <p:spPr>
            <a:xfrm>
              <a:off x="7513952" y="5199763"/>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Rectangle 127">
              <a:extLst>
                <a:ext uri="{FF2B5EF4-FFF2-40B4-BE49-F238E27FC236}">
                  <a16:creationId xmlns:a16="http://schemas.microsoft.com/office/drawing/2014/main" id="{316074A6-93E3-044C-BD11-8583BEDAD77F}"/>
                </a:ext>
              </a:extLst>
            </p:cNvPr>
            <p:cNvSpPr/>
            <p:nvPr/>
          </p:nvSpPr>
          <p:spPr>
            <a:xfrm>
              <a:off x="7513952" y="4760938"/>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A7817923-4983-184E-A67D-73FD6158A2A2}"/>
                </a:ext>
              </a:extLst>
            </p:cNvPr>
            <p:cNvSpPr/>
            <p:nvPr/>
          </p:nvSpPr>
          <p:spPr>
            <a:xfrm>
              <a:off x="7513952" y="4541482"/>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5" name="Rectangle 134">
              <a:extLst>
                <a:ext uri="{FF2B5EF4-FFF2-40B4-BE49-F238E27FC236}">
                  <a16:creationId xmlns:a16="http://schemas.microsoft.com/office/drawing/2014/main" id="{2D7CDCDA-44A1-1945-86AD-461DF62F70F7}"/>
                </a:ext>
              </a:extLst>
            </p:cNvPr>
            <p:cNvSpPr/>
            <p:nvPr/>
          </p:nvSpPr>
          <p:spPr>
            <a:xfrm>
              <a:off x="7513952" y="4326133"/>
              <a:ext cx="310532" cy="2194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Rectangle 136">
              <a:extLst>
                <a:ext uri="{FF2B5EF4-FFF2-40B4-BE49-F238E27FC236}">
                  <a16:creationId xmlns:a16="http://schemas.microsoft.com/office/drawing/2014/main" id="{0F65321F-B28F-2346-A291-E95FB9BC5DD8}"/>
                </a:ext>
              </a:extLst>
            </p:cNvPr>
            <p:cNvSpPr/>
            <p:nvPr/>
          </p:nvSpPr>
          <p:spPr>
            <a:xfrm>
              <a:off x="7513952" y="3885736"/>
              <a:ext cx="310532" cy="44047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8" name="Rectangle 137">
            <a:extLst>
              <a:ext uri="{FF2B5EF4-FFF2-40B4-BE49-F238E27FC236}">
                <a16:creationId xmlns:a16="http://schemas.microsoft.com/office/drawing/2014/main" id="{96767223-1524-C24C-A3C6-EAEE2F97790F}"/>
              </a:ext>
            </a:extLst>
          </p:cNvPr>
          <p:cNvSpPr/>
          <p:nvPr/>
        </p:nvSpPr>
        <p:spPr>
          <a:xfrm>
            <a:off x="8783812" y="4797922"/>
            <a:ext cx="228600" cy="228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0" name="TextBox 139">
            <a:extLst>
              <a:ext uri="{FF2B5EF4-FFF2-40B4-BE49-F238E27FC236}">
                <a16:creationId xmlns:a16="http://schemas.microsoft.com/office/drawing/2014/main" id="{A9DF097F-5BC2-FE41-B0A7-3A41FCF3B0E6}"/>
              </a:ext>
            </a:extLst>
          </p:cNvPr>
          <p:cNvSpPr txBox="1"/>
          <p:nvPr/>
        </p:nvSpPr>
        <p:spPr>
          <a:xfrm>
            <a:off x="7417924" y="5729799"/>
            <a:ext cx="800219" cy="369332"/>
          </a:xfrm>
          <a:prstGeom prst="rect">
            <a:avLst/>
          </a:prstGeom>
          <a:noFill/>
        </p:spPr>
        <p:txBody>
          <a:bodyPr wrap="none" rtlCol="0">
            <a:spAutoFit/>
          </a:bodyPr>
          <a:lstStyle/>
          <a:p>
            <a:r>
              <a:rPr lang="en-US" dirty="0"/>
              <a:t>actual</a:t>
            </a:r>
          </a:p>
        </p:txBody>
      </p:sp>
      <p:sp>
        <p:nvSpPr>
          <p:cNvPr id="141" name="TextBox 140">
            <a:extLst>
              <a:ext uri="{FF2B5EF4-FFF2-40B4-BE49-F238E27FC236}">
                <a16:creationId xmlns:a16="http://schemas.microsoft.com/office/drawing/2014/main" id="{083FE113-EF77-6A4B-B4FC-604A4D34FA45}"/>
              </a:ext>
            </a:extLst>
          </p:cNvPr>
          <p:cNvSpPr txBox="1"/>
          <p:nvPr/>
        </p:nvSpPr>
        <p:spPr>
          <a:xfrm rot="16200000">
            <a:off x="4303558" y="4605870"/>
            <a:ext cx="1326004" cy="369332"/>
          </a:xfrm>
          <a:prstGeom prst="rect">
            <a:avLst/>
          </a:prstGeom>
          <a:noFill/>
        </p:spPr>
        <p:txBody>
          <a:bodyPr wrap="none" rtlCol="0">
            <a:spAutoFit/>
          </a:bodyPr>
          <a:lstStyle/>
          <a:p>
            <a:r>
              <a:rPr lang="en-US" dirty="0"/>
              <a:t>abundance</a:t>
            </a:r>
          </a:p>
        </p:txBody>
      </p:sp>
      <p:sp>
        <p:nvSpPr>
          <p:cNvPr id="142" name="TextBox 141">
            <a:extLst>
              <a:ext uri="{FF2B5EF4-FFF2-40B4-BE49-F238E27FC236}">
                <a16:creationId xmlns:a16="http://schemas.microsoft.com/office/drawing/2014/main" id="{54458C27-DEFE-D446-8788-A96606060F11}"/>
              </a:ext>
            </a:extLst>
          </p:cNvPr>
          <p:cNvSpPr txBox="1"/>
          <p:nvPr/>
        </p:nvSpPr>
        <p:spPr>
          <a:xfrm>
            <a:off x="8034138" y="3775177"/>
            <a:ext cx="954107" cy="369332"/>
          </a:xfrm>
          <a:prstGeom prst="rect">
            <a:avLst/>
          </a:prstGeom>
          <a:noFill/>
        </p:spPr>
        <p:txBody>
          <a:bodyPr wrap="none" rtlCol="0">
            <a:spAutoFit/>
          </a:bodyPr>
          <a:lstStyle/>
          <a:p>
            <a:r>
              <a:rPr lang="en-US" dirty="0"/>
              <a:t>Legend</a:t>
            </a:r>
          </a:p>
        </p:txBody>
      </p:sp>
      <p:cxnSp>
        <p:nvCxnSpPr>
          <p:cNvPr id="143" name="Straight Connector 142">
            <a:extLst>
              <a:ext uri="{FF2B5EF4-FFF2-40B4-BE49-F238E27FC236}">
                <a16:creationId xmlns:a16="http://schemas.microsoft.com/office/drawing/2014/main" id="{2F365E2B-11C3-2244-825C-A7A3519E3414}"/>
              </a:ext>
            </a:extLst>
          </p:cNvPr>
          <p:cNvCxnSpPr/>
          <p:nvPr/>
        </p:nvCxnSpPr>
        <p:spPr>
          <a:xfrm flipH="1">
            <a:off x="8010988" y="4123538"/>
            <a:ext cx="1013892" cy="0"/>
          </a:xfrm>
          <a:prstGeom prst="line">
            <a:avLst/>
          </a:prstGeom>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A08BA6FB-85E5-C14D-A647-C4B1A273E3DB}"/>
              </a:ext>
            </a:extLst>
          </p:cNvPr>
          <p:cNvGrpSpPr/>
          <p:nvPr/>
        </p:nvGrpSpPr>
        <p:grpSpPr>
          <a:xfrm>
            <a:off x="5522911" y="3894951"/>
            <a:ext cx="330715" cy="1757644"/>
            <a:chOff x="5522911" y="3885736"/>
            <a:chExt cx="330715" cy="1757644"/>
          </a:xfrm>
        </p:grpSpPr>
        <p:sp>
          <p:nvSpPr>
            <p:cNvPr id="144" name="Rectangle 143">
              <a:extLst>
                <a:ext uri="{FF2B5EF4-FFF2-40B4-BE49-F238E27FC236}">
                  <a16:creationId xmlns:a16="http://schemas.microsoft.com/office/drawing/2014/main" id="{008259EE-323A-1144-86A2-857407C7DB01}"/>
                </a:ext>
              </a:extLst>
            </p:cNvPr>
            <p:cNvSpPr/>
            <p:nvPr/>
          </p:nvSpPr>
          <p:spPr>
            <a:xfrm>
              <a:off x="5522911" y="4760938"/>
              <a:ext cx="330715" cy="88244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EA5E3D05-7201-6646-93E5-94E5C66843ED}"/>
                </a:ext>
              </a:extLst>
            </p:cNvPr>
            <p:cNvSpPr/>
            <p:nvPr/>
          </p:nvSpPr>
          <p:spPr>
            <a:xfrm>
              <a:off x="5522911" y="3885736"/>
              <a:ext cx="327851" cy="880759"/>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6" name="TextBox 145">
            <a:extLst>
              <a:ext uri="{FF2B5EF4-FFF2-40B4-BE49-F238E27FC236}">
                <a16:creationId xmlns:a16="http://schemas.microsoft.com/office/drawing/2014/main" id="{4449FF79-1DE6-F943-A690-9FB8926624B0}"/>
              </a:ext>
            </a:extLst>
          </p:cNvPr>
          <p:cNvSpPr txBox="1"/>
          <p:nvPr/>
        </p:nvSpPr>
        <p:spPr>
          <a:xfrm>
            <a:off x="5416837" y="5739223"/>
            <a:ext cx="466794" cy="369332"/>
          </a:xfrm>
          <a:prstGeom prst="rect">
            <a:avLst/>
          </a:prstGeom>
          <a:noFill/>
        </p:spPr>
        <p:txBody>
          <a:bodyPr wrap="none" rtlCol="0">
            <a:spAutoFit/>
          </a:bodyPr>
          <a:lstStyle/>
          <a:p>
            <a:r>
              <a:rPr lang="en-US" dirty="0"/>
              <a:t>V1</a:t>
            </a:r>
          </a:p>
        </p:txBody>
      </p:sp>
      <p:sp>
        <p:nvSpPr>
          <p:cNvPr id="106" name="TextBox 105">
            <a:extLst>
              <a:ext uri="{FF2B5EF4-FFF2-40B4-BE49-F238E27FC236}">
                <a16:creationId xmlns:a16="http://schemas.microsoft.com/office/drawing/2014/main" id="{2BF9CAA5-4867-0243-894D-286227F7C1D2}"/>
              </a:ext>
            </a:extLst>
          </p:cNvPr>
          <p:cNvSpPr txBox="1"/>
          <p:nvPr/>
        </p:nvSpPr>
        <p:spPr>
          <a:xfrm>
            <a:off x="5858734" y="5739223"/>
            <a:ext cx="595035" cy="369332"/>
          </a:xfrm>
          <a:prstGeom prst="rect">
            <a:avLst/>
          </a:prstGeom>
          <a:noFill/>
        </p:spPr>
        <p:txBody>
          <a:bodyPr wrap="none" rtlCol="0">
            <a:spAutoFit/>
          </a:bodyPr>
          <a:lstStyle/>
          <a:p>
            <a:r>
              <a:rPr lang="en-US" dirty="0"/>
              <a:t>V12</a:t>
            </a:r>
          </a:p>
        </p:txBody>
      </p:sp>
      <p:sp>
        <p:nvSpPr>
          <p:cNvPr id="93" name="Rectangle 92">
            <a:extLst>
              <a:ext uri="{FF2B5EF4-FFF2-40B4-BE49-F238E27FC236}">
                <a16:creationId xmlns:a16="http://schemas.microsoft.com/office/drawing/2014/main" id="{969E9383-D072-8345-951D-02521265B83D}"/>
              </a:ext>
            </a:extLst>
          </p:cNvPr>
          <p:cNvSpPr/>
          <p:nvPr/>
        </p:nvSpPr>
        <p:spPr>
          <a:xfrm>
            <a:off x="909590" y="2265489"/>
            <a:ext cx="461375" cy="2913193"/>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A935AC25-0CA9-3841-8C28-C70833B2CB10}"/>
              </a:ext>
            </a:extLst>
          </p:cNvPr>
          <p:cNvSpPr/>
          <p:nvPr/>
        </p:nvSpPr>
        <p:spPr>
          <a:xfrm>
            <a:off x="1358142" y="2271242"/>
            <a:ext cx="755623" cy="2936269"/>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09D7751C-632A-C241-AC6C-04A6661E1341}"/>
              </a:ext>
            </a:extLst>
          </p:cNvPr>
          <p:cNvGrpSpPr/>
          <p:nvPr/>
        </p:nvGrpSpPr>
        <p:grpSpPr>
          <a:xfrm>
            <a:off x="5979867" y="3889706"/>
            <a:ext cx="311966" cy="1762889"/>
            <a:chOff x="5874790" y="3885737"/>
            <a:chExt cx="311966" cy="1762889"/>
          </a:xfrm>
        </p:grpSpPr>
        <p:sp>
          <p:nvSpPr>
            <p:cNvPr id="152" name="Rectangle 151">
              <a:extLst>
                <a:ext uri="{FF2B5EF4-FFF2-40B4-BE49-F238E27FC236}">
                  <a16:creationId xmlns:a16="http://schemas.microsoft.com/office/drawing/2014/main" id="{B4D8F21A-3DB0-6549-8F99-70BD92C3B6D4}"/>
                </a:ext>
              </a:extLst>
            </p:cNvPr>
            <p:cNvSpPr/>
            <p:nvPr/>
          </p:nvSpPr>
          <p:spPr>
            <a:xfrm>
              <a:off x="5876224" y="5201980"/>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3" name="Rectangle 152">
              <a:extLst>
                <a:ext uri="{FF2B5EF4-FFF2-40B4-BE49-F238E27FC236}">
                  <a16:creationId xmlns:a16="http://schemas.microsoft.com/office/drawing/2014/main" id="{6F0C4A47-6576-D74F-B947-8BFB0870E6A5}"/>
                </a:ext>
              </a:extLst>
            </p:cNvPr>
            <p:cNvSpPr/>
            <p:nvPr/>
          </p:nvSpPr>
          <p:spPr>
            <a:xfrm>
              <a:off x="5876224" y="4763155"/>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5" name="Rectangle 154">
              <a:extLst>
                <a:ext uri="{FF2B5EF4-FFF2-40B4-BE49-F238E27FC236}">
                  <a16:creationId xmlns:a16="http://schemas.microsoft.com/office/drawing/2014/main" id="{714870D1-2A8C-E546-99DE-08586792B539}"/>
                </a:ext>
              </a:extLst>
            </p:cNvPr>
            <p:cNvSpPr/>
            <p:nvPr/>
          </p:nvSpPr>
          <p:spPr>
            <a:xfrm>
              <a:off x="5876224" y="3885737"/>
              <a:ext cx="310531" cy="237827"/>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Rectangle 156">
              <a:extLst>
                <a:ext uri="{FF2B5EF4-FFF2-40B4-BE49-F238E27FC236}">
                  <a16:creationId xmlns:a16="http://schemas.microsoft.com/office/drawing/2014/main" id="{B2FE7323-E4C8-8E4C-BE99-BFB39F749ED0}"/>
                </a:ext>
              </a:extLst>
            </p:cNvPr>
            <p:cNvSpPr/>
            <p:nvPr/>
          </p:nvSpPr>
          <p:spPr>
            <a:xfrm>
              <a:off x="5874790" y="4123564"/>
              <a:ext cx="311965" cy="640408"/>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8" name="TextBox 157">
            <a:extLst>
              <a:ext uri="{FF2B5EF4-FFF2-40B4-BE49-F238E27FC236}">
                <a16:creationId xmlns:a16="http://schemas.microsoft.com/office/drawing/2014/main" id="{245A3989-5A70-8945-A044-1663494A756A}"/>
              </a:ext>
            </a:extLst>
          </p:cNvPr>
          <p:cNvSpPr txBox="1"/>
          <p:nvPr/>
        </p:nvSpPr>
        <p:spPr>
          <a:xfrm>
            <a:off x="6419542" y="5739223"/>
            <a:ext cx="636972" cy="369332"/>
          </a:xfrm>
          <a:prstGeom prst="rect">
            <a:avLst/>
          </a:prstGeom>
          <a:noFill/>
        </p:spPr>
        <p:txBody>
          <a:bodyPr wrap="square" rtlCol="0">
            <a:spAutoFit/>
          </a:bodyPr>
          <a:lstStyle/>
          <a:p>
            <a:r>
              <a:rPr lang="en-US" dirty="0"/>
              <a:t>V3</a:t>
            </a:r>
          </a:p>
        </p:txBody>
      </p:sp>
      <p:grpSp>
        <p:nvGrpSpPr>
          <p:cNvPr id="149" name="Group 148">
            <a:extLst>
              <a:ext uri="{FF2B5EF4-FFF2-40B4-BE49-F238E27FC236}">
                <a16:creationId xmlns:a16="http://schemas.microsoft.com/office/drawing/2014/main" id="{4FE8B8E7-5269-E249-AC00-D40DE8B7BCD1}"/>
              </a:ext>
            </a:extLst>
          </p:cNvPr>
          <p:cNvGrpSpPr/>
          <p:nvPr/>
        </p:nvGrpSpPr>
        <p:grpSpPr>
          <a:xfrm>
            <a:off x="5145279" y="2257355"/>
            <a:ext cx="638537" cy="369332"/>
            <a:chOff x="2065174" y="5778705"/>
            <a:chExt cx="638537" cy="369332"/>
          </a:xfrm>
        </p:grpSpPr>
        <p:sp>
          <p:nvSpPr>
            <p:cNvPr id="150" name="Rectangle 149">
              <a:extLst>
                <a:ext uri="{FF2B5EF4-FFF2-40B4-BE49-F238E27FC236}">
                  <a16:creationId xmlns:a16="http://schemas.microsoft.com/office/drawing/2014/main" id="{293B0A37-C414-9646-BBC9-B84926847E03}"/>
                </a:ext>
              </a:extLst>
            </p:cNvPr>
            <p:cNvSpPr/>
            <p:nvPr/>
          </p:nvSpPr>
          <p:spPr>
            <a:xfrm>
              <a:off x="2065174" y="5830582"/>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TextBox 150">
              <a:extLst>
                <a:ext uri="{FF2B5EF4-FFF2-40B4-BE49-F238E27FC236}">
                  <a16:creationId xmlns:a16="http://schemas.microsoft.com/office/drawing/2014/main" id="{1D244E5D-6351-8A4A-BAB2-5BF580DC0577}"/>
                </a:ext>
              </a:extLst>
            </p:cNvPr>
            <p:cNvSpPr txBox="1"/>
            <p:nvPr/>
          </p:nvSpPr>
          <p:spPr>
            <a:xfrm>
              <a:off x="2166309" y="5778705"/>
              <a:ext cx="466794" cy="369332"/>
            </a:xfrm>
            <a:prstGeom prst="rect">
              <a:avLst/>
            </a:prstGeom>
            <a:noFill/>
          </p:spPr>
          <p:txBody>
            <a:bodyPr wrap="none" rtlCol="0">
              <a:spAutoFit/>
            </a:bodyPr>
            <a:lstStyle/>
            <a:p>
              <a:r>
                <a:rPr lang="en-US" dirty="0">
                  <a:solidFill>
                    <a:schemeClr val="bg1"/>
                  </a:solidFill>
                </a:rPr>
                <a:t>V1</a:t>
              </a:r>
            </a:p>
          </p:txBody>
        </p:sp>
      </p:grpSp>
      <p:grpSp>
        <p:nvGrpSpPr>
          <p:cNvPr id="154" name="Group 153">
            <a:extLst>
              <a:ext uri="{FF2B5EF4-FFF2-40B4-BE49-F238E27FC236}">
                <a16:creationId xmlns:a16="http://schemas.microsoft.com/office/drawing/2014/main" id="{13B2F7F0-F0B9-6149-A5EB-42DEB38A172F}"/>
              </a:ext>
            </a:extLst>
          </p:cNvPr>
          <p:cNvGrpSpPr/>
          <p:nvPr/>
        </p:nvGrpSpPr>
        <p:grpSpPr>
          <a:xfrm>
            <a:off x="5145279" y="2545680"/>
            <a:ext cx="638537" cy="369332"/>
            <a:chOff x="5195917" y="5272627"/>
            <a:chExt cx="638537" cy="369332"/>
          </a:xfrm>
        </p:grpSpPr>
        <p:sp>
          <p:nvSpPr>
            <p:cNvPr id="156" name="Rectangle 155">
              <a:extLst>
                <a:ext uri="{FF2B5EF4-FFF2-40B4-BE49-F238E27FC236}">
                  <a16:creationId xmlns:a16="http://schemas.microsoft.com/office/drawing/2014/main" id="{D5F1030F-0D85-CC48-910C-F4F143005CE7}"/>
                </a:ext>
              </a:extLst>
            </p:cNvPr>
            <p:cNvSpPr/>
            <p:nvPr/>
          </p:nvSpPr>
          <p:spPr>
            <a:xfrm>
              <a:off x="5195917" y="5324504"/>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TextBox 158">
              <a:extLst>
                <a:ext uri="{FF2B5EF4-FFF2-40B4-BE49-F238E27FC236}">
                  <a16:creationId xmlns:a16="http://schemas.microsoft.com/office/drawing/2014/main" id="{AFF290FD-E01E-4B41-A225-9ED425EE3A4F}"/>
                </a:ext>
              </a:extLst>
            </p:cNvPr>
            <p:cNvSpPr txBox="1"/>
            <p:nvPr/>
          </p:nvSpPr>
          <p:spPr>
            <a:xfrm>
              <a:off x="5297052" y="5272627"/>
              <a:ext cx="466794" cy="369332"/>
            </a:xfrm>
            <a:prstGeom prst="rect">
              <a:avLst/>
            </a:prstGeom>
            <a:noFill/>
          </p:spPr>
          <p:txBody>
            <a:bodyPr wrap="none" rtlCol="0">
              <a:spAutoFit/>
            </a:bodyPr>
            <a:lstStyle/>
            <a:p>
              <a:r>
                <a:rPr lang="en-US" dirty="0">
                  <a:solidFill>
                    <a:schemeClr val="bg1"/>
                  </a:solidFill>
                </a:rPr>
                <a:t>V2</a:t>
              </a:r>
            </a:p>
          </p:txBody>
        </p:sp>
      </p:grpSp>
      <p:grpSp>
        <p:nvGrpSpPr>
          <p:cNvPr id="160" name="Group 159">
            <a:extLst>
              <a:ext uri="{FF2B5EF4-FFF2-40B4-BE49-F238E27FC236}">
                <a16:creationId xmlns:a16="http://schemas.microsoft.com/office/drawing/2014/main" id="{A6C3FC9C-593D-444B-9EA1-CD6E2E0EE2DD}"/>
              </a:ext>
            </a:extLst>
          </p:cNvPr>
          <p:cNvGrpSpPr/>
          <p:nvPr/>
        </p:nvGrpSpPr>
        <p:grpSpPr>
          <a:xfrm>
            <a:off x="5145279" y="2833316"/>
            <a:ext cx="638537" cy="369332"/>
            <a:chOff x="5195917" y="5560263"/>
            <a:chExt cx="638537" cy="369332"/>
          </a:xfrm>
        </p:grpSpPr>
        <p:sp>
          <p:nvSpPr>
            <p:cNvPr id="161" name="Rectangle 160">
              <a:extLst>
                <a:ext uri="{FF2B5EF4-FFF2-40B4-BE49-F238E27FC236}">
                  <a16:creationId xmlns:a16="http://schemas.microsoft.com/office/drawing/2014/main" id="{4500848B-533B-C541-8FB6-26F861904EA5}"/>
                </a:ext>
              </a:extLst>
            </p:cNvPr>
            <p:cNvSpPr/>
            <p:nvPr/>
          </p:nvSpPr>
          <p:spPr>
            <a:xfrm>
              <a:off x="5195917" y="5612140"/>
              <a:ext cx="638537" cy="24173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TextBox 161">
              <a:extLst>
                <a:ext uri="{FF2B5EF4-FFF2-40B4-BE49-F238E27FC236}">
                  <a16:creationId xmlns:a16="http://schemas.microsoft.com/office/drawing/2014/main" id="{DC7B5EBD-464D-2745-967B-FB3791F63395}"/>
                </a:ext>
              </a:extLst>
            </p:cNvPr>
            <p:cNvSpPr txBox="1"/>
            <p:nvPr/>
          </p:nvSpPr>
          <p:spPr>
            <a:xfrm>
              <a:off x="5297052" y="5560263"/>
              <a:ext cx="466794" cy="369332"/>
            </a:xfrm>
            <a:prstGeom prst="rect">
              <a:avLst/>
            </a:prstGeom>
            <a:noFill/>
          </p:spPr>
          <p:txBody>
            <a:bodyPr wrap="none" rtlCol="0">
              <a:spAutoFit/>
            </a:bodyPr>
            <a:lstStyle/>
            <a:p>
              <a:r>
                <a:rPr lang="en-US" dirty="0">
                  <a:solidFill>
                    <a:schemeClr val="bg1"/>
                  </a:solidFill>
                </a:rPr>
                <a:t>V3</a:t>
              </a:r>
            </a:p>
          </p:txBody>
        </p:sp>
      </p:grpSp>
      <p:sp>
        <p:nvSpPr>
          <p:cNvPr id="163" name="TextBox 162">
            <a:extLst>
              <a:ext uri="{FF2B5EF4-FFF2-40B4-BE49-F238E27FC236}">
                <a16:creationId xmlns:a16="http://schemas.microsoft.com/office/drawing/2014/main" id="{AD43D68A-C0F9-954E-BB57-A31A98CB68B1}"/>
              </a:ext>
            </a:extLst>
          </p:cNvPr>
          <p:cNvSpPr txBox="1"/>
          <p:nvPr/>
        </p:nvSpPr>
        <p:spPr>
          <a:xfrm>
            <a:off x="6112172" y="2086361"/>
            <a:ext cx="1917338" cy="1323439"/>
          </a:xfrm>
          <a:prstGeom prst="rect">
            <a:avLst/>
          </a:prstGeom>
          <a:noFill/>
        </p:spPr>
        <p:txBody>
          <a:bodyPr wrap="square" rtlCol="0">
            <a:spAutoFit/>
          </a:bodyPr>
          <a:lstStyle/>
          <a:p>
            <a:r>
              <a:rPr lang="en-US" sz="1600" dirty="0"/>
              <a:t>cow-over-moon</a:t>
            </a:r>
          </a:p>
          <a:p>
            <a:r>
              <a:rPr lang="en-US" sz="1600" dirty="0"/>
              <a:t>horse-over-moon</a:t>
            </a:r>
          </a:p>
          <a:p>
            <a:r>
              <a:rPr lang="en-US" sz="1600" dirty="0"/>
              <a:t>horse-over-sun</a:t>
            </a:r>
          </a:p>
          <a:p>
            <a:r>
              <a:rPr lang="en-US" sz="1600" dirty="0"/>
              <a:t>cow-under-sun</a:t>
            </a:r>
          </a:p>
          <a:p>
            <a:r>
              <a:rPr lang="en-US" sz="1600" dirty="0"/>
              <a:t>horse-under-sun</a:t>
            </a:r>
          </a:p>
        </p:txBody>
      </p:sp>
      <p:sp>
        <p:nvSpPr>
          <p:cNvPr id="164" name="TextBox 163">
            <a:extLst>
              <a:ext uri="{FF2B5EF4-FFF2-40B4-BE49-F238E27FC236}">
                <a16:creationId xmlns:a16="http://schemas.microsoft.com/office/drawing/2014/main" id="{48A1DF13-0D2C-694A-8552-7C4BA393C132}"/>
              </a:ext>
            </a:extLst>
          </p:cNvPr>
          <p:cNvSpPr txBox="1"/>
          <p:nvPr/>
        </p:nvSpPr>
        <p:spPr>
          <a:xfrm>
            <a:off x="8060992" y="2618899"/>
            <a:ext cx="481125" cy="338554"/>
          </a:xfrm>
          <a:prstGeom prst="rect">
            <a:avLst/>
          </a:prstGeom>
          <a:noFill/>
        </p:spPr>
        <p:txBody>
          <a:bodyPr wrap="square" rtlCol="0">
            <a:spAutoFit/>
          </a:bodyPr>
          <a:lstStyle/>
          <a:p>
            <a:r>
              <a:rPr lang="en-US" sz="1600" dirty="0"/>
              <a:t>5</a:t>
            </a:r>
          </a:p>
        </p:txBody>
      </p:sp>
      <p:grpSp>
        <p:nvGrpSpPr>
          <p:cNvPr id="6" name="Group 5">
            <a:extLst>
              <a:ext uri="{FF2B5EF4-FFF2-40B4-BE49-F238E27FC236}">
                <a16:creationId xmlns:a16="http://schemas.microsoft.com/office/drawing/2014/main" id="{5E02493A-0AED-A54F-9E60-E9D509C8085A}"/>
              </a:ext>
            </a:extLst>
          </p:cNvPr>
          <p:cNvGrpSpPr/>
          <p:nvPr/>
        </p:nvGrpSpPr>
        <p:grpSpPr>
          <a:xfrm>
            <a:off x="6488547" y="3891922"/>
            <a:ext cx="310532" cy="1760673"/>
            <a:chOff x="6964097" y="3868441"/>
            <a:chExt cx="310532" cy="1760673"/>
          </a:xfrm>
        </p:grpSpPr>
        <p:sp>
          <p:nvSpPr>
            <p:cNvPr id="165" name="Rectangle 164">
              <a:extLst>
                <a:ext uri="{FF2B5EF4-FFF2-40B4-BE49-F238E27FC236}">
                  <a16:creationId xmlns:a16="http://schemas.microsoft.com/office/drawing/2014/main" id="{A8BC65EE-7BD6-464F-B159-E1A023F916ED}"/>
                </a:ext>
              </a:extLst>
            </p:cNvPr>
            <p:cNvSpPr/>
            <p:nvPr/>
          </p:nvSpPr>
          <p:spPr>
            <a:xfrm>
              <a:off x="6964097" y="5182468"/>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6" name="Rectangle 165">
              <a:extLst>
                <a:ext uri="{FF2B5EF4-FFF2-40B4-BE49-F238E27FC236}">
                  <a16:creationId xmlns:a16="http://schemas.microsoft.com/office/drawing/2014/main" id="{BECD872E-B754-384D-808B-4E87EB158B03}"/>
                </a:ext>
              </a:extLst>
            </p:cNvPr>
            <p:cNvSpPr/>
            <p:nvPr/>
          </p:nvSpPr>
          <p:spPr>
            <a:xfrm>
              <a:off x="6964097" y="4743643"/>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7" name="Rectangle 166">
              <a:extLst>
                <a:ext uri="{FF2B5EF4-FFF2-40B4-BE49-F238E27FC236}">
                  <a16:creationId xmlns:a16="http://schemas.microsoft.com/office/drawing/2014/main" id="{D148994F-FDD9-104F-8A4F-D183F3FE8606}"/>
                </a:ext>
              </a:extLst>
            </p:cNvPr>
            <p:cNvSpPr/>
            <p:nvPr/>
          </p:nvSpPr>
          <p:spPr>
            <a:xfrm>
              <a:off x="6964097" y="4524187"/>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Rectangle 167">
              <a:extLst>
                <a:ext uri="{FF2B5EF4-FFF2-40B4-BE49-F238E27FC236}">
                  <a16:creationId xmlns:a16="http://schemas.microsoft.com/office/drawing/2014/main" id="{51A72F48-28B0-C746-B02D-8098795ABB0E}"/>
                </a:ext>
              </a:extLst>
            </p:cNvPr>
            <p:cNvSpPr/>
            <p:nvPr/>
          </p:nvSpPr>
          <p:spPr>
            <a:xfrm>
              <a:off x="6964097" y="4308838"/>
              <a:ext cx="310532" cy="2194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9" name="Rectangle 168">
              <a:extLst>
                <a:ext uri="{FF2B5EF4-FFF2-40B4-BE49-F238E27FC236}">
                  <a16:creationId xmlns:a16="http://schemas.microsoft.com/office/drawing/2014/main" id="{71788DE5-7BCB-D744-971A-C81F437549A9}"/>
                </a:ext>
              </a:extLst>
            </p:cNvPr>
            <p:cNvSpPr/>
            <p:nvPr/>
          </p:nvSpPr>
          <p:spPr>
            <a:xfrm>
              <a:off x="6964097" y="3868441"/>
              <a:ext cx="310532" cy="44047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39" name="Straight Connector 138">
            <a:extLst>
              <a:ext uri="{FF2B5EF4-FFF2-40B4-BE49-F238E27FC236}">
                <a16:creationId xmlns:a16="http://schemas.microsoft.com/office/drawing/2014/main" id="{036496F6-93A4-A342-8030-DE07BE3356CD}"/>
              </a:ext>
            </a:extLst>
          </p:cNvPr>
          <p:cNvCxnSpPr>
            <a:cxnSpLocks/>
          </p:cNvCxnSpPr>
          <p:nvPr/>
        </p:nvCxnSpPr>
        <p:spPr>
          <a:xfrm>
            <a:off x="5405294" y="5648404"/>
            <a:ext cx="2515962" cy="1"/>
          </a:xfrm>
          <a:prstGeom prst="line">
            <a:avLst/>
          </a:prstGeom>
          <a:ln w="19050" cap="rnd">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AE7A5EAE-8383-8047-A050-1BBD9FFC452A}"/>
              </a:ext>
            </a:extLst>
          </p:cNvPr>
          <p:cNvSpPr txBox="1"/>
          <p:nvPr/>
        </p:nvSpPr>
        <p:spPr>
          <a:xfrm>
            <a:off x="6897047" y="5745966"/>
            <a:ext cx="763290" cy="369332"/>
          </a:xfrm>
          <a:prstGeom prst="rect">
            <a:avLst/>
          </a:prstGeom>
          <a:noFill/>
        </p:spPr>
        <p:txBody>
          <a:bodyPr wrap="square" rtlCol="0">
            <a:spAutoFit/>
          </a:bodyPr>
          <a:lstStyle/>
          <a:p>
            <a:r>
              <a:rPr lang="en-US" dirty="0"/>
              <a:t>123</a:t>
            </a:r>
          </a:p>
        </p:txBody>
      </p:sp>
      <p:sp>
        <p:nvSpPr>
          <p:cNvPr id="171" name="Rectangle 170">
            <a:extLst>
              <a:ext uri="{FF2B5EF4-FFF2-40B4-BE49-F238E27FC236}">
                <a16:creationId xmlns:a16="http://schemas.microsoft.com/office/drawing/2014/main" id="{C1A784FC-8A58-DC42-B308-B7EED9A01014}"/>
              </a:ext>
            </a:extLst>
          </p:cNvPr>
          <p:cNvSpPr/>
          <p:nvPr/>
        </p:nvSpPr>
        <p:spPr>
          <a:xfrm>
            <a:off x="4071843" y="2282017"/>
            <a:ext cx="572296" cy="2961162"/>
          </a:xfrm>
          <a:prstGeom prst="rect">
            <a:avLst/>
          </a:prstGeom>
          <a:noFill/>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8BE3019F-15B6-1640-82ED-BC7110F06353}"/>
              </a:ext>
            </a:extLst>
          </p:cNvPr>
          <p:cNvSpPr txBox="1"/>
          <p:nvPr/>
        </p:nvSpPr>
        <p:spPr>
          <a:xfrm>
            <a:off x="690842" y="5429272"/>
            <a:ext cx="3894476" cy="646331"/>
          </a:xfrm>
          <a:prstGeom prst="rect">
            <a:avLst/>
          </a:prstGeom>
          <a:solidFill>
            <a:schemeClr val="bg1">
              <a:lumMod val="95000"/>
            </a:schemeClr>
          </a:solidFill>
        </p:spPr>
        <p:txBody>
          <a:bodyPr wrap="square" rtlCol="0">
            <a:spAutoFit/>
          </a:bodyPr>
          <a:lstStyle/>
          <a:p>
            <a:pPr algn="ctr"/>
            <a:r>
              <a:rPr lang="en-US" dirty="0"/>
              <a:t>But…the exact number of regions you need depends on composition</a:t>
            </a:r>
          </a:p>
        </p:txBody>
      </p:sp>
      <p:sp>
        <p:nvSpPr>
          <p:cNvPr id="172" name="TextBox 171">
            <a:extLst>
              <a:ext uri="{FF2B5EF4-FFF2-40B4-BE49-F238E27FC236}">
                <a16:creationId xmlns:a16="http://schemas.microsoft.com/office/drawing/2014/main" id="{52F387CB-5CAC-6047-B36C-3DB696BF17C4}"/>
              </a:ext>
            </a:extLst>
          </p:cNvPr>
          <p:cNvSpPr txBox="1"/>
          <p:nvPr/>
        </p:nvSpPr>
        <p:spPr>
          <a:xfrm>
            <a:off x="468823" y="2529478"/>
            <a:ext cx="4257897" cy="338554"/>
          </a:xfrm>
          <a:prstGeom prst="rect">
            <a:avLst/>
          </a:prstGeom>
          <a:noFill/>
        </p:spPr>
        <p:txBody>
          <a:bodyPr wrap="none" rtlCol="0">
            <a:spAutoFit/>
          </a:bodyPr>
          <a:lstStyle/>
          <a:p>
            <a:r>
              <a:rPr lang="en-US" sz="1600" dirty="0">
                <a:solidFill>
                  <a:schemeClr val="bg2"/>
                </a:solidFill>
                <a:latin typeface="Courier" pitchFamily="2" charset="0"/>
              </a:rPr>
              <a:t>1.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73" name="TextBox 172">
            <a:extLst>
              <a:ext uri="{FF2B5EF4-FFF2-40B4-BE49-F238E27FC236}">
                <a16:creationId xmlns:a16="http://schemas.microsoft.com/office/drawing/2014/main" id="{964B5DCF-786B-4F48-BDAE-1C1384D5F64D}"/>
              </a:ext>
            </a:extLst>
          </p:cNvPr>
          <p:cNvSpPr txBox="1"/>
          <p:nvPr/>
        </p:nvSpPr>
        <p:spPr>
          <a:xfrm>
            <a:off x="468823" y="4226013"/>
            <a:ext cx="4257897" cy="338554"/>
          </a:xfrm>
          <a:prstGeom prst="rect">
            <a:avLst/>
          </a:prstGeom>
          <a:noFill/>
        </p:spPr>
        <p:txBody>
          <a:bodyPr wrap="none" rtlCol="0">
            <a:spAutoFit/>
          </a:bodyPr>
          <a:lstStyle/>
          <a:p>
            <a:r>
              <a:rPr lang="en-US" sz="1600" dirty="0">
                <a:solidFill>
                  <a:schemeClr val="bg2"/>
                </a:solidFill>
                <a:latin typeface="Courier" pitchFamily="2" charset="0"/>
              </a:rPr>
              <a:t>6.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lake</a:t>
            </a:r>
          </a:p>
        </p:txBody>
      </p:sp>
      <p:sp>
        <p:nvSpPr>
          <p:cNvPr id="174" name="TextBox 173">
            <a:extLst>
              <a:ext uri="{FF2B5EF4-FFF2-40B4-BE49-F238E27FC236}">
                <a16:creationId xmlns:a16="http://schemas.microsoft.com/office/drawing/2014/main" id="{C165F62A-0C7E-9D45-A158-B61DED1C7EF5}"/>
              </a:ext>
            </a:extLst>
          </p:cNvPr>
          <p:cNvSpPr txBox="1"/>
          <p:nvPr/>
        </p:nvSpPr>
        <p:spPr>
          <a:xfrm>
            <a:off x="468823" y="4565320"/>
            <a:ext cx="4257897" cy="338554"/>
          </a:xfrm>
          <a:prstGeom prst="rect">
            <a:avLst/>
          </a:prstGeom>
          <a:noFill/>
        </p:spPr>
        <p:txBody>
          <a:bodyPr wrap="none" rtlCol="0">
            <a:spAutoFit/>
          </a:bodyPr>
          <a:lstStyle/>
          <a:p>
            <a:r>
              <a:rPr lang="en-US" sz="1600" dirty="0">
                <a:solidFill>
                  <a:schemeClr val="bg2"/>
                </a:solidFill>
                <a:latin typeface="Courier" pitchFamily="2" charset="0"/>
              </a:rPr>
              <a:t>7.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 </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wood</a:t>
            </a:r>
          </a:p>
        </p:txBody>
      </p:sp>
      <p:sp>
        <p:nvSpPr>
          <p:cNvPr id="175" name="TextBox 174">
            <a:extLst>
              <a:ext uri="{FF2B5EF4-FFF2-40B4-BE49-F238E27FC236}">
                <a16:creationId xmlns:a16="http://schemas.microsoft.com/office/drawing/2014/main" id="{A7CFA961-EDDC-444C-88C0-574CE0099B1C}"/>
              </a:ext>
            </a:extLst>
          </p:cNvPr>
          <p:cNvSpPr txBox="1"/>
          <p:nvPr/>
        </p:nvSpPr>
        <p:spPr>
          <a:xfrm>
            <a:off x="468823" y="4904625"/>
            <a:ext cx="4257897" cy="338554"/>
          </a:xfrm>
          <a:prstGeom prst="rect">
            <a:avLst/>
          </a:prstGeom>
          <a:noFill/>
        </p:spPr>
        <p:txBody>
          <a:bodyPr wrap="none" rtlCol="0">
            <a:spAutoFit/>
          </a:bodyPr>
          <a:lstStyle/>
          <a:p>
            <a:r>
              <a:rPr lang="en-US" sz="1600" dirty="0">
                <a:solidFill>
                  <a:schemeClr val="bg2"/>
                </a:solidFill>
                <a:latin typeface="Courier" pitchFamily="2" charset="0"/>
              </a:rPr>
              <a:t>8. The</a:t>
            </a:r>
            <a:r>
              <a:rPr lang="en-US" sz="1600" dirty="0">
                <a:latin typeface="Courier" pitchFamily="2" charset="0"/>
              </a:rPr>
              <a:t> </a:t>
            </a:r>
            <a:r>
              <a:rPr lang="en-US" sz="1600" dirty="0">
                <a:solidFill>
                  <a:schemeClr val="accent4"/>
                </a:solidFill>
                <a:latin typeface="Courier" pitchFamily="2" charset="0"/>
              </a:rPr>
              <a:t>horse</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wood</a:t>
            </a:r>
          </a:p>
        </p:txBody>
      </p:sp>
      <p:sp>
        <p:nvSpPr>
          <p:cNvPr id="176" name="TextBox 175">
            <a:extLst>
              <a:ext uri="{FF2B5EF4-FFF2-40B4-BE49-F238E27FC236}">
                <a16:creationId xmlns:a16="http://schemas.microsoft.com/office/drawing/2014/main" id="{3297D04A-DE66-4543-B55B-8AAAC06E8175}"/>
              </a:ext>
            </a:extLst>
          </p:cNvPr>
          <p:cNvSpPr txBox="1"/>
          <p:nvPr/>
        </p:nvSpPr>
        <p:spPr>
          <a:xfrm>
            <a:off x="468823" y="3208092"/>
            <a:ext cx="4134465" cy="338554"/>
          </a:xfrm>
          <a:prstGeom prst="rect">
            <a:avLst/>
          </a:prstGeom>
          <a:noFill/>
        </p:spPr>
        <p:txBody>
          <a:bodyPr wrap="none" rtlCol="0">
            <a:spAutoFit/>
          </a:bodyPr>
          <a:lstStyle/>
          <a:p>
            <a:r>
              <a:rPr lang="en-US" sz="1600" dirty="0">
                <a:solidFill>
                  <a:schemeClr val="bg2"/>
                </a:solidFill>
                <a:latin typeface="Courier" pitchFamily="2" charset="0"/>
              </a:rPr>
              <a:t>3.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sp>
        <p:nvSpPr>
          <p:cNvPr id="177" name="TextBox 176">
            <a:extLst>
              <a:ext uri="{FF2B5EF4-FFF2-40B4-BE49-F238E27FC236}">
                <a16:creationId xmlns:a16="http://schemas.microsoft.com/office/drawing/2014/main" id="{E2903C77-EE52-994C-A387-5F182157430D}"/>
              </a:ext>
            </a:extLst>
          </p:cNvPr>
          <p:cNvSpPr txBox="1"/>
          <p:nvPr/>
        </p:nvSpPr>
        <p:spPr>
          <a:xfrm>
            <a:off x="468823" y="2868785"/>
            <a:ext cx="4257897" cy="338554"/>
          </a:xfrm>
          <a:prstGeom prst="rect">
            <a:avLst/>
          </a:prstGeom>
          <a:noFill/>
        </p:spPr>
        <p:txBody>
          <a:bodyPr wrap="none" rtlCol="0">
            <a:spAutoFit/>
          </a:bodyPr>
          <a:lstStyle/>
          <a:p>
            <a:r>
              <a:rPr lang="en-US" sz="1600" dirty="0">
                <a:solidFill>
                  <a:schemeClr val="bg2"/>
                </a:solidFill>
                <a:latin typeface="Courier" pitchFamily="2" charset="0"/>
              </a:rPr>
              <a:t>2.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over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moon</a:t>
            </a:r>
          </a:p>
        </p:txBody>
      </p:sp>
      <p:sp>
        <p:nvSpPr>
          <p:cNvPr id="178" name="TextBox 177">
            <a:extLst>
              <a:ext uri="{FF2B5EF4-FFF2-40B4-BE49-F238E27FC236}">
                <a16:creationId xmlns:a16="http://schemas.microsoft.com/office/drawing/2014/main" id="{12DD9C2F-BC85-6544-85D5-F21CB29E9906}"/>
              </a:ext>
            </a:extLst>
          </p:cNvPr>
          <p:cNvSpPr txBox="1"/>
          <p:nvPr/>
        </p:nvSpPr>
        <p:spPr>
          <a:xfrm>
            <a:off x="468823" y="3886706"/>
            <a:ext cx="4381328" cy="338554"/>
          </a:xfrm>
          <a:prstGeom prst="rect">
            <a:avLst/>
          </a:prstGeom>
          <a:noFill/>
        </p:spPr>
        <p:txBody>
          <a:bodyPr wrap="none" rtlCol="0">
            <a:spAutoFit/>
          </a:bodyPr>
          <a:lstStyle/>
          <a:p>
            <a:r>
              <a:rPr lang="en-US" sz="1600" dirty="0">
                <a:solidFill>
                  <a:schemeClr val="bg2"/>
                </a:solidFill>
                <a:latin typeface="Courier" pitchFamily="2" charset="0"/>
              </a:rPr>
              <a:t>5. The</a:t>
            </a:r>
            <a:r>
              <a:rPr lang="en-US" sz="1600" dirty="0">
                <a:latin typeface="Courier" pitchFamily="2" charset="0"/>
              </a:rPr>
              <a:t> </a:t>
            </a:r>
            <a:r>
              <a:rPr lang="en-US" sz="1600" dirty="0">
                <a:solidFill>
                  <a:schemeClr val="accent4"/>
                </a:solidFill>
                <a:latin typeface="Courier" pitchFamily="2" charset="0"/>
              </a:rPr>
              <a:t>horse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pond</a:t>
            </a:r>
          </a:p>
        </p:txBody>
      </p:sp>
      <p:sp>
        <p:nvSpPr>
          <p:cNvPr id="179" name="TextBox 178">
            <a:extLst>
              <a:ext uri="{FF2B5EF4-FFF2-40B4-BE49-F238E27FC236}">
                <a16:creationId xmlns:a16="http://schemas.microsoft.com/office/drawing/2014/main" id="{0554A416-7881-4645-8EA5-4186E9333584}"/>
              </a:ext>
            </a:extLst>
          </p:cNvPr>
          <p:cNvSpPr txBox="1"/>
          <p:nvPr/>
        </p:nvSpPr>
        <p:spPr>
          <a:xfrm>
            <a:off x="468823" y="3547399"/>
            <a:ext cx="4134465" cy="338554"/>
          </a:xfrm>
          <a:prstGeom prst="rect">
            <a:avLst/>
          </a:prstGeom>
          <a:noFill/>
        </p:spPr>
        <p:txBody>
          <a:bodyPr wrap="none" rtlCol="0">
            <a:spAutoFit/>
          </a:bodyPr>
          <a:lstStyle/>
          <a:p>
            <a:r>
              <a:rPr lang="en-US" sz="1600" dirty="0">
                <a:solidFill>
                  <a:schemeClr val="bg2"/>
                </a:solidFill>
                <a:latin typeface="Courier" pitchFamily="2" charset="0"/>
              </a:rPr>
              <a:t>4. The</a:t>
            </a:r>
            <a:r>
              <a:rPr lang="en-US" sz="1600" dirty="0">
                <a:latin typeface="Courier" pitchFamily="2" charset="0"/>
              </a:rPr>
              <a:t> </a:t>
            </a:r>
            <a:r>
              <a:rPr lang="en-US" sz="1600" dirty="0">
                <a:solidFill>
                  <a:schemeClr val="accent4"/>
                </a:solidFill>
                <a:latin typeface="Courier" pitchFamily="2" charset="0"/>
              </a:rPr>
              <a:t>cow</a:t>
            </a:r>
            <a:r>
              <a:rPr lang="en-US" sz="1600" dirty="0">
                <a:latin typeface="Courier" pitchFamily="2" charset="0"/>
              </a:rPr>
              <a:t>   </a:t>
            </a:r>
            <a:r>
              <a:rPr lang="en-US" sz="1600" dirty="0">
                <a:solidFill>
                  <a:schemeClr val="bg2"/>
                </a:solidFill>
                <a:latin typeface="Courier" pitchFamily="2" charset="0"/>
              </a:rPr>
              <a:t>jumps</a:t>
            </a:r>
            <a:r>
              <a:rPr lang="en-US" sz="1600" dirty="0">
                <a:latin typeface="Courier" pitchFamily="2" charset="0"/>
              </a:rPr>
              <a:t> </a:t>
            </a:r>
            <a:r>
              <a:rPr lang="en-US" sz="1600" dirty="0">
                <a:solidFill>
                  <a:schemeClr val="accent4"/>
                </a:solidFill>
                <a:latin typeface="Courier" pitchFamily="2" charset="0"/>
              </a:rPr>
              <a:t>under</a:t>
            </a:r>
            <a:r>
              <a:rPr lang="en-US" sz="1600" dirty="0">
                <a:latin typeface="Courier" pitchFamily="2" charset="0"/>
              </a:rPr>
              <a:t> </a:t>
            </a:r>
            <a:r>
              <a:rPr lang="en-US" sz="1600" dirty="0">
                <a:solidFill>
                  <a:schemeClr val="bg2"/>
                </a:solidFill>
                <a:latin typeface="Courier" pitchFamily="2" charset="0"/>
              </a:rPr>
              <a:t>the</a:t>
            </a:r>
            <a:r>
              <a:rPr lang="en-US" sz="1600" dirty="0">
                <a:latin typeface="Courier" pitchFamily="2" charset="0"/>
              </a:rPr>
              <a:t> </a:t>
            </a:r>
            <a:r>
              <a:rPr lang="en-US" sz="1600" dirty="0">
                <a:solidFill>
                  <a:schemeClr val="accent4"/>
                </a:solidFill>
                <a:latin typeface="Courier" pitchFamily="2" charset="0"/>
              </a:rPr>
              <a:t>sun</a:t>
            </a:r>
          </a:p>
        </p:txBody>
      </p:sp>
      <p:grpSp>
        <p:nvGrpSpPr>
          <p:cNvPr id="95" name="Group 94">
            <a:extLst>
              <a:ext uri="{FF2B5EF4-FFF2-40B4-BE49-F238E27FC236}">
                <a16:creationId xmlns:a16="http://schemas.microsoft.com/office/drawing/2014/main" id="{EFABF5C6-365C-D544-B686-761831A771E5}"/>
              </a:ext>
            </a:extLst>
          </p:cNvPr>
          <p:cNvGrpSpPr/>
          <p:nvPr/>
        </p:nvGrpSpPr>
        <p:grpSpPr>
          <a:xfrm>
            <a:off x="6985086" y="3880988"/>
            <a:ext cx="310532" cy="1760673"/>
            <a:chOff x="6964097" y="3868441"/>
            <a:chExt cx="310532" cy="1760673"/>
          </a:xfrm>
        </p:grpSpPr>
        <p:sp>
          <p:nvSpPr>
            <p:cNvPr id="96" name="Rectangle 95">
              <a:extLst>
                <a:ext uri="{FF2B5EF4-FFF2-40B4-BE49-F238E27FC236}">
                  <a16:creationId xmlns:a16="http://schemas.microsoft.com/office/drawing/2014/main" id="{2ACFA5B5-992C-8C40-8DAA-C7F4A7148A74}"/>
                </a:ext>
              </a:extLst>
            </p:cNvPr>
            <p:cNvSpPr/>
            <p:nvPr/>
          </p:nvSpPr>
          <p:spPr>
            <a:xfrm>
              <a:off x="6964097" y="5182468"/>
              <a:ext cx="310532" cy="446646"/>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Rectangle 97">
              <a:extLst>
                <a:ext uri="{FF2B5EF4-FFF2-40B4-BE49-F238E27FC236}">
                  <a16:creationId xmlns:a16="http://schemas.microsoft.com/office/drawing/2014/main" id="{1DD72B0F-BF33-354D-A7FF-81E7D7BC4974}"/>
                </a:ext>
              </a:extLst>
            </p:cNvPr>
            <p:cNvSpPr/>
            <p:nvPr/>
          </p:nvSpPr>
          <p:spPr>
            <a:xfrm>
              <a:off x="6964097" y="4743643"/>
              <a:ext cx="310532" cy="43882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a:extLst>
                <a:ext uri="{FF2B5EF4-FFF2-40B4-BE49-F238E27FC236}">
                  <a16:creationId xmlns:a16="http://schemas.microsoft.com/office/drawing/2014/main" id="{BE2A2469-71EA-7F4C-8B2C-2666DAF76713}"/>
                </a:ext>
              </a:extLst>
            </p:cNvPr>
            <p:cNvSpPr/>
            <p:nvPr/>
          </p:nvSpPr>
          <p:spPr>
            <a:xfrm>
              <a:off x="6964097" y="4524187"/>
              <a:ext cx="310532" cy="219456"/>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7D3A160D-5A9E-1544-9AE7-712323B4C491}"/>
                </a:ext>
              </a:extLst>
            </p:cNvPr>
            <p:cNvSpPr/>
            <p:nvPr/>
          </p:nvSpPr>
          <p:spPr>
            <a:xfrm>
              <a:off x="6964097" y="4308838"/>
              <a:ext cx="310532" cy="2194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7EF845A5-9A7C-0E45-8B38-7E7991D9C684}"/>
                </a:ext>
              </a:extLst>
            </p:cNvPr>
            <p:cNvSpPr/>
            <p:nvPr/>
          </p:nvSpPr>
          <p:spPr>
            <a:xfrm>
              <a:off x="6964097" y="3868441"/>
              <a:ext cx="310532" cy="44047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473202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69635900-6CB7-814E-9637-E8D9CD056F9E}"/>
              </a:ext>
            </a:extLst>
          </p:cNvPr>
          <p:cNvSpPr>
            <a:spLocks noGrp="1"/>
          </p:cNvSpPr>
          <p:nvPr>
            <p:ph type="title"/>
          </p:nvPr>
        </p:nvSpPr>
        <p:spPr>
          <a:xfrm>
            <a:off x="696146" y="122944"/>
            <a:ext cx="8202557" cy="1143000"/>
          </a:xfrm>
        </p:spPr>
        <p:txBody>
          <a:bodyPr/>
          <a:lstStyle/>
          <a:p>
            <a:r>
              <a:rPr lang="en-US" dirty="0"/>
              <a:t>Hypervariable 16S regions can be used for species identification</a:t>
            </a:r>
          </a:p>
        </p:txBody>
      </p:sp>
      <p:sp>
        <p:nvSpPr>
          <p:cNvPr id="11" name="TextBox 10">
            <a:extLst>
              <a:ext uri="{FF2B5EF4-FFF2-40B4-BE49-F238E27FC236}">
                <a16:creationId xmlns:a16="http://schemas.microsoft.com/office/drawing/2014/main" id="{C1C3A37A-9326-0E49-94C5-4551E697270C}"/>
              </a:ext>
            </a:extLst>
          </p:cNvPr>
          <p:cNvSpPr txBox="1"/>
          <p:nvPr/>
        </p:nvSpPr>
        <p:spPr>
          <a:xfrm>
            <a:off x="592794" y="1561364"/>
            <a:ext cx="8400663" cy="923330"/>
          </a:xfrm>
          <a:prstGeom prst="rect">
            <a:avLst/>
          </a:prstGeom>
          <a:solidFill>
            <a:schemeClr val="bg1">
              <a:lumMod val="95000"/>
            </a:schemeClr>
          </a:solidFill>
        </p:spPr>
        <p:txBody>
          <a:bodyPr wrap="square" rtlCol="0">
            <a:spAutoFit/>
          </a:bodyPr>
          <a:lstStyle/>
          <a:p>
            <a:r>
              <a:rPr lang="en-US" dirty="0"/>
              <a:t>Phylogenetic resolution is a tradeoff between read length and read depth</a:t>
            </a:r>
          </a:p>
          <a:p>
            <a:endParaRPr lang="en-US" dirty="0"/>
          </a:p>
          <a:p>
            <a:r>
              <a:rPr lang="en-US" dirty="0">
                <a:sym typeface="Wingdings" pitchFamily="2" charset="2"/>
              </a:rPr>
              <a:t> Different read lengths can be achieved by different sequencing technologies</a:t>
            </a:r>
            <a:r>
              <a:rPr lang="en-US" dirty="0"/>
              <a:t> </a:t>
            </a:r>
          </a:p>
        </p:txBody>
      </p:sp>
      <p:cxnSp>
        <p:nvCxnSpPr>
          <p:cNvPr id="10" name="Straight Connector 9">
            <a:extLst>
              <a:ext uri="{FF2B5EF4-FFF2-40B4-BE49-F238E27FC236}">
                <a16:creationId xmlns:a16="http://schemas.microsoft.com/office/drawing/2014/main" id="{ADF8A93D-B29E-DD46-A6A5-49E9944D325A}"/>
              </a:ext>
            </a:extLst>
          </p:cNvPr>
          <p:cNvCxnSpPr/>
          <p:nvPr/>
        </p:nvCxnSpPr>
        <p:spPr>
          <a:xfrm>
            <a:off x="618373" y="4213890"/>
            <a:ext cx="5381925" cy="0"/>
          </a:xfrm>
          <a:prstGeom prst="line">
            <a:avLst/>
          </a:prstGeom>
          <a:ln w="31750">
            <a:solidFill>
              <a:schemeClr val="tx2"/>
            </a:solidFill>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9760353-8250-B44A-98DC-26EAE46A6950}"/>
              </a:ext>
            </a:extLst>
          </p:cNvPr>
          <p:cNvSpPr/>
          <p:nvPr/>
        </p:nvSpPr>
        <p:spPr>
          <a:xfrm>
            <a:off x="696146" y="4142913"/>
            <a:ext cx="5242890" cy="141954"/>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7EED658D-F2E6-FA41-A4E0-F84B9C549C0A}"/>
              </a:ext>
            </a:extLst>
          </p:cNvPr>
          <p:cNvSpPr/>
          <p:nvPr/>
        </p:nvSpPr>
        <p:spPr>
          <a:xfrm>
            <a:off x="896140" y="4086464"/>
            <a:ext cx="145721" cy="25755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DC787B7-F884-F040-AD96-3C5704184899}"/>
              </a:ext>
            </a:extLst>
          </p:cNvPr>
          <p:cNvSpPr/>
          <p:nvPr/>
        </p:nvSpPr>
        <p:spPr>
          <a:xfrm>
            <a:off x="1149614" y="4089591"/>
            <a:ext cx="358953"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E5DC80C6-8B7F-2B4E-A789-C48AA5375054}"/>
              </a:ext>
            </a:extLst>
          </p:cNvPr>
          <p:cNvSpPr/>
          <p:nvPr/>
        </p:nvSpPr>
        <p:spPr>
          <a:xfrm>
            <a:off x="2070312" y="4089591"/>
            <a:ext cx="256585"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E8FF6318-6701-2648-9287-6E926052315B}"/>
              </a:ext>
            </a:extLst>
          </p:cNvPr>
          <p:cNvSpPr/>
          <p:nvPr/>
        </p:nvSpPr>
        <p:spPr>
          <a:xfrm>
            <a:off x="2633694" y="4089591"/>
            <a:ext cx="323923"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6CB61CE4-2855-1A45-8473-1A2E2A9E9AF2}"/>
              </a:ext>
            </a:extLst>
          </p:cNvPr>
          <p:cNvSpPr/>
          <p:nvPr/>
        </p:nvSpPr>
        <p:spPr>
          <a:xfrm>
            <a:off x="3422937" y="4089591"/>
            <a:ext cx="232152"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8BFD556-4D74-0240-92A9-AB8AB0D8413F}"/>
              </a:ext>
            </a:extLst>
          </p:cNvPr>
          <p:cNvSpPr/>
          <p:nvPr/>
        </p:nvSpPr>
        <p:spPr>
          <a:xfrm>
            <a:off x="4002723" y="4089591"/>
            <a:ext cx="266331"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AC7B8E89-BC95-074E-AA50-3495880F322D}"/>
              </a:ext>
            </a:extLst>
          </p:cNvPr>
          <p:cNvSpPr/>
          <p:nvPr/>
        </p:nvSpPr>
        <p:spPr>
          <a:xfrm>
            <a:off x="4477437" y="4089591"/>
            <a:ext cx="196488"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7F8D5ED-C443-4D4A-B22F-FE6E9703E317}"/>
              </a:ext>
            </a:extLst>
          </p:cNvPr>
          <p:cNvSpPr/>
          <p:nvPr/>
        </p:nvSpPr>
        <p:spPr>
          <a:xfrm>
            <a:off x="4907652" y="4089591"/>
            <a:ext cx="196488"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323B3AF3-D8DE-0844-8AE1-2538F2F791BC}"/>
              </a:ext>
            </a:extLst>
          </p:cNvPr>
          <p:cNvSpPr/>
          <p:nvPr/>
        </p:nvSpPr>
        <p:spPr>
          <a:xfrm>
            <a:off x="5513275" y="4089591"/>
            <a:ext cx="254950" cy="247045"/>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F6FD855E-F48C-8F43-AFAF-8DB6B30EF1D9}"/>
              </a:ext>
            </a:extLst>
          </p:cNvPr>
          <p:cNvSpPr txBox="1"/>
          <p:nvPr/>
        </p:nvSpPr>
        <p:spPr>
          <a:xfrm>
            <a:off x="973296" y="3050634"/>
            <a:ext cx="3403496" cy="369332"/>
          </a:xfrm>
          <a:prstGeom prst="rect">
            <a:avLst/>
          </a:prstGeom>
          <a:noFill/>
        </p:spPr>
        <p:txBody>
          <a:bodyPr wrap="none" rtlCol="0">
            <a:spAutoFit/>
          </a:bodyPr>
          <a:lstStyle/>
          <a:p>
            <a:r>
              <a:rPr lang="en-US" i="1" dirty="0"/>
              <a:t>conserved region (non-specific)</a:t>
            </a:r>
          </a:p>
        </p:txBody>
      </p:sp>
      <p:sp>
        <p:nvSpPr>
          <p:cNvPr id="45" name="TextBox 44">
            <a:extLst>
              <a:ext uri="{FF2B5EF4-FFF2-40B4-BE49-F238E27FC236}">
                <a16:creationId xmlns:a16="http://schemas.microsoft.com/office/drawing/2014/main" id="{2864653A-C551-0547-8F3C-A8C15BA39F9D}"/>
              </a:ext>
            </a:extLst>
          </p:cNvPr>
          <p:cNvSpPr txBox="1"/>
          <p:nvPr/>
        </p:nvSpPr>
        <p:spPr>
          <a:xfrm>
            <a:off x="987766" y="3385133"/>
            <a:ext cx="3574440" cy="369332"/>
          </a:xfrm>
          <a:prstGeom prst="rect">
            <a:avLst/>
          </a:prstGeom>
          <a:noFill/>
        </p:spPr>
        <p:txBody>
          <a:bodyPr wrap="none" rtlCol="0">
            <a:spAutoFit/>
          </a:bodyPr>
          <a:lstStyle/>
          <a:p>
            <a:r>
              <a:rPr lang="en-US" i="1" dirty="0"/>
              <a:t>variable region (species-specific)</a:t>
            </a:r>
          </a:p>
        </p:txBody>
      </p:sp>
      <p:sp>
        <p:nvSpPr>
          <p:cNvPr id="46" name="Rectangle 45">
            <a:extLst>
              <a:ext uri="{FF2B5EF4-FFF2-40B4-BE49-F238E27FC236}">
                <a16:creationId xmlns:a16="http://schemas.microsoft.com/office/drawing/2014/main" id="{EA8B5B49-6A33-4044-83E7-B075568209A2}"/>
              </a:ext>
            </a:extLst>
          </p:cNvPr>
          <p:cNvSpPr/>
          <p:nvPr/>
        </p:nvSpPr>
        <p:spPr>
          <a:xfrm>
            <a:off x="812089" y="3161576"/>
            <a:ext cx="188128" cy="188128"/>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EBF8076-59CD-DC4D-BC83-89ED31F9AB42}"/>
              </a:ext>
            </a:extLst>
          </p:cNvPr>
          <p:cNvSpPr/>
          <p:nvPr/>
        </p:nvSpPr>
        <p:spPr>
          <a:xfrm>
            <a:off x="812089" y="3495872"/>
            <a:ext cx="188128" cy="188128"/>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E9861BBF-33BF-6146-AA43-A20B6B30A46F}"/>
              </a:ext>
            </a:extLst>
          </p:cNvPr>
          <p:cNvGrpSpPr/>
          <p:nvPr/>
        </p:nvGrpSpPr>
        <p:grpSpPr>
          <a:xfrm>
            <a:off x="605666" y="4532375"/>
            <a:ext cx="252444" cy="53167"/>
            <a:chOff x="2554049" y="4116666"/>
            <a:chExt cx="1305288" cy="274906"/>
          </a:xfrm>
        </p:grpSpPr>
        <p:cxnSp>
          <p:nvCxnSpPr>
            <p:cNvPr id="54" name="Straight Connector 53">
              <a:extLst>
                <a:ext uri="{FF2B5EF4-FFF2-40B4-BE49-F238E27FC236}">
                  <a16:creationId xmlns:a16="http://schemas.microsoft.com/office/drawing/2014/main" id="{DD2E39E0-1464-8E49-A70F-C392B1EE2766}"/>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55" name="Right Triangle 54">
              <a:extLst>
                <a:ext uri="{FF2B5EF4-FFF2-40B4-BE49-F238E27FC236}">
                  <a16:creationId xmlns:a16="http://schemas.microsoft.com/office/drawing/2014/main" id="{B127CE9F-8596-ED43-A8F8-7A252526D5D9}"/>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2A8E7E5F-8C77-7D4B-A6E2-22A2DE018F4F}"/>
              </a:ext>
            </a:extLst>
          </p:cNvPr>
          <p:cNvCxnSpPr>
            <a:cxnSpLocks/>
          </p:cNvCxnSpPr>
          <p:nvPr/>
        </p:nvCxnSpPr>
        <p:spPr>
          <a:xfrm flipV="1">
            <a:off x="919290" y="4589684"/>
            <a:ext cx="1485587" cy="9142"/>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32B6C39-2443-024C-A2D3-F2745F20BE69}"/>
              </a:ext>
            </a:extLst>
          </p:cNvPr>
          <p:cNvCxnSpPr>
            <a:cxnSpLocks/>
          </p:cNvCxnSpPr>
          <p:nvPr/>
        </p:nvCxnSpPr>
        <p:spPr>
          <a:xfrm>
            <a:off x="2654794" y="5028140"/>
            <a:ext cx="469972"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C0C6E528-57F7-694E-A5C3-971D7A4DB72C}"/>
              </a:ext>
            </a:extLst>
          </p:cNvPr>
          <p:cNvSpPr txBox="1"/>
          <p:nvPr/>
        </p:nvSpPr>
        <p:spPr>
          <a:xfrm>
            <a:off x="1263577" y="4550743"/>
            <a:ext cx="825867" cy="369332"/>
          </a:xfrm>
          <a:prstGeom prst="rect">
            <a:avLst/>
          </a:prstGeom>
          <a:noFill/>
        </p:spPr>
        <p:txBody>
          <a:bodyPr wrap="none" rtlCol="0">
            <a:spAutoFit/>
          </a:bodyPr>
          <a:lstStyle/>
          <a:p>
            <a:r>
              <a:rPr lang="en-US" b="1" dirty="0"/>
              <a:t>V1-V3</a:t>
            </a:r>
          </a:p>
        </p:txBody>
      </p:sp>
      <p:sp>
        <p:nvSpPr>
          <p:cNvPr id="73" name="TextBox 72">
            <a:extLst>
              <a:ext uri="{FF2B5EF4-FFF2-40B4-BE49-F238E27FC236}">
                <a16:creationId xmlns:a16="http://schemas.microsoft.com/office/drawing/2014/main" id="{B285A38C-0ED1-B54E-A4FB-C47300AD8A31}"/>
              </a:ext>
            </a:extLst>
          </p:cNvPr>
          <p:cNvSpPr txBox="1"/>
          <p:nvPr/>
        </p:nvSpPr>
        <p:spPr>
          <a:xfrm>
            <a:off x="2720488" y="5004102"/>
            <a:ext cx="466794" cy="369332"/>
          </a:xfrm>
          <a:prstGeom prst="rect">
            <a:avLst/>
          </a:prstGeom>
          <a:noFill/>
        </p:spPr>
        <p:txBody>
          <a:bodyPr wrap="none" rtlCol="0">
            <a:spAutoFit/>
          </a:bodyPr>
          <a:lstStyle/>
          <a:p>
            <a:r>
              <a:rPr lang="en-US" b="1" dirty="0"/>
              <a:t>V4</a:t>
            </a:r>
          </a:p>
        </p:txBody>
      </p:sp>
      <p:grpSp>
        <p:nvGrpSpPr>
          <p:cNvPr id="76" name="Group 75">
            <a:extLst>
              <a:ext uri="{FF2B5EF4-FFF2-40B4-BE49-F238E27FC236}">
                <a16:creationId xmlns:a16="http://schemas.microsoft.com/office/drawing/2014/main" id="{343B1642-649F-E941-945A-E2BCC37ACB6B}"/>
              </a:ext>
            </a:extLst>
          </p:cNvPr>
          <p:cNvGrpSpPr/>
          <p:nvPr/>
        </p:nvGrpSpPr>
        <p:grpSpPr>
          <a:xfrm flipH="1" flipV="1">
            <a:off x="2368485" y="4594238"/>
            <a:ext cx="252444" cy="53167"/>
            <a:chOff x="2554049" y="4116666"/>
            <a:chExt cx="1305288" cy="274906"/>
          </a:xfrm>
        </p:grpSpPr>
        <p:cxnSp>
          <p:nvCxnSpPr>
            <p:cNvPr id="77" name="Straight Connector 76">
              <a:extLst>
                <a:ext uri="{FF2B5EF4-FFF2-40B4-BE49-F238E27FC236}">
                  <a16:creationId xmlns:a16="http://schemas.microsoft.com/office/drawing/2014/main" id="{5DB26DD3-FB97-1D48-B615-0C73632992DA}"/>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78" name="Right Triangle 77">
              <a:extLst>
                <a:ext uri="{FF2B5EF4-FFF2-40B4-BE49-F238E27FC236}">
                  <a16:creationId xmlns:a16="http://schemas.microsoft.com/office/drawing/2014/main" id="{1682F9CC-99A6-2940-8512-B085A507EE79}"/>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43BEEC0F-AE0B-4A4B-90D9-2031D6D28D44}"/>
              </a:ext>
            </a:extLst>
          </p:cNvPr>
          <p:cNvGrpSpPr/>
          <p:nvPr/>
        </p:nvGrpSpPr>
        <p:grpSpPr>
          <a:xfrm>
            <a:off x="2364878" y="4969405"/>
            <a:ext cx="252444" cy="53167"/>
            <a:chOff x="2554049" y="4116666"/>
            <a:chExt cx="1305288" cy="274906"/>
          </a:xfrm>
        </p:grpSpPr>
        <p:cxnSp>
          <p:nvCxnSpPr>
            <p:cNvPr id="80" name="Straight Connector 79">
              <a:extLst>
                <a:ext uri="{FF2B5EF4-FFF2-40B4-BE49-F238E27FC236}">
                  <a16:creationId xmlns:a16="http://schemas.microsoft.com/office/drawing/2014/main" id="{55DDC780-D4A5-534E-BA2E-DBDEF3446113}"/>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81" name="Right Triangle 80">
              <a:extLst>
                <a:ext uri="{FF2B5EF4-FFF2-40B4-BE49-F238E27FC236}">
                  <a16:creationId xmlns:a16="http://schemas.microsoft.com/office/drawing/2014/main" id="{08374DF6-0A13-D745-8AB0-5FD3E1EF7B68}"/>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B3ACD66A-4445-4E45-9E36-41311F42D2D6}"/>
              </a:ext>
            </a:extLst>
          </p:cNvPr>
          <p:cNvGrpSpPr/>
          <p:nvPr/>
        </p:nvGrpSpPr>
        <p:grpSpPr>
          <a:xfrm flipH="1" flipV="1">
            <a:off x="3155408" y="5034490"/>
            <a:ext cx="252444" cy="53167"/>
            <a:chOff x="2554049" y="4116666"/>
            <a:chExt cx="1305288" cy="274906"/>
          </a:xfrm>
        </p:grpSpPr>
        <p:cxnSp>
          <p:nvCxnSpPr>
            <p:cNvPr id="83" name="Straight Connector 82">
              <a:extLst>
                <a:ext uri="{FF2B5EF4-FFF2-40B4-BE49-F238E27FC236}">
                  <a16:creationId xmlns:a16="http://schemas.microsoft.com/office/drawing/2014/main" id="{A5739403-8D41-2343-BA30-A421BFAD8B39}"/>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84" name="Right Triangle 83">
              <a:extLst>
                <a:ext uri="{FF2B5EF4-FFF2-40B4-BE49-F238E27FC236}">
                  <a16:creationId xmlns:a16="http://schemas.microsoft.com/office/drawing/2014/main" id="{D299D82B-1842-8549-8831-60B47D91701B}"/>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60C444F9-7A04-9140-8B9A-708CCB9AE730}"/>
              </a:ext>
            </a:extLst>
          </p:cNvPr>
          <p:cNvGrpSpPr/>
          <p:nvPr/>
        </p:nvGrpSpPr>
        <p:grpSpPr>
          <a:xfrm>
            <a:off x="582516" y="5340395"/>
            <a:ext cx="252444" cy="53167"/>
            <a:chOff x="2554049" y="4116666"/>
            <a:chExt cx="1305288" cy="274906"/>
          </a:xfrm>
        </p:grpSpPr>
        <p:cxnSp>
          <p:nvCxnSpPr>
            <p:cNvPr id="89" name="Straight Connector 88">
              <a:extLst>
                <a:ext uri="{FF2B5EF4-FFF2-40B4-BE49-F238E27FC236}">
                  <a16:creationId xmlns:a16="http://schemas.microsoft.com/office/drawing/2014/main" id="{5EBA773B-0781-724A-9AB8-AA286C4EF5C6}"/>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90" name="Right Triangle 89">
              <a:extLst>
                <a:ext uri="{FF2B5EF4-FFF2-40B4-BE49-F238E27FC236}">
                  <a16:creationId xmlns:a16="http://schemas.microsoft.com/office/drawing/2014/main" id="{6893F9A5-049F-7D49-9512-0910658251ED}"/>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84AB5647-650F-4F41-802A-4A616C578223}"/>
              </a:ext>
            </a:extLst>
          </p:cNvPr>
          <p:cNvGrpSpPr/>
          <p:nvPr/>
        </p:nvGrpSpPr>
        <p:grpSpPr>
          <a:xfrm flipH="1" flipV="1">
            <a:off x="5802601" y="5414186"/>
            <a:ext cx="252444" cy="53167"/>
            <a:chOff x="2554049" y="4116666"/>
            <a:chExt cx="1305288" cy="274906"/>
          </a:xfrm>
        </p:grpSpPr>
        <p:cxnSp>
          <p:nvCxnSpPr>
            <p:cNvPr id="92" name="Straight Connector 91">
              <a:extLst>
                <a:ext uri="{FF2B5EF4-FFF2-40B4-BE49-F238E27FC236}">
                  <a16:creationId xmlns:a16="http://schemas.microsoft.com/office/drawing/2014/main" id="{B144DC05-400E-E644-83D6-05128C7C50DE}"/>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93" name="Right Triangle 92">
              <a:extLst>
                <a:ext uri="{FF2B5EF4-FFF2-40B4-BE49-F238E27FC236}">
                  <a16:creationId xmlns:a16="http://schemas.microsoft.com/office/drawing/2014/main" id="{316BDEAC-FB68-234D-9E05-B7CADF3F09F9}"/>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94" name="Straight Connector 93">
            <a:extLst>
              <a:ext uri="{FF2B5EF4-FFF2-40B4-BE49-F238E27FC236}">
                <a16:creationId xmlns:a16="http://schemas.microsoft.com/office/drawing/2014/main" id="{6F5406F9-8A70-CF4B-855D-8AEC91753D6B}"/>
              </a:ext>
            </a:extLst>
          </p:cNvPr>
          <p:cNvCxnSpPr>
            <a:cxnSpLocks/>
          </p:cNvCxnSpPr>
          <p:nvPr/>
        </p:nvCxnSpPr>
        <p:spPr>
          <a:xfrm>
            <a:off x="878272" y="5410866"/>
            <a:ext cx="4889953"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67B4AA9C-978A-0842-B1D7-6ACD720CF226}"/>
              </a:ext>
            </a:extLst>
          </p:cNvPr>
          <p:cNvSpPr txBox="1"/>
          <p:nvPr/>
        </p:nvSpPr>
        <p:spPr>
          <a:xfrm>
            <a:off x="2993091" y="5523800"/>
            <a:ext cx="825867" cy="369332"/>
          </a:xfrm>
          <a:prstGeom prst="rect">
            <a:avLst/>
          </a:prstGeom>
          <a:solidFill>
            <a:schemeClr val="bg1">
              <a:lumMod val="95000"/>
            </a:schemeClr>
          </a:solidFill>
        </p:spPr>
        <p:txBody>
          <a:bodyPr wrap="none" rtlCol="0">
            <a:spAutoFit/>
          </a:bodyPr>
          <a:lstStyle/>
          <a:p>
            <a:r>
              <a:rPr lang="en-US" b="1" dirty="0">
                <a:solidFill>
                  <a:schemeClr val="accent4"/>
                </a:solidFill>
              </a:rPr>
              <a:t>V1-V9</a:t>
            </a:r>
          </a:p>
        </p:txBody>
      </p:sp>
      <p:sp>
        <p:nvSpPr>
          <p:cNvPr id="97" name="Left Brace 96">
            <a:extLst>
              <a:ext uri="{FF2B5EF4-FFF2-40B4-BE49-F238E27FC236}">
                <a16:creationId xmlns:a16="http://schemas.microsoft.com/office/drawing/2014/main" id="{8603D6BB-2821-4B41-B60B-AD20DEC50C27}"/>
              </a:ext>
            </a:extLst>
          </p:cNvPr>
          <p:cNvSpPr/>
          <p:nvPr/>
        </p:nvSpPr>
        <p:spPr>
          <a:xfrm rot="5400000">
            <a:off x="3203398" y="1366760"/>
            <a:ext cx="176077" cy="5128658"/>
          </a:xfrm>
          <a:prstGeom prst="leftBrace">
            <a:avLst>
              <a:gd name="adj1" fmla="val 128297"/>
              <a:gd name="adj2" fmla="val 12026"/>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F4F7D2C6-1C5E-9340-9016-3E9EE869F678}"/>
              </a:ext>
            </a:extLst>
          </p:cNvPr>
          <p:cNvSpPr txBox="1"/>
          <p:nvPr/>
        </p:nvSpPr>
        <p:spPr>
          <a:xfrm>
            <a:off x="4773750" y="3503933"/>
            <a:ext cx="1018227" cy="369332"/>
          </a:xfrm>
          <a:prstGeom prst="rect">
            <a:avLst/>
          </a:prstGeom>
          <a:noFill/>
        </p:spPr>
        <p:txBody>
          <a:bodyPr wrap="none" rtlCol="0">
            <a:spAutoFit/>
          </a:bodyPr>
          <a:lstStyle/>
          <a:p>
            <a:r>
              <a:rPr lang="en-US" dirty="0"/>
              <a:t>1500 </a:t>
            </a:r>
            <a:r>
              <a:rPr lang="en-US" dirty="0" err="1"/>
              <a:t>bp</a:t>
            </a:r>
            <a:endParaRPr lang="en-US" dirty="0"/>
          </a:p>
        </p:txBody>
      </p:sp>
      <p:sp>
        <p:nvSpPr>
          <p:cNvPr id="101" name="TextBox 100">
            <a:extLst>
              <a:ext uri="{FF2B5EF4-FFF2-40B4-BE49-F238E27FC236}">
                <a16:creationId xmlns:a16="http://schemas.microsoft.com/office/drawing/2014/main" id="{2BA470E0-6307-2D48-B417-3CA4E8A9E53D}"/>
              </a:ext>
            </a:extLst>
          </p:cNvPr>
          <p:cNvSpPr txBox="1"/>
          <p:nvPr/>
        </p:nvSpPr>
        <p:spPr>
          <a:xfrm>
            <a:off x="812547" y="4019515"/>
            <a:ext cx="312906" cy="369332"/>
          </a:xfrm>
          <a:prstGeom prst="rect">
            <a:avLst/>
          </a:prstGeom>
          <a:noFill/>
        </p:spPr>
        <p:txBody>
          <a:bodyPr wrap="none" rtlCol="0">
            <a:spAutoFit/>
          </a:bodyPr>
          <a:lstStyle/>
          <a:p>
            <a:r>
              <a:rPr lang="en-US" dirty="0">
                <a:solidFill>
                  <a:schemeClr val="bg1"/>
                </a:solidFill>
              </a:rPr>
              <a:t>1</a:t>
            </a:r>
          </a:p>
        </p:txBody>
      </p:sp>
      <p:sp>
        <p:nvSpPr>
          <p:cNvPr id="102" name="TextBox 101">
            <a:extLst>
              <a:ext uri="{FF2B5EF4-FFF2-40B4-BE49-F238E27FC236}">
                <a16:creationId xmlns:a16="http://schemas.microsoft.com/office/drawing/2014/main" id="{CA44785B-BA9F-7541-9C4C-C39825FCC4FC}"/>
              </a:ext>
            </a:extLst>
          </p:cNvPr>
          <p:cNvSpPr txBox="1"/>
          <p:nvPr/>
        </p:nvSpPr>
        <p:spPr>
          <a:xfrm>
            <a:off x="1175012" y="4019515"/>
            <a:ext cx="312906" cy="369332"/>
          </a:xfrm>
          <a:prstGeom prst="rect">
            <a:avLst/>
          </a:prstGeom>
          <a:noFill/>
        </p:spPr>
        <p:txBody>
          <a:bodyPr wrap="none" rtlCol="0">
            <a:spAutoFit/>
          </a:bodyPr>
          <a:lstStyle/>
          <a:p>
            <a:r>
              <a:rPr lang="en-US" dirty="0">
                <a:solidFill>
                  <a:schemeClr val="bg1"/>
                </a:solidFill>
              </a:rPr>
              <a:t>2</a:t>
            </a:r>
          </a:p>
        </p:txBody>
      </p:sp>
      <p:sp>
        <p:nvSpPr>
          <p:cNvPr id="103" name="TextBox 102">
            <a:extLst>
              <a:ext uri="{FF2B5EF4-FFF2-40B4-BE49-F238E27FC236}">
                <a16:creationId xmlns:a16="http://schemas.microsoft.com/office/drawing/2014/main" id="{C4DD082D-58CD-9E40-82C8-E7F1A77B9017}"/>
              </a:ext>
            </a:extLst>
          </p:cNvPr>
          <p:cNvSpPr txBox="1"/>
          <p:nvPr/>
        </p:nvSpPr>
        <p:spPr>
          <a:xfrm>
            <a:off x="2039359" y="4019515"/>
            <a:ext cx="312906" cy="369332"/>
          </a:xfrm>
          <a:prstGeom prst="rect">
            <a:avLst/>
          </a:prstGeom>
          <a:noFill/>
        </p:spPr>
        <p:txBody>
          <a:bodyPr wrap="none" rtlCol="0">
            <a:spAutoFit/>
          </a:bodyPr>
          <a:lstStyle/>
          <a:p>
            <a:r>
              <a:rPr lang="en-US" dirty="0">
                <a:solidFill>
                  <a:schemeClr val="bg1"/>
                </a:solidFill>
              </a:rPr>
              <a:t>3</a:t>
            </a:r>
          </a:p>
        </p:txBody>
      </p:sp>
      <p:sp>
        <p:nvSpPr>
          <p:cNvPr id="104" name="TextBox 103">
            <a:extLst>
              <a:ext uri="{FF2B5EF4-FFF2-40B4-BE49-F238E27FC236}">
                <a16:creationId xmlns:a16="http://schemas.microsoft.com/office/drawing/2014/main" id="{38882E86-CEEC-C547-8E53-B88CCF52A6C4}"/>
              </a:ext>
            </a:extLst>
          </p:cNvPr>
          <p:cNvSpPr txBox="1"/>
          <p:nvPr/>
        </p:nvSpPr>
        <p:spPr>
          <a:xfrm>
            <a:off x="2647803" y="4019515"/>
            <a:ext cx="312906" cy="369332"/>
          </a:xfrm>
          <a:prstGeom prst="rect">
            <a:avLst/>
          </a:prstGeom>
          <a:noFill/>
        </p:spPr>
        <p:txBody>
          <a:bodyPr wrap="none" rtlCol="0">
            <a:spAutoFit/>
          </a:bodyPr>
          <a:lstStyle/>
          <a:p>
            <a:r>
              <a:rPr lang="en-US" dirty="0">
                <a:solidFill>
                  <a:schemeClr val="bg1"/>
                </a:solidFill>
              </a:rPr>
              <a:t>4</a:t>
            </a:r>
          </a:p>
        </p:txBody>
      </p:sp>
      <p:sp>
        <p:nvSpPr>
          <p:cNvPr id="105" name="TextBox 104">
            <a:extLst>
              <a:ext uri="{FF2B5EF4-FFF2-40B4-BE49-F238E27FC236}">
                <a16:creationId xmlns:a16="http://schemas.microsoft.com/office/drawing/2014/main" id="{428D423F-CACD-1C49-84AF-03E6B57136EC}"/>
              </a:ext>
            </a:extLst>
          </p:cNvPr>
          <p:cNvSpPr txBox="1"/>
          <p:nvPr/>
        </p:nvSpPr>
        <p:spPr>
          <a:xfrm>
            <a:off x="3391700" y="4019515"/>
            <a:ext cx="312906" cy="369332"/>
          </a:xfrm>
          <a:prstGeom prst="rect">
            <a:avLst/>
          </a:prstGeom>
          <a:noFill/>
        </p:spPr>
        <p:txBody>
          <a:bodyPr wrap="none" rtlCol="0">
            <a:spAutoFit/>
          </a:bodyPr>
          <a:lstStyle/>
          <a:p>
            <a:r>
              <a:rPr lang="en-US" dirty="0">
                <a:solidFill>
                  <a:schemeClr val="bg1"/>
                </a:solidFill>
              </a:rPr>
              <a:t>5</a:t>
            </a:r>
          </a:p>
        </p:txBody>
      </p:sp>
      <p:sp>
        <p:nvSpPr>
          <p:cNvPr id="106" name="TextBox 105">
            <a:extLst>
              <a:ext uri="{FF2B5EF4-FFF2-40B4-BE49-F238E27FC236}">
                <a16:creationId xmlns:a16="http://schemas.microsoft.com/office/drawing/2014/main" id="{4DBBCE16-6667-274C-9784-B7264F4D4D95}"/>
              </a:ext>
            </a:extLst>
          </p:cNvPr>
          <p:cNvSpPr txBox="1"/>
          <p:nvPr/>
        </p:nvSpPr>
        <p:spPr>
          <a:xfrm>
            <a:off x="3987288" y="4019515"/>
            <a:ext cx="312906" cy="369332"/>
          </a:xfrm>
          <a:prstGeom prst="rect">
            <a:avLst/>
          </a:prstGeom>
          <a:noFill/>
        </p:spPr>
        <p:txBody>
          <a:bodyPr wrap="none" rtlCol="0">
            <a:spAutoFit/>
          </a:bodyPr>
          <a:lstStyle/>
          <a:p>
            <a:r>
              <a:rPr lang="en-US" dirty="0">
                <a:solidFill>
                  <a:schemeClr val="bg1"/>
                </a:solidFill>
              </a:rPr>
              <a:t>6</a:t>
            </a:r>
          </a:p>
        </p:txBody>
      </p:sp>
      <p:sp>
        <p:nvSpPr>
          <p:cNvPr id="107" name="TextBox 106">
            <a:extLst>
              <a:ext uri="{FF2B5EF4-FFF2-40B4-BE49-F238E27FC236}">
                <a16:creationId xmlns:a16="http://schemas.microsoft.com/office/drawing/2014/main" id="{60729B36-EEBB-2F4E-8AED-6927BE35ED02}"/>
              </a:ext>
            </a:extLst>
          </p:cNvPr>
          <p:cNvSpPr txBox="1"/>
          <p:nvPr/>
        </p:nvSpPr>
        <p:spPr>
          <a:xfrm>
            <a:off x="4426432" y="4019515"/>
            <a:ext cx="312906" cy="369332"/>
          </a:xfrm>
          <a:prstGeom prst="rect">
            <a:avLst/>
          </a:prstGeom>
          <a:noFill/>
        </p:spPr>
        <p:txBody>
          <a:bodyPr wrap="none" rtlCol="0">
            <a:spAutoFit/>
          </a:bodyPr>
          <a:lstStyle/>
          <a:p>
            <a:r>
              <a:rPr lang="en-US" dirty="0">
                <a:solidFill>
                  <a:schemeClr val="bg1"/>
                </a:solidFill>
              </a:rPr>
              <a:t>7</a:t>
            </a:r>
          </a:p>
        </p:txBody>
      </p:sp>
      <p:sp>
        <p:nvSpPr>
          <p:cNvPr id="108" name="TextBox 107">
            <a:extLst>
              <a:ext uri="{FF2B5EF4-FFF2-40B4-BE49-F238E27FC236}">
                <a16:creationId xmlns:a16="http://schemas.microsoft.com/office/drawing/2014/main" id="{4115C445-D7FB-FE44-9DDD-73C739B4A8EC}"/>
              </a:ext>
            </a:extLst>
          </p:cNvPr>
          <p:cNvSpPr txBox="1"/>
          <p:nvPr/>
        </p:nvSpPr>
        <p:spPr>
          <a:xfrm>
            <a:off x="4855640" y="4019515"/>
            <a:ext cx="312906" cy="369332"/>
          </a:xfrm>
          <a:prstGeom prst="rect">
            <a:avLst/>
          </a:prstGeom>
          <a:noFill/>
        </p:spPr>
        <p:txBody>
          <a:bodyPr wrap="none" rtlCol="0">
            <a:spAutoFit/>
          </a:bodyPr>
          <a:lstStyle/>
          <a:p>
            <a:r>
              <a:rPr lang="en-US" dirty="0">
                <a:solidFill>
                  <a:schemeClr val="bg1"/>
                </a:solidFill>
              </a:rPr>
              <a:t>8</a:t>
            </a:r>
          </a:p>
        </p:txBody>
      </p:sp>
      <p:sp>
        <p:nvSpPr>
          <p:cNvPr id="109" name="TextBox 108">
            <a:extLst>
              <a:ext uri="{FF2B5EF4-FFF2-40B4-BE49-F238E27FC236}">
                <a16:creationId xmlns:a16="http://schemas.microsoft.com/office/drawing/2014/main" id="{8022FE8A-23EE-A948-9C7D-8FCF160FEF78}"/>
              </a:ext>
            </a:extLst>
          </p:cNvPr>
          <p:cNvSpPr txBox="1"/>
          <p:nvPr/>
        </p:nvSpPr>
        <p:spPr>
          <a:xfrm>
            <a:off x="5494670" y="4019515"/>
            <a:ext cx="312906" cy="369332"/>
          </a:xfrm>
          <a:prstGeom prst="rect">
            <a:avLst/>
          </a:prstGeom>
          <a:noFill/>
        </p:spPr>
        <p:txBody>
          <a:bodyPr wrap="none" rtlCol="0">
            <a:spAutoFit/>
          </a:bodyPr>
          <a:lstStyle/>
          <a:p>
            <a:r>
              <a:rPr lang="en-US" dirty="0">
                <a:solidFill>
                  <a:schemeClr val="bg1"/>
                </a:solidFill>
              </a:rPr>
              <a:t>9</a:t>
            </a:r>
          </a:p>
        </p:txBody>
      </p:sp>
      <p:sp>
        <p:nvSpPr>
          <p:cNvPr id="128" name="TextBox 127">
            <a:extLst>
              <a:ext uri="{FF2B5EF4-FFF2-40B4-BE49-F238E27FC236}">
                <a16:creationId xmlns:a16="http://schemas.microsoft.com/office/drawing/2014/main" id="{43F6D181-08E5-B445-9C54-CB116A235185}"/>
              </a:ext>
            </a:extLst>
          </p:cNvPr>
          <p:cNvSpPr txBox="1"/>
          <p:nvPr/>
        </p:nvSpPr>
        <p:spPr>
          <a:xfrm>
            <a:off x="6230559" y="5239672"/>
            <a:ext cx="1152880" cy="369332"/>
          </a:xfrm>
          <a:prstGeom prst="rect">
            <a:avLst/>
          </a:prstGeom>
          <a:noFill/>
        </p:spPr>
        <p:txBody>
          <a:bodyPr wrap="none" rtlCol="0">
            <a:spAutoFit/>
          </a:bodyPr>
          <a:lstStyle/>
          <a:p>
            <a:r>
              <a:rPr lang="en-US" dirty="0"/>
              <a:t>~1500 </a:t>
            </a:r>
            <a:r>
              <a:rPr lang="en-US" dirty="0" err="1"/>
              <a:t>bp</a:t>
            </a:r>
            <a:endParaRPr lang="en-US" dirty="0"/>
          </a:p>
        </p:txBody>
      </p:sp>
      <p:sp>
        <p:nvSpPr>
          <p:cNvPr id="129" name="TextBox 128">
            <a:extLst>
              <a:ext uri="{FF2B5EF4-FFF2-40B4-BE49-F238E27FC236}">
                <a16:creationId xmlns:a16="http://schemas.microsoft.com/office/drawing/2014/main" id="{76CC5C3D-D1C7-D543-A3F7-62B73E902FC7}"/>
              </a:ext>
            </a:extLst>
          </p:cNvPr>
          <p:cNvSpPr txBox="1"/>
          <p:nvPr/>
        </p:nvSpPr>
        <p:spPr>
          <a:xfrm>
            <a:off x="7410387" y="4823632"/>
            <a:ext cx="1603837" cy="369332"/>
          </a:xfrm>
          <a:prstGeom prst="rect">
            <a:avLst/>
          </a:prstGeom>
          <a:noFill/>
        </p:spPr>
        <p:txBody>
          <a:bodyPr wrap="none" rtlCol="0">
            <a:spAutoFit/>
          </a:bodyPr>
          <a:lstStyle/>
          <a:p>
            <a:r>
              <a:rPr lang="en-US" dirty="0"/>
              <a:t>Family, genus</a:t>
            </a:r>
          </a:p>
        </p:txBody>
      </p:sp>
      <p:sp>
        <p:nvSpPr>
          <p:cNvPr id="130" name="TextBox 129">
            <a:extLst>
              <a:ext uri="{FF2B5EF4-FFF2-40B4-BE49-F238E27FC236}">
                <a16:creationId xmlns:a16="http://schemas.microsoft.com/office/drawing/2014/main" id="{3AC2D972-F094-854C-A2B8-7EC2C9D9A325}"/>
              </a:ext>
            </a:extLst>
          </p:cNvPr>
          <p:cNvSpPr txBox="1"/>
          <p:nvPr/>
        </p:nvSpPr>
        <p:spPr>
          <a:xfrm>
            <a:off x="6230559" y="4383197"/>
            <a:ext cx="1024639" cy="369332"/>
          </a:xfrm>
          <a:prstGeom prst="rect">
            <a:avLst/>
          </a:prstGeom>
          <a:noFill/>
        </p:spPr>
        <p:txBody>
          <a:bodyPr wrap="none" rtlCol="0">
            <a:spAutoFit/>
          </a:bodyPr>
          <a:lstStyle/>
          <a:p>
            <a:r>
              <a:rPr lang="en-US" dirty="0"/>
              <a:t>~480 </a:t>
            </a:r>
            <a:r>
              <a:rPr lang="en-US" dirty="0" err="1"/>
              <a:t>bp</a:t>
            </a:r>
            <a:endParaRPr lang="en-US" dirty="0"/>
          </a:p>
        </p:txBody>
      </p:sp>
      <p:sp>
        <p:nvSpPr>
          <p:cNvPr id="131" name="Slide Number Placeholder 5">
            <a:extLst>
              <a:ext uri="{FF2B5EF4-FFF2-40B4-BE49-F238E27FC236}">
                <a16:creationId xmlns:a16="http://schemas.microsoft.com/office/drawing/2014/main" id="{C29E73CF-078C-1247-A699-C781D3557D40}"/>
              </a:ext>
            </a:extLst>
          </p:cNvPr>
          <p:cNvSpPr>
            <a:spLocks noGrp="1"/>
          </p:cNvSpPr>
          <p:nvPr>
            <p:ph type="sldNum" sz="quarter" idx="4"/>
          </p:nvPr>
        </p:nvSpPr>
        <p:spPr>
          <a:xfrm>
            <a:off x="6692900" y="6408741"/>
            <a:ext cx="2133600" cy="365125"/>
          </a:xfrm>
        </p:spPr>
        <p:txBody>
          <a:bodyPr/>
          <a:lstStyle/>
          <a:p>
            <a:fld id="{24791E93-A2B7-0848-BDB4-10A6DF01D9B6}" type="slidenum">
              <a:rPr lang="en-US" smtClean="0"/>
              <a:pPr/>
              <a:t>55</a:t>
            </a:fld>
            <a:endParaRPr lang="en-US" dirty="0"/>
          </a:p>
        </p:txBody>
      </p:sp>
      <p:sp>
        <p:nvSpPr>
          <p:cNvPr id="5" name="TextBox 4">
            <a:extLst>
              <a:ext uri="{FF2B5EF4-FFF2-40B4-BE49-F238E27FC236}">
                <a16:creationId xmlns:a16="http://schemas.microsoft.com/office/drawing/2014/main" id="{72A4DADD-CECF-7D46-BF79-463851D92790}"/>
              </a:ext>
            </a:extLst>
          </p:cNvPr>
          <p:cNvSpPr txBox="1"/>
          <p:nvPr/>
        </p:nvSpPr>
        <p:spPr>
          <a:xfrm>
            <a:off x="6279889" y="3865163"/>
            <a:ext cx="889987" cy="369332"/>
          </a:xfrm>
          <a:prstGeom prst="rect">
            <a:avLst/>
          </a:prstGeom>
          <a:noFill/>
        </p:spPr>
        <p:txBody>
          <a:bodyPr wrap="none" rtlCol="0">
            <a:spAutoFit/>
          </a:bodyPr>
          <a:lstStyle/>
          <a:p>
            <a:r>
              <a:rPr lang="en-US" dirty="0"/>
              <a:t>Length</a:t>
            </a:r>
          </a:p>
        </p:txBody>
      </p:sp>
      <p:sp>
        <p:nvSpPr>
          <p:cNvPr id="137" name="TextBox 136">
            <a:extLst>
              <a:ext uri="{FF2B5EF4-FFF2-40B4-BE49-F238E27FC236}">
                <a16:creationId xmlns:a16="http://schemas.microsoft.com/office/drawing/2014/main" id="{0068AFB4-9DBA-2847-BF93-7A7E926759AA}"/>
              </a:ext>
            </a:extLst>
          </p:cNvPr>
          <p:cNvSpPr txBox="1"/>
          <p:nvPr/>
        </p:nvSpPr>
        <p:spPr>
          <a:xfrm>
            <a:off x="7428606" y="3865163"/>
            <a:ext cx="1274708" cy="369332"/>
          </a:xfrm>
          <a:prstGeom prst="rect">
            <a:avLst/>
          </a:prstGeom>
          <a:noFill/>
        </p:spPr>
        <p:txBody>
          <a:bodyPr wrap="none" rtlCol="0">
            <a:spAutoFit/>
          </a:bodyPr>
          <a:lstStyle/>
          <a:p>
            <a:r>
              <a:rPr lang="en-US" dirty="0"/>
              <a:t>Resolution</a:t>
            </a:r>
          </a:p>
        </p:txBody>
      </p:sp>
      <p:sp>
        <p:nvSpPr>
          <p:cNvPr id="138" name="TextBox 137">
            <a:extLst>
              <a:ext uri="{FF2B5EF4-FFF2-40B4-BE49-F238E27FC236}">
                <a16:creationId xmlns:a16="http://schemas.microsoft.com/office/drawing/2014/main" id="{4783C1A8-BDCE-3549-A05E-86B47D43418C}"/>
              </a:ext>
            </a:extLst>
          </p:cNvPr>
          <p:cNvSpPr txBox="1"/>
          <p:nvPr/>
        </p:nvSpPr>
        <p:spPr>
          <a:xfrm>
            <a:off x="7410387" y="4383197"/>
            <a:ext cx="1774845" cy="369332"/>
          </a:xfrm>
          <a:prstGeom prst="rect">
            <a:avLst/>
          </a:prstGeom>
          <a:noFill/>
        </p:spPr>
        <p:txBody>
          <a:bodyPr wrap="none" rtlCol="0">
            <a:spAutoFit/>
          </a:bodyPr>
          <a:lstStyle/>
          <a:p>
            <a:r>
              <a:rPr lang="en-US" dirty="0"/>
              <a:t>Genus, species</a:t>
            </a:r>
          </a:p>
        </p:txBody>
      </p:sp>
      <p:sp>
        <p:nvSpPr>
          <p:cNvPr id="139" name="TextBox 138">
            <a:extLst>
              <a:ext uri="{FF2B5EF4-FFF2-40B4-BE49-F238E27FC236}">
                <a16:creationId xmlns:a16="http://schemas.microsoft.com/office/drawing/2014/main" id="{66D4220A-1E89-D845-B79F-079D2E4FF1E0}"/>
              </a:ext>
            </a:extLst>
          </p:cNvPr>
          <p:cNvSpPr txBox="1"/>
          <p:nvPr/>
        </p:nvSpPr>
        <p:spPr>
          <a:xfrm>
            <a:off x="6230559" y="4823632"/>
            <a:ext cx="1024639" cy="369332"/>
          </a:xfrm>
          <a:prstGeom prst="rect">
            <a:avLst/>
          </a:prstGeom>
          <a:noFill/>
        </p:spPr>
        <p:txBody>
          <a:bodyPr wrap="none" rtlCol="0">
            <a:spAutoFit/>
          </a:bodyPr>
          <a:lstStyle/>
          <a:p>
            <a:r>
              <a:rPr lang="en-US" dirty="0"/>
              <a:t>~255 </a:t>
            </a:r>
            <a:r>
              <a:rPr lang="en-US" dirty="0" err="1"/>
              <a:t>bp</a:t>
            </a:r>
            <a:endParaRPr lang="en-US" dirty="0"/>
          </a:p>
        </p:txBody>
      </p:sp>
      <p:sp>
        <p:nvSpPr>
          <p:cNvPr id="140" name="TextBox 139">
            <a:extLst>
              <a:ext uri="{FF2B5EF4-FFF2-40B4-BE49-F238E27FC236}">
                <a16:creationId xmlns:a16="http://schemas.microsoft.com/office/drawing/2014/main" id="{5B80D104-0A6B-384B-B5AA-81E1602AA619}"/>
              </a:ext>
            </a:extLst>
          </p:cNvPr>
          <p:cNvSpPr txBox="1"/>
          <p:nvPr/>
        </p:nvSpPr>
        <p:spPr>
          <a:xfrm>
            <a:off x="7410387" y="5239672"/>
            <a:ext cx="1697901" cy="369332"/>
          </a:xfrm>
          <a:prstGeom prst="rect">
            <a:avLst/>
          </a:prstGeom>
          <a:noFill/>
        </p:spPr>
        <p:txBody>
          <a:bodyPr wrap="none" rtlCol="0">
            <a:spAutoFit/>
          </a:bodyPr>
          <a:lstStyle/>
          <a:p>
            <a:r>
              <a:rPr lang="en-US" dirty="0"/>
              <a:t>Species, strain</a:t>
            </a:r>
          </a:p>
        </p:txBody>
      </p:sp>
      <p:cxnSp>
        <p:nvCxnSpPr>
          <p:cNvPr id="16" name="Straight Connector 15">
            <a:extLst>
              <a:ext uri="{FF2B5EF4-FFF2-40B4-BE49-F238E27FC236}">
                <a16:creationId xmlns:a16="http://schemas.microsoft.com/office/drawing/2014/main" id="{4128A565-D806-4049-A439-CD595470F022}"/>
              </a:ext>
            </a:extLst>
          </p:cNvPr>
          <p:cNvCxnSpPr>
            <a:cxnSpLocks/>
          </p:cNvCxnSpPr>
          <p:nvPr/>
        </p:nvCxnSpPr>
        <p:spPr>
          <a:xfrm flipH="1">
            <a:off x="6279890" y="4204181"/>
            <a:ext cx="2659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2205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4">
            <a:extLst>
              <a:ext uri="{FF2B5EF4-FFF2-40B4-BE49-F238E27FC236}">
                <a16:creationId xmlns:a16="http://schemas.microsoft.com/office/drawing/2014/main" id="{3FE4B2FE-6AAC-DC44-9048-DB30030A4BC6}"/>
              </a:ext>
            </a:extLst>
          </p:cNvPr>
          <p:cNvSpPr>
            <a:spLocks noGrp="1"/>
          </p:cNvSpPr>
          <p:nvPr>
            <p:ph type="title"/>
          </p:nvPr>
        </p:nvSpPr>
        <p:spPr>
          <a:xfrm>
            <a:off x="774414" y="-251767"/>
            <a:ext cx="8202557" cy="1143000"/>
          </a:xfrm>
        </p:spPr>
        <p:txBody>
          <a:bodyPr/>
          <a:lstStyle/>
          <a:p>
            <a:r>
              <a:rPr lang="en-US" dirty="0"/>
              <a:t>16S Amplification occurs in 2 steps</a:t>
            </a:r>
          </a:p>
        </p:txBody>
      </p:sp>
      <p:sp>
        <p:nvSpPr>
          <p:cNvPr id="199" name="TextBox 198">
            <a:extLst>
              <a:ext uri="{FF2B5EF4-FFF2-40B4-BE49-F238E27FC236}">
                <a16:creationId xmlns:a16="http://schemas.microsoft.com/office/drawing/2014/main" id="{141BAE38-6D9C-4C4A-AB50-7B49475571D0}"/>
              </a:ext>
            </a:extLst>
          </p:cNvPr>
          <p:cNvSpPr txBox="1"/>
          <p:nvPr/>
        </p:nvSpPr>
        <p:spPr>
          <a:xfrm>
            <a:off x="774414" y="1280898"/>
            <a:ext cx="8064958" cy="646331"/>
          </a:xfrm>
          <a:prstGeom prst="rect">
            <a:avLst/>
          </a:prstGeom>
          <a:noFill/>
        </p:spPr>
        <p:txBody>
          <a:bodyPr wrap="square" rtlCol="0">
            <a:spAutoFit/>
          </a:bodyPr>
          <a:lstStyle/>
          <a:p>
            <a:r>
              <a:rPr lang="en-US" dirty="0">
                <a:sym typeface="Wingdings" pitchFamily="2" charset="2"/>
              </a:rPr>
              <a:t> </a:t>
            </a:r>
            <a:r>
              <a:rPr lang="en-US" dirty="0"/>
              <a:t>We want to amplify copies of the 16S gene from our patient metagenomes so we have enough material for sequencing </a:t>
            </a:r>
          </a:p>
        </p:txBody>
      </p:sp>
      <p:sp>
        <p:nvSpPr>
          <p:cNvPr id="200" name="Oval 199">
            <a:extLst>
              <a:ext uri="{FF2B5EF4-FFF2-40B4-BE49-F238E27FC236}">
                <a16:creationId xmlns:a16="http://schemas.microsoft.com/office/drawing/2014/main" id="{68F08DD6-BB47-2C4B-8D13-EE6206C40685}"/>
              </a:ext>
            </a:extLst>
          </p:cNvPr>
          <p:cNvSpPr/>
          <p:nvPr/>
        </p:nvSpPr>
        <p:spPr>
          <a:xfrm>
            <a:off x="1204720" y="2077640"/>
            <a:ext cx="430306" cy="430306"/>
          </a:xfrm>
          <a:prstGeom prst="ellipse">
            <a:avLst/>
          </a:prstGeom>
          <a:no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201" name="TextBox 200">
            <a:extLst>
              <a:ext uri="{FF2B5EF4-FFF2-40B4-BE49-F238E27FC236}">
                <a16:creationId xmlns:a16="http://schemas.microsoft.com/office/drawing/2014/main" id="{4C98E22D-D019-8046-8C7B-8EFFCE59E74F}"/>
              </a:ext>
            </a:extLst>
          </p:cNvPr>
          <p:cNvSpPr txBox="1"/>
          <p:nvPr/>
        </p:nvSpPr>
        <p:spPr>
          <a:xfrm>
            <a:off x="1799247" y="2061960"/>
            <a:ext cx="1737976" cy="1231106"/>
          </a:xfrm>
          <a:prstGeom prst="rect">
            <a:avLst/>
          </a:prstGeom>
          <a:noFill/>
        </p:spPr>
        <p:txBody>
          <a:bodyPr wrap="none" rtlCol="0">
            <a:spAutoFit/>
          </a:bodyPr>
          <a:lstStyle/>
          <a:p>
            <a:pPr>
              <a:spcAft>
                <a:spcPts val="1200"/>
              </a:spcAft>
            </a:pPr>
            <a:r>
              <a:rPr lang="en-US" sz="2400" dirty="0"/>
              <a:t>PCR</a:t>
            </a:r>
            <a:endParaRPr lang="en-US" sz="2000" dirty="0"/>
          </a:p>
          <a:p>
            <a:r>
              <a:rPr lang="en-US" sz="2000" dirty="0"/>
              <a:t>very sensitive</a:t>
            </a:r>
          </a:p>
          <a:p>
            <a:r>
              <a:rPr lang="en-US" sz="2000" dirty="0"/>
              <a:t>error prone</a:t>
            </a:r>
          </a:p>
        </p:txBody>
      </p:sp>
      <p:pic>
        <p:nvPicPr>
          <p:cNvPr id="202" name="Picture 201">
            <a:extLst>
              <a:ext uri="{FF2B5EF4-FFF2-40B4-BE49-F238E27FC236}">
                <a16:creationId xmlns:a16="http://schemas.microsoft.com/office/drawing/2014/main" id="{1442F7D2-4D9E-FB46-88DA-F4D2FA755C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4720" y="3764317"/>
            <a:ext cx="3145222" cy="1769187"/>
          </a:xfrm>
          <a:prstGeom prst="rect">
            <a:avLst/>
          </a:prstGeom>
        </p:spPr>
      </p:pic>
      <p:sp>
        <p:nvSpPr>
          <p:cNvPr id="203" name="Oval 202">
            <a:extLst>
              <a:ext uri="{FF2B5EF4-FFF2-40B4-BE49-F238E27FC236}">
                <a16:creationId xmlns:a16="http://schemas.microsoft.com/office/drawing/2014/main" id="{89A30290-FB42-DF4F-B598-A66148543C4B}"/>
              </a:ext>
            </a:extLst>
          </p:cNvPr>
          <p:cNvSpPr/>
          <p:nvPr/>
        </p:nvSpPr>
        <p:spPr>
          <a:xfrm>
            <a:off x="5030762" y="2075172"/>
            <a:ext cx="430306" cy="430306"/>
          </a:xfrm>
          <a:prstGeom prst="ellipse">
            <a:avLst/>
          </a:prstGeom>
          <a:no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2</a:t>
            </a:r>
          </a:p>
        </p:txBody>
      </p:sp>
      <p:sp>
        <p:nvSpPr>
          <p:cNvPr id="204" name="TextBox 203">
            <a:extLst>
              <a:ext uri="{FF2B5EF4-FFF2-40B4-BE49-F238E27FC236}">
                <a16:creationId xmlns:a16="http://schemas.microsoft.com/office/drawing/2014/main" id="{F0F11C09-A017-8048-B951-967AAC0B7D7D}"/>
              </a:ext>
            </a:extLst>
          </p:cNvPr>
          <p:cNvSpPr txBox="1"/>
          <p:nvPr/>
        </p:nvSpPr>
        <p:spPr>
          <a:xfrm>
            <a:off x="5568868" y="2061960"/>
            <a:ext cx="3105337" cy="1538883"/>
          </a:xfrm>
          <a:prstGeom prst="rect">
            <a:avLst/>
          </a:prstGeom>
          <a:noFill/>
        </p:spPr>
        <p:txBody>
          <a:bodyPr wrap="none" rtlCol="0">
            <a:spAutoFit/>
          </a:bodyPr>
          <a:lstStyle/>
          <a:p>
            <a:pPr>
              <a:spcAft>
                <a:spcPts val="1200"/>
              </a:spcAft>
            </a:pPr>
            <a:r>
              <a:rPr lang="en-US" sz="2400" dirty="0"/>
              <a:t>Clone into bacteria</a:t>
            </a:r>
          </a:p>
          <a:p>
            <a:r>
              <a:rPr lang="en-US" sz="2000" dirty="0"/>
              <a:t>Huge amplification</a:t>
            </a:r>
          </a:p>
          <a:p>
            <a:r>
              <a:rPr lang="en-US" sz="2000" dirty="0"/>
              <a:t>High fidelity</a:t>
            </a:r>
          </a:p>
          <a:p>
            <a:r>
              <a:rPr lang="en-US" sz="2000" dirty="0"/>
              <a:t>Requires starting material</a:t>
            </a:r>
          </a:p>
        </p:txBody>
      </p:sp>
      <p:pic>
        <p:nvPicPr>
          <p:cNvPr id="206" name="Picture 205">
            <a:extLst>
              <a:ext uri="{FF2B5EF4-FFF2-40B4-BE49-F238E27FC236}">
                <a16:creationId xmlns:a16="http://schemas.microsoft.com/office/drawing/2014/main" id="{E8C1CC5C-F217-6340-97C3-A1FBC84045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8868" y="3764317"/>
            <a:ext cx="2653781" cy="1769187"/>
          </a:xfrm>
          <a:prstGeom prst="rect">
            <a:avLst/>
          </a:prstGeom>
        </p:spPr>
      </p:pic>
    </p:spTree>
    <p:extLst>
      <p:ext uri="{BB962C8B-B14F-4D97-AF65-F5344CB8AC3E}">
        <p14:creationId xmlns:p14="http://schemas.microsoft.com/office/powerpoint/2010/main" val="3748569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4">
            <a:extLst>
              <a:ext uri="{FF2B5EF4-FFF2-40B4-BE49-F238E27FC236}">
                <a16:creationId xmlns:a16="http://schemas.microsoft.com/office/drawing/2014/main" id="{3FE4B2FE-6AAC-DC44-9048-DB30030A4BC6}"/>
              </a:ext>
            </a:extLst>
          </p:cNvPr>
          <p:cNvSpPr>
            <a:spLocks noGrp="1"/>
          </p:cNvSpPr>
          <p:nvPr>
            <p:ph type="title"/>
          </p:nvPr>
        </p:nvSpPr>
        <p:spPr>
          <a:xfrm>
            <a:off x="774414" y="-251767"/>
            <a:ext cx="8202557" cy="1143000"/>
          </a:xfrm>
        </p:spPr>
        <p:txBody>
          <a:bodyPr/>
          <a:lstStyle/>
          <a:p>
            <a:r>
              <a:rPr lang="en-US" dirty="0"/>
              <a:t>Sequence processing</a:t>
            </a:r>
          </a:p>
        </p:txBody>
      </p:sp>
      <p:sp>
        <p:nvSpPr>
          <p:cNvPr id="73" name="TextBox 72">
            <a:extLst>
              <a:ext uri="{FF2B5EF4-FFF2-40B4-BE49-F238E27FC236}">
                <a16:creationId xmlns:a16="http://schemas.microsoft.com/office/drawing/2014/main" id="{B10DC5CF-F72B-6140-B8E7-9FA6E71EDA7D}"/>
              </a:ext>
            </a:extLst>
          </p:cNvPr>
          <p:cNvSpPr txBox="1"/>
          <p:nvPr/>
        </p:nvSpPr>
        <p:spPr>
          <a:xfrm>
            <a:off x="774414" y="894288"/>
            <a:ext cx="5973627" cy="338554"/>
          </a:xfrm>
          <a:prstGeom prst="rect">
            <a:avLst/>
          </a:prstGeom>
          <a:noFill/>
        </p:spPr>
        <p:txBody>
          <a:bodyPr wrap="square" rtlCol="0">
            <a:spAutoFit/>
          </a:bodyPr>
          <a:lstStyle/>
          <a:p>
            <a:pPr algn="ctr"/>
            <a:r>
              <a:rPr lang="en-US" sz="1600" dirty="0"/>
              <a:t>Processing and QC of reads: base calling &amp; trimming</a:t>
            </a:r>
          </a:p>
        </p:txBody>
      </p:sp>
      <p:sp>
        <p:nvSpPr>
          <p:cNvPr id="90" name="Oval 89">
            <a:extLst>
              <a:ext uri="{FF2B5EF4-FFF2-40B4-BE49-F238E27FC236}">
                <a16:creationId xmlns:a16="http://schemas.microsoft.com/office/drawing/2014/main" id="{CD1861AB-8535-D041-87B1-DFC315E1092A}"/>
              </a:ext>
            </a:extLst>
          </p:cNvPr>
          <p:cNvSpPr/>
          <p:nvPr/>
        </p:nvSpPr>
        <p:spPr>
          <a:xfrm>
            <a:off x="830173" y="848412"/>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5</a:t>
            </a:r>
          </a:p>
        </p:txBody>
      </p:sp>
      <p:pic>
        <p:nvPicPr>
          <p:cNvPr id="6" name="Picture 5">
            <a:extLst>
              <a:ext uri="{FF2B5EF4-FFF2-40B4-BE49-F238E27FC236}">
                <a16:creationId xmlns:a16="http://schemas.microsoft.com/office/drawing/2014/main" id="{693231CB-F907-984E-B159-E3F3D4C7CC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75" t="31477" r="7883" b="11057"/>
          <a:stretch/>
        </p:blipFill>
        <p:spPr>
          <a:xfrm>
            <a:off x="619624" y="1278718"/>
            <a:ext cx="8357347" cy="4415743"/>
          </a:xfrm>
          <a:prstGeom prst="rect">
            <a:avLst/>
          </a:prstGeom>
        </p:spPr>
      </p:pic>
      <p:sp>
        <p:nvSpPr>
          <p:cNvPr id="104" name="TextBox 103">
            <a:extLst>
              <a:ext uri="{FF2B5EF4-FFF2-40B4-BE49-F238E27FC236}">
                <a16:creationId xmlns:a16="http://schemas.microsoft.com/office/drawing/2014/main" id="{0C287AA9-1D50-A445-8BC7-FEFB83F713A9}"/>
              </a:ext>
            </a:extLst>
          </p:cNvPr>
          <p:cNvSpPr txBox="1"/>
          <p:nvPr/>
        </p:nvSpPr>
        <p:spPr>
          <a:xfrm>
            <a:off x="938232" y="5727191"/>
            <a:ext cx="7591627" cy="338554"/>
          </a:xfrm>
          <a:prstGeom prst="rect">
            <a:avLst/>
          </a:prstGeom>
          <a:noFill/>
        </p:spPr>
        <p:txBody>
          <a:bodyPr wrap="square" rtlCol="0">
            <a:spAutoFit/>
          </a:bodyPr>
          <a:lstStyle/>
          <a:p>
            <a:r>
              <a:rPr lang="en-US" sz="1600" dirty="0">
                <a:solidFill>
                  <a:schemeClr val="accent1"/>
                </a:solidFill>
              </a:rPr>
              <a:t>Remove (</a:t>
            </a:r>
            <a:r>
              <a:rPr lang="en-US" sz="1600" dirty="0" err="1">
                <a:solidFill>
                  <a:schemeClr val="accent1"/>
                </a:solidFill>
              </a:rPr>
              <a:t>i</a:t>
            </a:r>
            <a:r>
              <a:rPr lang="en-US" sz="1600" dirty="0">
                <a:solidFill>
                  <a:schemeClr val="accent1"/>
                </a:solidFill>
              </a:rPr>
              <a:t>) chimeras and (ii) sequences that align to the human genome  (E&lt;0.1)</a:t>
            </a:r>
          </a:p>
        </p:txBody>
      </p:sp>
      <p:sp>
        <p:nvSpPr>
          <p:cNvPr id="8" name="TextBox 7">
            <a:extLst>
              <a:ext uri="{FF2B5EF4-FFF2-40B4-BE49-F238E27FC236}">
                <a16:creationId xmlns:a16="http://schemas.microsoft.com/office/drawing/2014/main" id="{5C735F36-29CE-BE42-B5B3-E59920AA624B}"/>
              </a:ext>
            </a:extLst>
          </p:cNvPr>
          <p:cNvSpPr txBox="1"/>
          <p:nvPr/>
        </p:nvSpPr>
        <p:spPr>
          <a:xfrm>
            <a:off x="8298828" y="4699321"/>
            <a:ext cx="569387" cy="369332"/>
          </a:xfrm>
          <a:prstGeom prst="rect">
            <a:avLst/>
          </a:prstGeom>
          <a:noFill/>
        </p:spPr>
        <p:txBody>
          <a:bodyPr wrap="none" rtlCol="0">
            <a:spAutoFit/>
          </a:bodyPr>
          <a:lstStyle/>
          <a:p>
            <a:r>
              <a:rPr lang="en-US" dirty="0">
                <a:solidFill>
                  <a:schemeClr val="accent4"/>
                </a:solidFill>
              </a:rPr>
              <a:t>trim</a:t>
            </a:r>
          </a:p>
        </p:txBody>
      </p:sp>
    </p:spTree>
    <p:extLst>
      <p:ext uri="{BB962C8B-B14F-4D97-AF65-F5344CB8AC3E}">
        <p14:creationId xmlns:p14="http://schemas.microsoft.com/office/powerpoint/2010/main" val="2761844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4">
            <a:extLst>
              <a:ext uri="{FF2B5EF4-FFF2-40B4-BE49-F238E27FC236}">
                <a16:creationId xmlns:a16="http://schemas.microsoft.com/office/drawing/2014/main" id="{3FE4B2FE-6AAC-DC44-9048-DB30030A4BC6}"/>
              </a:ext>
            </a:extLst>
          </p:cNvPr>
          <p:cNvSpPr>
            <a:spLocks noGrp="1"/>
          </p:cNvSpPr>
          <p:nvPr>
            <p:ph type="title"/>
          </p:nvPr>
        </p:nvSpPr>
        <p:spPr>
          <a:xfrm>
            <a:off x="774414" y="-251767"/>
            <a:ext cx="8202557" cy="1143000"/>
          </a:xfrm>
        </p:spPr>
        <p:txBody>
          <a:bodyPr/>
          <a:lstStyle/>
          <a:p>
            <a:r>
              <a:rPr lang="en-US" dirty="0"/>
              <a:t>Read assembly for each clone</a:t>
            </a:r>
          </a:p>
        </p:txBody>
      </p:sp>
      <p:sp>
        <p:nvSpPr>
          <p:cNvPr id="7" name="Arc 6">
            <a:extLst>
              <a:ext uri="{FF2B5EF4-FFF2-40B4-BE49-F238E27FC236}">
                <a16:creationId xmlns:a16="http://schemas.microsoft.com/office/drawing/2014/main" id="{0F817D57-D634-1640-882F-6AA7472F1F65}"/>
              </a:ext>
            </a:extLst>
          </p:cNvPr>
          <p:cNvSpPr>
            <a:spLocks noChangeAspect="1"/>
          </p:cNvSpPr>
          <p:nvPr/>
        </p:nvSpPr>
        <p:spPr>
          <a:xfrm>
            <a:off x="1027648" y="2561666"/>
            <a:ext cx="1014967" cy="1014967"/>
          </a:xfrm>
          <a:prstGeom prst="arc">
            <a:avLst>
              <a:gd name="adj1" fmla="val 11028971"/>
              <a:gd name="adj2" fmla="val 10918783"/>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2B90952D-F9D0-0741-B274-4623BC6FA4AF}"/>
              </a:ext>
            </a:extLst>
          </p:cNvPr>
          <p:cNvSpPr/>
          <p:nvPr/>
        </p:nvSpPr>
        <p:spPr>
          <a:xfrm rot="5400000">
            <a:off x="1026745" y="2561320"/>
            <a:ext cx="1014880" cy="1014880"/>
          </a:xfrm>
          <a:prstGeom prst="arc">
            <a:avLst>
              <a:gd name="adj1" fmla="val 5156199"/>
              <a:gd name="adj2" fmla="val 10067972"/>
            </a:avLst>
          </a:prstGeom>
          <a:ln w="38100">
            <a:solidFill>
              <a:schemeClr val="accent5">
                <a:lumMod val="60000"/>
                <a:lumOff val="4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Bent Arrow 8">
            <a:extLst>
              <a:ext uri="{FF2B5EF4-FFF2-40B4-BE49-F238E27FC236}">
                <a16:creationId xmlns:a16="http://schemas.microsoft.com/office/drawing/2014/main" id="{44746E95-DE11-4143-9110-3F33C5E0BFE0}"/>
              </a:ext>
            </a:extLst>
          </p:cNvPr>
          <p:cNvSpPr/>
          <p:nvPr/>
        </p:nvSpPr>
        <p:spPr>
          <a:xfrm rot="16739265">
            <a:off x="741447" y="2869618"/>
            <a:ext cx="312123" cy="199882"/>
          </a:xfrm>
          <a:prstGeom prst="bentArrow">
            <a:avLst>
              <a:gd name="adj1" fmla="val 13947"/>
              <a:gd name="adj2" fmla="val 39370"/>
              <a:gd name="adj3" fmla="val 50000"/>
              <a:gd name="adj4" fmla="val 0"/>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0" name="Bent Arrow 9">
            <a:extLst>
              <a:ext uri="{FF2B5EF4-FFF2-40B4-BE49-F238E27FC236}">
                <a16:creationId xmlns:a16="http://schemas.microsoft.com/office/drawing/2014/main" id="{67FACB46-1BF3-2941-BD5F-AFBD864F7533}"/>
              </a:ext>
            </a:extLst>
          </p:cNvPr>
          <p:cNvSpPr/>
          <p:nvPr/>
        </p:nvSpPr>
        <p:spPr>
          <a:xfrm rot="19226967">
            <a:off x="952767" y="2462643"/>
            <a:ext cx="312123" cy="199882"/>
          </a:xfrm>
          <a:prstGeom prst="bentArrow">
            <a:avLst>
              <a:gd name="adj1" fmla="val 13947"/>
              <a:gd name="adj2" fmla="val 39370"/>
              <a:gd name="adj3" fmla="val 50000"/>
              <a:gd name="adj4" fmla="val 0"/>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B2501BAA-1941-7740-A024-4B7A1EC02F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904" t="44024" b="39352"/>
          <a:stretch/>
        </p:blipFill>
        <p:spPr>
          <a:xfrm>
            <a:off x="3270026" y="2467943"/>
            <a:ext cx="4123059" cy="1225782"/>
          </a:xfrm>
          <a:prstGeom prst="rect">
            <a:avLst/>
          </a:prstGeom>
        </p:spPr>
      </p:pic>
      <p:sp>
        <p:nvSpPr>
          <p:cNvPr id="5" name="TextBox 4">
            <a:extLst>
              <a:ext uri="{FF2B5EF4-FFF2-40B4-BE49-F238E27FC236}">
                <a16:creationId xmlns:a16="http://schemas.microsoft.com/office/drawing/2014/main" id="{B1CF8381-CE24-0A41-BF4A-2540DE18CB9F}"/>
              </a:ext>
            </a:extLst>
          </p:cNvPr>
          <p:cNvSpPr txBox="1"/>
          <p:nvPr/>
        </p:nvSpPr>
        <p:spPr>
          <a:xfrm>
            <a:off x="2359364" y="2563833"/>
            <a:ext cx="928459" cy="369332"/>
          </a:xfrm>
          <a:prstGeom prst="rect">
            <a:avLst/>
          </a:prstGeom>
          <a:noFill/>
        </p:spPr>
        <p:txBody>
          <a:bodyPr wrap="none" rtlCol="0">
            <a:spAutoFit/>
          </a:bodyPr>
          <a:lstStyle/>
          <a:p>
            <a:r>
              <a:rPr lang="en-US" dirty="0"/>
              <a:t>Read 1</a:t>
            </a:r>
          </a:p>
        </p:txBody>
      </p:sp>
      <p:sp>
        <p:nvSpPr>
          <p:cNvPr id="14" name="TextBox 13">
            <a:extLst>
              <a:ext uri="{FF2B5EF4-FFF2-40B4-BE49-F238E27FC236}">
                <a16:creationId xmlns:a16="http://schemas.microsoft.com/office/drawing/2014/main" id="{BCE24D2D-4A36-954C-A7AD-0409447F9B36}"/>
              </a:ext>
            </a:extLst>
          </p:cNvPr>
          <p:cNvSpPr txBox="1"/>
          <p:nvPr/>
        </p:nvSpPr>
        <p:spPr>
          <a:xfrm>
            <a:off x="2349433" y="3128779"/>
            <a:ext cx="928459" cy="369332"/>
          </a:xfrm>
          <a:prstGeom prst="rect">
            <a:avLst/>
          </a:prstGeom>
          <a:noFill/>
        </p:spPr>
        <p:txBody>
          <a:bodyPr wrap="none" rtlCol="0">
            <a:spAutoFit/>
          </a:bodyPr>
          <a:lstStyle/>
          <a:p>
            <a:r>
              <a:rPr lang="en-US" dirty="0"/>
              <a:t>Read 2</a:t>
            </a:r>
          </a:p>
        </p:txBody>
      </p:sp>
      <p:sp>
        <p:nvSpPr>
          <p:cNvPr id="16" name="TextBox 15">
            <a:extLst>
              <a:ext uri="{FF2B5EF4-FFF2-40B4-BE49-F238E27FC236}">
                <a16:creationId xmlns:a16="http://schemas.microsoft.com/office/drawing/2014/main" id="{FF9D46DC-8C8F-A644-BC91-FE2E8BF5E40A}"/>
              </a:ext>
            </a:extLst>
          </p:cNvPr>
          <p:cNvSpPr txBox="1"/>
          <p:nvPr/>
        </p:nvSpPr>
        <p:spPr>
          <a:xfrm>
            <a:off x="774414" y="1754673"/>
            <a:ext cx="5173211" cy="369332"/>
          </a:xfrm>
          <a:prstGeom prst="rect">
            <a:avLst/>
          </a:prstGeom>
          <a:noFill/>
        </p:spPr>
        <p:txBody>
          <a:bodyPr wrap="none" rtlCol="0">
            <a:spAutoFit/>
          </a:bodyPr>
          <a:lstStyle/>
          <a:p>
            <a:r>
              <a:rPr lang="en-US" dirty="0"/>
              <a:t>There are three sequencing reads for each clone</a:t>
            </a:r>
          </a:p>
        </p:txBody>
      </p:sp>
      <p:sp>
        <p:nvSpPr>
          <p:cNvPr id="29" name="TextBox 28">
            <a:extLst>
              <a:ext uri="{FF2B5EF4-FFF2-40B4-BE49-F238E27FC236}">
                <a16:creationId xmlns:a16="http://schemas.microsoft.com/office/drawing/2014/main" id="{377C0353-06B4-FB45-8083-D18EAF0130F8}"/>
              </a:ext>
            </a:extLst>
          </p:cNvPr>
          <p:cNvSpPr txBox="1"/>
          <p:nvPr/>
        </p:nvSpPr>
        <p:spPr>
          <a:xfrm>
            <a:off x="6813965" y="2523873"/>
            <a:ext cx="1531188" cy="369332"/>
          </a:xfrm>
          <a:prstGeom prst="rect">
            <a:avLst/>
          </a:prstGeom>
          <a:noFill/>
        </p:spPr>
        <p:txBody>
          <a:bodyPr wrap="none" rtlCol="0">
            <a:spAutoFit/>
          </a:bodyPr>
          <a:lstStyle/>
          <a:p>
            <a:r>
              <a:rPr lang="en-US" dirty="0">
                <a:solidFill>
                  <a:schemeClr val="accent2">
                    <a:lumMod val="40000"/>
                    <a:lumOff val="60000"/>
                  </a:schemeClr>
                </a:solidFill>
              </a:rPr>
              <a:t>Quality score</a:t>
            </a:r>
          </a:p>
        </p:txBody>
      </p:sp>
      <p:cxnSp>
        <p:nvCxnSpPr>
          <p:cNvPr id="26" name="Straight Arrow Connector 25">
            <a:extLst>
              <a:ext uri="{FF2B5EF4-FFF2-40B4-BE49-F238E27FC236}">
                <a16:creationId xmlns:a16="http://schemas.microsoft.com/office/drawing/2014/main" id="{D4B9D40B-1B47-C341-ADA8-C8B8CB8B5304}"/>
              </a:ext>
            </a:extLst>
          </p:cNvPr>
          <p:cNvCxnSpPr/>
          <p:nvPr/>
        </p:nvCxnSpPr>
        <p:spPr>
          <a:xfrm flipH="1">
            <a:off x="6641245" y="2708539"/>
            <a:ext cx="172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ED983FE-6C29-6248-87F3-A4F5C2FCF7A5}"/>
              </a:ext>
            </a:extLst>
          </p:cNvPr>
          <p:cNvCxnSpPr>
            <a:cxnSpLocks/>
          </p:cNvCxnSpPr>
          <p:nvPr/>
        </p:nvCxnSpPr>
        <p:spPr>
          <a:xfrm flipH="1">
            <a:off x="7291485" y="2893205"/>
            <a:ext cx="101600" cy="17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Down Arrow 30">
            <a:extLst>
              <a:ext uri="{FF2B5EF4-FFF2-40B4-BE49-F238E27FC236}">
                <a16:creationId xmlns:a16="http://schemas.microsoft.com/office/drawing/2014/main" id="{D74CE517-827D-9D42-80C8-1C30B33CCB9B}"/>
              </a:ext>
            </a:extLst>
          </p:cNvPr>
          <p:cNvSpPr/>
          <p:nvPr/>
        </p:nvSpPr>
        <p:spPr>
          <a:xfrm>
            <a:off x="5462914" y="4339915"/>
            <a:ext cx="386080" cy="352431"/>
          </a:xfrm>
          <a:prstGeom prst="downArrow">
            <a:avLst/>
          </a:prstGeom>
          <a:ln w="22225">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19454D67-3AFC-F545-8395-8ECD5F423629}"/>
              </a:ext>
            </a:extLst>
          </p:cNvPr>
          <p:cNvSpPr/>
          <p:nvPr/>
        </p:nvSpPr>
        <p:spPr>
          <a:xfrm>
            <a:off x="3844475" y="4823617"/>
            <a:ext cx="4696919" cy="91440"/>
          </a:xfrm>
          <a:prstGeom prst="rect">
            <a:avLst/>
          </a:prstGeom>
          <a:solidFill>
            <a:schemeClr val="tx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6D25B9A6-325C-894C-8C21-560A7433BC4F}"/>
              </a:ext>
            </a:extLst>
          </p:cNvPr>
          <p:cNvSpPr txBox="1"/>
          <p:nvPr/>
        </p:nvSpPr>
        <p:spPr>
          <a:xfrm>
            <a:off x="1534185" y="4638951"/>
            <a:ext cx="1851789" cy="369332"/>
          </a:xfrm>
          <a:prstGeom prst="rect">
            <a:avLst/>
          </a:prstGeom>
          <a:noFill/>
        </p:spPr>
        <p:txBody>
          <a:bodyPr wrap="none" rtlCol="0">
            <a:spAutoFit/>
          </a:bodyPr>
          <a:lstStyle/>
          <a:p>
            <a:r>
              <a:rPr lang="en-US" dirty="0"/>
              <a:t>Assembled read</a:t>
            </a:r>
          </a:p>
        </p:txBody>
      </p:sp>
      <p:pic>
        <p:nvPicPr>
          <p:cNvPr id="38" name="Picture 37">
            <a:extLst>
              <a:ext uri="{FF2B5EF4-FFF2-40B4-BE49-F238E27FC236}">
                <a16:creationId xmlns:a16="http://schemas.microsoft.com/office/drawing/2014/main" id="{2D1006F7-8525-4746-8F7B-FA08AC6276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940" t="51361" b="39352"/>
          <a:stretch/>
        </p:blipFill>
        <p:spPr>
          <a:xfrm flipH="1">
            <a:off x="5331554" y="3576200"/>
            <a:ext cx="3288941" cy="684827"/>
          </a:xfrm>
          <a:prstGeom prst="rect">
            <a:avLst/>
          </a:prstGeom>
        </p:spPr>
      </p:pic>
      <p:cxnSp>
        <p:nvCxnSpPr>
          <p:cNvPr id="39" name="Straight Arrow Connector 38">
            <a:extLst>
              <a:ext uri="{FF2B5EF4-FFF2-40B4-BE49-F238E27FC236}">
                <a16:creationId xmlns:a16="http://schemas.microsoft.com/office/drawing/2014/main" id="{D1BA5EF7-A28C-0C48-95F3-2F576E131953}"/>
              </a:ext>
            </a:extLst>
          </p:cNvPr>
          <p:cNvCxnSpPr>
            <a:cxnSpLocks/>
          </p:cNvCxnSpPr>
          <p:nvPr/>
        </p:nvCxnSpPr>
        <p:spPr>
          <a:xfrm>
            <a:off x="7737039" y="2916108"/>
            <a:ext cx="0" cy="517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19EC623-AB20-FD41-AE51-8BC0CD715DBC}"/>
              </a:ext>
            </a:extLst>
          </p:cNvPr>
          <p:cNvSpPr txBox="1"/>
          <p:nvPr/>
        </p:nvSpPr>
        <p:spPr>
          <a:xfrm>
            <a:off x="2359364" y="3693725"/>
            <a:ext cx="928459" cy="369332"/>
          </a:xfrm>
          <a:prstGeom prst="rect">
            <a:avLst/>
          </a:prstGeom>
          <a:noFill/>
        </p:spPr>
        <p:txBody>
          <a:bodyPr wrap="none" rtlCol="0">
            <a:spAutoFit/>
          </a:bodyPr>
          <a:lstStyle/>
          <a:p>
            <a:r>
              <a:rPr lang="en-US" dirty="0"/>
              <a:t>Read 3</a:t>
            </a:r>
          </a:p>
        </p:txBody>
      </p:sp>
      <p:sp>
        <p:nvSpPr>
          <p:cNvPr id="43" name="Bent Arrow 42">
            <a:extLst>
              <a:ext uri="{FF2B5EF4-FFF2-40B4-BE49-F238E27FC236}">
                <a16:creationId xmlns:a16="http://schemas.microsoft.com/office/drawing/2014/main" id="{94B3900D-0296-B943-B785-FD3513E5EC2C}"/>
              </a:ext>
            </a:extLst>
          </p:cNvPr>
          <p:cNvSpPr/>
          <p:nvPr/>
        </p:nvSpPr>
        <p:spPr>
          <a:xfrm flipH="1">
            <a:off x="1340468" y="2327619"/>
            <a:ext cx="251694" cy="213194"/>
          </a:xfrm>
          <a:prstGeom prst="bentArrow">
            <a:avLst>
              <a:gd name="adj1" fmla="val 13947"/>
              <a:gd name="adj2" fmla="val 39370"/>
              <a:gd name="adj3" fmla="val 50000"/>
              <a:gd name="adj4" fmla="val 0"/>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289312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24">
            <a:extLst>
              <a:ext uri="{FF2B5EF4-FFF2-40B4-BE49-F238E27FC236}">
                <a16:creationId xmlns:a16="http://schemas.microsoft.com/office/drawing/2014/main" id="{3FE4B2FE-6AAC-DC44-9048-DB30030A4BC6}"/>
              </a:ext>
            </a:extLst>
          </p:cNvPr>
          <p:cNvSpPr>
            <a:spLocks noGrp="1"/>
          </p:cNvSpPr>
          <p:nvPr>
            <p:ph type="title"/>
          </p:nvPr>
        </p:nvSpPr>
        <p:spPr>
          <a:xfrm>
            <a:off x="262325" y="-340967"/>
            <a:ext cx="8202557" cy="1143000"/>
          </a:xfrm>
        </p:spPr>
        <p:txBody>
          <a:bodyPr/>
          <a:lstStyle/>
          <a:p>
            <a:r>
              <a:rPr lang="en-US" dirty="0"/>
              <a:t>Where do we want to go next?</a:t>
            </a:r>
          </a:p>
        </p:txBody>
      </p:sp>
      <p:sp>
        <p:nvSpPr>
          <p:cNvPr id="33" name="Rectangle 32">
            <a:extLst>
              <a:ext uri="{FF2B5EF4-FFF2-40B4-BE49-F238E27FC236}">
                <a16:creationId xmlns:a16="http://schemas.microsoft.com/office/drawing/2014/main" id="{19454D67-3AFC-F545-8395-8ECD5F423629}"/>
              </a:ext>
            </a:extLst>
          </p:cNvPr>
          <p:cNvSpPr/>
          <p:nvPr/>
        </p:nvSpPr>
        <p:spPr>
          <a:xfrm>
            <a:off x="5562289" y="1702470"/>
            <a:ext cx="2902594" cy="99217"/>
          </a:xfrm>
          <a:prstGeom prst="rect">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6D25B9A6-325C-894C-8C21-560A7433BC4F}"/>
              </a:ext>
            </a:extLst>
          </p:cNvPr>
          <p:cNvSpPr txBox="1"/>
          <p:nvPr/>
        </p:nvSpPr>
        <p:spPr>
          <a:xfrm>
            <a:off x="5562287" y="1129165"/>
            <a:ext cx="2902595" cy="369332"/>
          </a:xfrm>
          <a:prstGeom prst="rect">
            <a:avLst/>
          </a:prstGeom>
          <a:noFill/>
        </p:spPr>
        <p:txBody>
          <a:bodyPr wrap="square" rtlCol="0">
            <a:spAutoFit/>
          </a:bodyPr>
          <a:lstStyle/>
          <a:p>
            <a:pPr algn="ctr"/>
            <a:r>
              <a:rPr lang="en-US" dirty="0"/>
              <a:t>Processed 16S sequences</a:t>
            </a:r>
          </a:p>
        </p:txBody>
      </p:sp>
      <p:sp>
        <p:nvSpPr>
          <p:cNvPr id="21" name="TextBox 20">
            <a:extLst>
              <a:ext uri="{FF2B5EF4-FFF2-40B4-BE49-F238E27FC236}">
                <a16:creationId xmlns:a16="http://schemas.microsoft.com/office/drawing/2014/main" id="{16A36430-E6DB-2F4F-8113-21C69763347D}"/>
              </a:ext>
            </a:extLst>
          </p:cNvPr>
          <p:cNvSpPr txBox="1"/>
          <p:nvPr/>
        </p:nvSpPr>
        <p:spPr>
          <a:xfrm>
            <a:off x="994541" y="1498497"/>
            <a:ext cx="1415772" cy="646331"/>
          </a:xfrm>
          <a:prstGeom prst="rect">
            <a:avLst/>
          </a:prstGeom>
          <a:noFill/>
        </p:spPr>
        <p:txBody>
          <a:bodyPr wrap="none" rtlCol="0">
            <a:spAutoFit/>
          </a:bodyPr>
          <a:lstStyle/>
          <a:p>
            <a:pPr algn="ctr"/>
            <a:r>
              <a:rPr lang="en-US" dirty="0"/>
              <a:t>microbial</a:t>
            </a:r>
          </a:p>
          <a:p>
            <a:pPr algn="ctr"/>
            <a:r>
              <a:rPr lang="en-US" dirty="0"/>
              <a:t>composition</a:t>
            </a:r>
          </a:p>
        </p:txBody>
      </p:sp>
      <p:sp>
        <p:nvSpPr>
          <p:cNvPr id="23" name="Rectangle 22">
            <a:extLst>
              <a:ext uri="{FF2B5EF4-FFF2-40B4-BE49-F238E27FC236}">
                <a16:creationId xmlns:a16="http://schemas.microsoft.com/office/drawing/2014/main" id="{1B726F92-2429-CE46-8C18-191871D33405}"/>
              </a:ext>
            </a:extLst>
          </p:cNvPr>
          <p:cNvSpPr/>
          <p:nvPr/>
        </p:nvSpPr>
        <p:spPr>
          <a:xfrm>
            <a:off x="5562289" y="1875393"/>
            <a:ext cx="2902594" cy="99217"/>
          </a:xfrm>
          <a:prstGeom prst="rect">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A3FB4212-2FE3-3D45-BFC5-22DDCBE99597}"/>
              </a:ext>
            </a:extLst>
          </p:cNvPr>
          <p:cNvSpPr/>
          <p:nvPr/>
        </p:nvSpPr>
        <p:spPr>
          <a:xfrm>
            <a:off x="5562289" y="2048316"/>
            <a:ext cx="2902594" cy="99217"/>
          </a:xfrm>
          <a:prstGeom prst="rect">
            <a:avLst/>
          </a:prstGeom>
          <a:solidFill>
            <a:schemeClr val="bg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5A464E3-D83A-0F43-B746-3D197D2B6149}"/>
              </a:ext>
            </a:extLst>
          </p:cNvPr>
          <p:cNvSpPr/>
          <p:nvPr/>
        </p:nvSpPr>
        <p:spPr>
          <a:xfrm>
            <a:off x="5562289" y="2221239"/>
            <a:ext cx="2902594" cy="99217"/>
          </a:xfrm>
          <a:prstGeom prst="rect">
            <a:avLst/>
          </a:prstGeom>
          <a:solidFill>
            <a:schemeClr val="bg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A893E3BB-C0AB-5C4E-9A57-9848756DC1A7}"/>
              </a:ext>
            </a:extLst>
          </p:cNvPr>
          <p:cNvSpPr/>
          <p:nvPr/>
        </p:nvSpPr>
        <p:spPr>
          <a:xfrm>
            <a:off x="5562289" y="2394162"/>
            <a:ext cx="2902594" cy="99217"/>
          </a:xfrm>
          <a:prstGeom prst="rect">
            <a:avLst/>
          </a:prstGeom>
          <a:solidFill>
            <a:schemeClr val="bg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3E45F50E-FBD6-9344-88B9-54E21EF46337}"/>
              </a:ext>
            </a:extLst>
          </p:cNvPr>
          <p:cNvSpPr/>
          <p:nvPr/>
        </p:nvSpPr>
        <p:spPr>
          <a:xfrm>
            <a:off x="5562289" y="2567085"/>
            <a:ext cx="2902594" cy="9921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70EEBBD-A2A4-7C47-892D-FEB115EBD3EE}"/>
              </a:ext>
            </a:extLst>
          </p:cNvPr>
          <p:cNvSpPr/>
          <p:nvPr/>
        </p:nvSpPr>
        <p:spPr>
          <a:xfrm>
            <a:off x="5562289" y="2740008"/>
            <a:ext cx="2902594" cy="99217"/>
          </a:xfrm>
          <a:prstGeom prst="rect">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2C7BAAEA-1651-9B44-913F-D04F6021A7B1}"/>
              </a:ext>
            </a:extLst>
          </p:cNvPr>
          <p:cNvSpPr/>
          <p:nvPr/>
        </p:nvSpPr>
        <p:spPr>
          <a:xfrm>
            <a:off x="5562289" y="2912931"/>
            <a:ext cx="2902594" cy="9921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C49A9AF6-293F-9D45-A3D7-9A6105B44B28}"/>
              </a:ext>
            </a:extLst>
          </p:cNvPr>
          <p:cNvSpPr/>
          <p:nvPr/>
        </p:nvSpPr>
        <p:spPr>
          <a:xfrm>
            <a:off x="5562289" y="3085854"/>
            <a:ext cx="2902594" cy="99217"/>
          </a:xfrm>
          <a:prstGeom prst="rect">
            <a:avLst/>
          </a:prstGeom>
          <a:solidFill>
            <a:schemeClr val="bg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F430B5AC-CB4E-4C45-A65C-EE2A715BFBBC}"/>
              </a:ext>
            </a:extLst>
          </p:cNvPr>
          <p:cNvSpPr/>
          <p:nvPr/>
        </p:nvSpPr>
        <p:spPr>
          <a:xfrm>
            <a:off x="5562289" y="3749704"/>
            <a:ext cx="2902594" cy="99217"/>
          </a:xfrm>
          <a:prstGeom prst="rect">
            <a:avLst/>
          </a:prstGeom>
          <a:solidFill>
            <a:schemeClr val="bg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5C4C5A2-1D0D-4740-AF47-A2B8C306A401}"/>
              </a:ext>
            </a:extLst>
          </p:cNvPr>
          <p:cNvSpPr/>
          <p:nvPr/>
        </p:nvSpPr>
        <p:spPr>
          <a:xfrm>
            <a:off x="5562289" y="3922627"/>
            <a:ext cx="2902594" cy="99217"/>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1FF1A5F2-47AA-7847-BF76-E25887F8D362}"/>
              </a:ext>
            </a:extLst>
          </p:cNvPr>
          <p:cNvSpPr/>
          <p:nvPr/>
        </p:nvSpPr>
        <p:spPr>
          <a:xfrm>
            <a:off x="1005615" y="2315031"/>
            <a:ext cx="1415772" cy="1415772"/>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Freeform 2">
            <a:extLst>
              <a:ext uri="{FF2B5EF4-FFF2-40B4-BE49-F238E27FC236}">
                <a16:creationId xmlns:a16="http://schemas.microsoft.com/office/drawing/2014/main" id="{BC8C00EB-E2D3-8D48-A991-9050A373389C}"/>
              </a:ext>
            </a:extLst>
          </p:cNvPr>
          <p:cNvSpPr/>
          <p:nvPr/>
        </p:nvSpPr>
        <p:spPr>
          <a:xfrm>
            <a:off x="2822205" y="2273082"/>
            <a:ext cx="2310064" cy="399222"/>
          </a:xfrm>
          <a:custGeom>
            <a:avLst/>
            <a:gdLst>
              <a:gd name="connsiteX0" fmla="*/ 0 w 2855495"/>
              <a:gd name="connsiteY0" fmla="*/ 577622 h 577622"/>
              <a:gd name="connsiteX1" fmla="*/ 368968 w 2855495"/>
              <a:gd name="connsiteY1" fmla="*/ 304906 h 577622"/>
              <a:gd name="connsiteX2" fmla="*/ 818147 w 2855495"/>
              <a:gd name="connsiteY2" fmla="*/ 96359 h 577622"/>
              <a:gd name="connsiteX3" fmla="*/ 1459831 w 2855495"/>
              <a:gd name="connsiteY3" fmla="*/ 106 h 577622"/>
              <a:gd name="connsiteX4" fmla="*/ 2053389 w 2855495"/>
              <a:gd name="connsiteY4" fmla="*/ 112401 h 577622"/>
              <a:gd name="connsiteX5" fmla="*/ 2855495 w 2855495"/>
              <a:gd name="connsiteY5" fmla="*/ 513454 h 57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495" h="577622">
                <a:moveTo>
                  <a:pt x="0" y="577622"/>
                </a:moveTo>
                <a:cubicBezTo>
                  <a:pt x="116305" y="481369"/>
                  <a:pt x="232610" y="385116"/>
                  <a:pt x="368968" y="304906"/>
                </a:cubicBezTo>
                <a:cubicBezTo>
                  <a:pt x="505326" y="224695"/>
                  <a:pt x="636337" y="147159"/>
                  <a:pt x="818147" y="96359"/>
                </a:cubicBezTo>
                <a:cubicBezTo>
                  <a:pt x="999958" y="45559"/>
                  <a:pt x="1253957" y="-2568"/>
                  <a:pt x="1459831" y="106"/>
                </a:cubicBezTo>
                <a:cubicBezTo>
                  <a:pt x="1665705" y="2780"/>
                  <a:pt x="1820778" y="26843"/>
                  <a:pt x="2053389" y="112401"/>
                </a:cubicBezTo>
                <a:cubicBezTo>
                  <a:pt x="2286000" y="197959"/>
                  <a:pt x="2570747" y="355706"/>
                  <a:pt x="2855495" y="513454"/>
                </a:cubicBezTo>
              </a:path>
            </a:pathLst>
          </a:custGeom>
          <a:ln w="28575" cap="rnd">
            <a:solidFill>
              <a:schemeClr val="bg2">
                <a:lumMod val="75000"/>
              </a:schemeClr>
            </a:solidFill>
            <a:headEnd type="none" w="med" len="med"/>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C08808F-CE67-7243-A7DF-38C5A8B9C1C9}"/>
              </a:ext>
            </a:extLst>
          </p:cNvPr>
          <p:cNvSpPr txBox="1"/>
          <p:nvPr/>
        </p:nvSpPr>
        <p:spPr>
          <a:xfrm>
            <a:off x="2525787" y="1885212"/>
            <a:ext cx="1210588" cy="369332"/>
          </a:xfrm>
          <a:prstGeom prst="rect">
            <a:avLst/>
          </a:prstGeom>
          <a:noFill/>
        </p:spPr>
        <p:txBody>
          <a:bodyPr wrap="none" rtlCol="0">
            <a:spAutoFit/>
          </a:bodyPr>
          <a:lstStyle/>
          <a:p>
            <a:r>
              <a:rPr lang="en-US" dirty="0">
                <a:solidFill>
                  <a:schemeClr val="bg2">
                    <a:lumMod val="75000"/>
                  </a:schemeClr>
                </a:solidFill>
              </a:rPr>
              <a:t>Extraction</a:t>
            </a:r>
          </a:p>
        </p:txBody>
      </p:sp>
      <p:sp>
        <p:nvSpPr>
          <p:cNvPr id="26" name="TextBox 25">
            <a:extLst>
              <a:ext uri="{FF2B5EF4-FFF2-40B4-BE49-F238E27FC236}">
                <a16:creationId xmlns:a16="http://schemas.microsoft.com/office/drawing/2014/main" id="{0DD5BD32-4974-1047-B0E0-B1256C6B699B}"/>
              </a:ext>
            </a:extLst>
          </p:cNvPr>
          <p:cNvSpPr txBox="1"/>
          <p:nvPr/>
        </p:nvSpPr>
        <p:spPr>
          <a:xfrm>
            <a:off x="4032793" y="1878931"/>
            <a:ext cx="1402948" cy="369332"/>
          </a:xfrm>
          <a:prstGeom prst="rect">
            <a:avLst/>
          </a:prstGeom>
          <a:noFill/>
        </p:spPr>
        <p:txBody>
          <a:bodyPr wrap="none" rtlCol="0">
            <a:spAutoFit/>
          </a:bodyPr>
          <a:lstStyle/>
          <a:p>
            <a:r>
              <a:rPr lang="en-US" dirty="0">
                <a:solidFill>
                  <a:schemeClr val="bg2">
                    <a:lumMod val="75000"/>
                  </a:schemeClr>
                </a:solidFill>
              </a:rPr>
              <a:t>Sequencing</a:t>
            </a:r>
          </a:p>
        </p:txBody>
      </p:sp>
      <p:sp>
        <p:nvSpPr>
          <p:cNvPr id="44" name="TextBox 43">
            <a:extLst>
              <a:ext uri="{FF2B5EF4-FFF2-40B4-BE49-F238E27FC236}">
                <a16:creationId xmlns:a16="http://schemas.microsoft.com/office/drawing/2014/main" id="{1618C302-0658-C240-9708-5F3CD51C8894}"/>
              </a:ext>
            </a:extLst>
          </p:cNvPr>
          <p:cNvSpPr txBox="1"/>
          <p:nvPr/>
        </p:nvSpPr>
        <p:spPr>
          <a:xfrm>
            <a:off x="1374453" y="2465408"/>
            <a:ext cx="655949" cy="1107996"/>
          </a:xfrm>
          <a:prstGeom prst="rect">
            <a:avLst/>
          </a:prstGeom>
          <a:noFill/>
        </p:spPr>
        <p:txBody>
          <a:bodyPr wrap="none" rtlCol="0">
            <a:spAutoFit/>
          </a:bodyPr>
          <a:lstStyle/>
          <a:p>
            <a:pPr algn="ctr"/>
            <a:r>
              <a:rPr lang="en-US" sz="6600" dirty="0">
                <a:solidFill>
                  <a:schemeClr val="bg1"/>
                </a:solidFill>
              </a:rPr>
              <a:t>?</a:t>
            </a:r>
          </a:p>
        </p:txBody>
      </p:sp>
      <p:sp>
        <p:nvSpPr>
          <p:cNvPr id="8" name="TextBox 7">
            <a:extLst>
              <a:ext uri="{FF2B5EF4-FFF2-40B4-BE49-F238E27FC236}">
                <a16:creationId xmlns:a16="http://schemas.microsoft.com/office/drawing/2014/main" id="{456A4E99-6DED-E447-9399-DDEEDABEA701}"/>
              </a:ext>
            </a:extLst>
          </p:cNvPr>
          <p:cNvSpPr txBox="1"/>
          <p:nvPr/>
        </p:nvSpPr>
        <p:spPr>
          <a:xfrm>
            <a:off x="6613476" y="2864805"/>
            <a:ext cx="800219" cy="830997"/>
          </a:xfrm>
          <a:prstGeom prst="rect">
            <a:avLst/>
          </a:prstGeom>
          <a:noFill/>
        </p:spPr>
        <p:txBody>
          <a:bodyPr wrap="none" rtlCol="0">
            <a:spAutoFit/>
          </a:bodyPr>
          <a:lstStyle/>
          <a:p>
            <a:r>
              <a:rPr lang="en-US" sz="4800" dirty="0"/>
              <a:t>…</a:t>
            </a:r>
          </a:p>
        </p:txBody>
      </p:sp>
      <p:sp>
        <p:nvSpPr>
          <p:cNvPr id="9" name="Rectangle 8">
            <a:extLst>
              <a:ext uri="{FF2B5EF4-FFF2-40B4-BE49-F238E27FC236}">
                <a16:creationId xmlns:a16="http://schemas.microsoft.com/office/drawing/2014/main" id="{DFD8143A-8970-2E47-AC41-9684C2F0C62E}"/>
              </a:ext>
            </a:extLst>
          </p:cNvPr>
          <p:cNvSpPr/>
          <p:nvPr/>
        </p:nvSpPr>
        <p:spPr>
          <a:xfrm>
            <a:off x="5562287" y="6063916"/>
            <a:ext cx="3581713" cy="79408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55752147-CD1E-D94E-A1D2-AE65B3DF4512}"/>
              </a:ext>
            </a:extLst>
          </p:cNvPr>
          <p:cNvSpPr txBox="1"/>
          <p:nvPr/>
        </p:nvSpPr>
        <p:spPr>
          <a:xfrm>
            <a:off x="744572" y="4577999"/>
            <a:ext cx="7892508" cy="1538883"/>
          </a:xfrm>
          <a:prstGeom prst="rect">
            <a:avLst/>
          </a:prstGeom>
          <a:noFill/>
        </p:spPr>
        <p:txBody>
          <a:bodyPr wrap="square" rtlCol="0">
            <a:spAutoFit/>
          </a:bodyPr>
          <a:lstStyle/>
          <a:p>
            <a:r>
              <a:rPr lang="en-US" sz="2000" dirty="0"/>
              <a:t>The challenge of metagenomics is that the sample is mixed!</a:t>
            </a:r>
          </a:p>
          <a:p>
            <a:endParaRPr lang="en-US" sz="2000" dirty="0"/>
          </a:p>
          <a:p>
            <a:pPr marL="285750" indent="-285750">
              <a:buFont typeface="Wingdings" pitchFamily="2" charset="2"/>
              <a:buChar char="à"/>
            </a:pPr>
            <a:r>
              <a:rPr lang="en-US" dirty="0">
                <a:sym typeface="Wingdings" pitchFamily="2" charset="2"/>
              </a:rPr>
              <a:t>Which 16S sequence came from which bacterium?</a:t>
            </a:r>
          </a:p>
          <a:p>
            <a:pPr marL="285750" indent="-285750">
              <a:buFont typeface="Wingdings" pitchFamily="2" charset="2"/>
              <a:buChar char="à"/>
            </a:pPr>
            <a:r>
              <a:rPr lang="en-US" dirty="0"/>
              <a:t>Does every unique 16S sequence come from a unique microbe?</a:t>
            </a:r>
          </a:p>
          <a:p>
            <a:endParaRPr lang="en-US" dirty="0"/>
          </a:p>
        </p:txBody>
      </p:sp>
    </p:spTree>
    <p:extLst>
      <p:ext uri="{BB962C8B-B14F-4D97-AF65-F5344CB8AC3E}">
        <p14:creationId xmlns:p14="http://schemas.microsoft.com/office/powerpoint/2010/main" val="3959109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DE6B3B-EED2-3645-B01C-D26B4A8A0598}"/>
              </a:ext>
            </a:extLst>
          </p:cNvPr>
          <p:cNvSpPr>
            <a:spLocks noGrp="1"/>
          </p:cNvSpPr>
          <p:nvPr>
            <p:ph type="sldNum" sz="quarter" idx="4"/>
          </p:nvPr>
        </p:nvSpPr>
        <p:spPr/>
        <p:txBody>
          <a:bodyPr/>
          <a:lstStyle/>
          <a:p>
            <a:fld id="{24791E93-A2B7-0848-BDB4-10A6DF01D9B6}" type="slidenum">
              <a:rPr lang="en-US" smtClean="0"/>
              <a:pPr/>
              <a:t>6</a:t>
            </a:fld>
            <a:endParaRPr lang="en-US" dirty="0"/>
          </a:p>
        </p:txBody>
      </p:sp>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760702" y="-456219"/>
            <a:ext cx="8232191" cy="1143000"/>
          </a:xfrm>
        </p:spPr>
        <p:txBody>
          <a:bodyPr/>
          <a:lstStyle/>
          <a:p>
            <a:r>
              <a:rPr lang="en-US" dirty="0"/>
              <a:t>Microbial communities are all around</a:t>
            </a:r>
          </a:p>
        </p:txBody>
      </p:sp>
      <p:sp>
        <p:nvSpPr>
          <p:cNvPr id="47" name="Right Arrow 46">
            <a:extLst>
              <a:ext uri="{FF2B5EF4-FFF2-40B4-BE49-F238E27FC236}">
                <a16:creationId xmlns:a16="http://schemas.microsoft.com/office/drawing/2014/main" id="{67A4DE5F-0436-8E48-888B-5E71A6428179}"/>
              </a:ext>
            </a:extLst>
          </p:cNvPr>
          <p:cNvSpPr/>
          <p:nvPr/>
        </p:nvSpPr>
        <p:spPr>
          <a:xfrm rot="5400000">
            <a:off x="3002160" y="3592665"/>
            <a:ext cx="413396" cy="484632"/>
          </a:xfrm>
          <a:prstGeom prst="rightArrow">
            <a:avLst>
              <a:gd name="adj1" fmla="val 36349"/>
              <a:gd name="adj2" fmla="val 44050"/>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EC19C24F-7A35-0642-A2EA-462F06D2BCAB}"/>
              </a:ext>
            </a:extLst>
          </p:cNvPr>
          <p:cNvSpPr txBox="1"/>
          <p:nvPr/>
        </p:nvSpPr>
        <p:spPr>
          <a:xfrm>
            <a:off x="3513660" y="3626621"/>
            <a:ext cx="2556937" cy="400110"/>
          </a:xfrm>
          <a:prstGeom prst="rect">
            <a:avLst/>
          </a:prstGeom>
          <a:noFill/>
        </p:spPr>
        <p:txBody>
          <a:bodyPr wrap="square" rtlCol="0">
            <a:spAutoFit/>
          </a:bodyPr>
          <a:lstStyle/>
          <a:p>
            <a:pPr algn="ctr"/>
            <a:r>
              <a:rPr lang="en-US" sz="2000" i="1" dirty="0"/>
              <a:t>Upon a closer look… </a:t>
            </a:r>
          </a:p>
        </p:txBody>
      </p:sp>
      <p:sp>
        <p:nvSpPr>
          <p:cNvPr id="49" name="Right Arrow 48">
            <a:extLst>
              <a:ext uri="{FF2B5EF4-FFF2-40B4-BE49-F238E27FC236}">
                <a16:creationId xmlns:a16="http://schemas.microsoft.com/office/drawing/2014/main" id="{444F05A7-090D-AE41-AB21-C5C7761E9070}"/>
              </a:ext>
            </a:extLst>
          </p:cNvPr>
          <p:cNvSpPr/>
          <p:nvPr/>
        </p:nvSpPr>
        <p:spPr>
          <a:xfrm rot="5400000">
            <a:off x="6106215" y="3592665"/>
            <a:ext cx="413396" cy="484632"/>
          </a:xfrm>
          <a:prstGeom prst="rightArrow">
            <a:avLst>
              <a:gd name="adj1" fmla="val 38097"/>
              <a:gd name="adj2" fmla="val 48147"/>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 Placeholder 124">
            <a:extLst>
              <a:ext uri="{FF2B5EF4-FFF2-40B4-BE49-F238E27FC236}">
                <a16:creationId xmlns:a16="http://schemas.microsoft.com/office/drawing/2014/main" id="{4D6A7A31-21C1-8C4D-8B1B-80FD4B34D3A2}"/>
              </a:ext>
            </a:extLst>
          </p:cNvPr>
          <p:cNvSpPr>
            <a:spLocks noGrp="1"/>
          </p:cNvSpPr>
          <p:nvPr>
            <p:ph sz="quarter" idx="12"/>
          </p:nvPr>
        </p:nvSpPr>
        <p:spPr>
          <a:xfrm>
            <a:off x="5449934" y="4746860"/>
            <a:ext cx="1543524" cy="1220788"/>
          </a:xfrm>
        </p:spPr>
        <p:txBody>
          <a:bodyPr/>
          <a:lstStyle/>
          <a:p>
            <a:pPr>
              <a:lnSpc>
                <a:spcPct val="100000"/>
              </a:lnSpc>
              <a:spcAft>
                <a:spcPts val="600"/>
              </a:spcAft>
            </a:pPr>
            <a:r>
              <a:rPr lang="en-US" sz="2000" dirty="0"/>
              <a:t>fungi	</a:t>
            </a:r>
          </a:p>
          <a:p>
            <a:pPr>
              <a:lnSpc>
                <a:spcPct val="100000"/>
              </a:lnSpc>
              <a:spcAft>
                <a:spcPts val="600"/>
              </a:spcAft>
            </a:pPr>
            <a:r>
              <a:rPr lang="en-US" sz="2000" dirty="0"/>
              <a:t>viruses</a:t>
            </a:r>
          </a:p>
          <a:p>
            <a:pPr>
              <a:lnSpc>
                <a:spcPct val="100000"/>
              </a:lnSpc>
              <a:spcAft>
                <a:spcPts val="600"/>
              </a:spcAft>
            </a:pPr>
            <a:r>
              <a:rPr lang="en-US" sz="2000" dirty="0"/>
              <a:t>bacteria</a:t>
            </a:r>
          </a:p>
        </p:txBody>
      </p:sp>
      <p:sp>
        <p:nvSpPr>
          <p:cNvPr id="51" name="Text Placeholder 124">
            <a:extLst>
              <a:ext uri="{FF2B5EF4-FFF2-40B4-BE49-F238E27FC236}">
                <a16:creationId xmlns:a16="http://schemas.microsoft.com/office/drawing/2014/main" id="{B608CF8B-7E40-614E-9D23-889554A739A3}"/>
              </a:ext>
            </a:extLst>
          </p:cNvPr>
          <p:cNvSpPr txBox="1">
            <a:spLocks/>
          </p:cNvSpPr>
          <p:nvPr/>
        </p:nvSpPr>
        <p:spPr>
          <a:xfrm>
            <a:off x="6874927" y="4746860"/>
            <a:ext cx="2117966" cy="1220788"/>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3"/>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4"/>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Aft>
                <a:spcPts val="600"/>
              </a:spcAft>
            </a:pPr>
            <a:r>
              <a:rPr lang="en-US" sz="2000" dirty="0"/>
              <a:t>archaea</a:t>
            </a:r>
          </a:p>
          <a:p>
            <a:pPr>
              <a:lnSpc>
                <a:spcPct val="100000"/>
              </a:lnSpc>
              <a:spcAft>
                <a:spcPts val="600"/>
              </a:spcAft>
            </a:pPr>
            <a:r>
              <a:rPr lang="en-US" sz="2000" dirty="0" err="1"/>
              <a:t>protists</a:t>
            </a:r>
            <a:endParaRPr lang="en-US" sz="2000" dirty="0"/>
          </a:p>
          <a:p>
            <a:pPr>
              <a:lnSpc>
                <a:spcPct val="100000"/>
              </a:lnSpc>
              <a:spcAft>
                <a:spcPts val="600"/>
              </a:spcAft>
            </a:pPr>
            <a:r>
              <a:rPr lang="en-US" sz="2000" dirty="0"/>
              <a:t>micro-animals</a:t>
            </a:r>
          </a:p>
        </p:txBody>
      </p:sp>
      <p:pic>
        <p:nvPicPr>
          <p:cNvPr id="21" name="Picture 20">
            <a:extLst>
              <a:ext uri="{FF2B5EF4-FFF2-40B4-BE49-F238E27FC236}">
                <a16:creationId xmlns:a16="http://schemas.microsoft.com/office/drawing/2014/main" id="{8C5CB582-7624-3F4F-B5E1-D0A2602EFEB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74932" y="1646220"/>
            <a:ext cx="1845734" cy="1693327"/>
          </a:xfrm>
          <a:prstGeom prst="rect">
            <a:avLst/>
          </a:prstGeom>
        </p:spPr>
      </p:pic>
      <p:pic>
        <p:nvPicPr>
          <p:cNvPr id="23" name="Picture 22">
            <a:extLst>
              <a:ext uri="{FF2B5EF4-FFF2-40B4-BE49-F238E27FC236}">
                <a16:creationId xmlns:a16="http://schemas.microsoft.com/office/drawing/2014/main" id="{717683A9-CFBA-8F47-ABDF-242BE429697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59863" y="1646220"/>
            <a:ext cx="1845739" cy="1693327"/>
          </a:xfrm>
          <a:prstGeom prst="rect">
            <a:avLst/>
          </a:prstGeom>
        </p:spPr>
      </p:pic>
      <p:pic>
        <p:nvPicPr>
          <p:cNvPr id="26" name="Picture 25">
            <a:extLst>
              <a:ext uri="{FF2B5EF4-FFF2-40B4-BE49-F238E27FC236}">
                <a16:creationId xmlns:a16="http://schemas.microsoft.com/office/drawing/2014/main" id="{A7DB1AA3-2ABB-3845-B5DE-341B98647BA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29732" y="1646220"/>
            <a:ext cx="1845734" cy="1693327"/>
          </a:xfrm>
          <a:prstGeom prst="rect">
            <a:avLst/>
          </a:prstGeom>
        </p:spPr>
      </p:pic>
      <p:pic>
        <p:nvPicPr>
          <p:cNvPr id="28" name="Picture 27">
            <a:extLst>
              <a:ext uri="{FF2B5EF4-FFF2-40B4-BE49-F238E27FC236}">
                <a16:creationId xmlns:a16="http://schemas.microsoft.com/office/drawing/2014/main" id="{C95C313C-009B-1C4F-A02C-8731ADCE463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844797" y="1646220"/>
            <a:ext cx="1845735" cy="1693327"/>
          </a:xfrm>
          <a:prstGeom prst="rect">
            <a:avLst/>
          </a:prstGeom>
        </p:spPr>
      </p:pic>
      <p:sp>
        <p:nvSpPr>
          <p:cNvPr id="29" name="TextBox 28">
            <a:extLst>
              <a:ext uri="{FF2B5EF4-FFF2-40B4-BE49-F238E27FC236}">
                <a16:creationId xmlns:a16="http://schemas.microsoft.com/office/drawing/2014/main" id="{FC661242-C01E-9043-976A-9B4E6F0A4A26}"/>
              </a:ext>
            </a:extLst>
          </p:cNvPr>
          <p:cNvSpPr txBox="1"/>
          <p:nvPr/>
        </p:nvSpPr>
        <p:spPr>
          <a:xfrm>
            <a:off x="1043091" y="863974"/>
            <a:ext cx="1439333" cy="769441"/>
          </a:xfrm>
          <a:prstGeom prst="rect">
            <a:avLst/>
          </a:prstGeom>
          <a:noFill/>
        </p:spPr>
        <p:txBody>
          <a:bodyPr wrap="square" rtlCol="0">
            <a:spAutoFit/>
          </a:bodyPr>
          <a:lstStyle/>
          <a:p>
            <a:pPr algn="ctr"/>
            <a:r>
              <a:rPr lang="en-US" sz="2200" i="1" dirty="0"/>
              <a:t>human epithelia</a:t>
            </a:r>
          </a:p>
        </p:txBody>
      </p:sp>
      <p:sp>
        <p:nvSpPr>
          <p:cNvPr id="30" name="TextBox 29">
            <a:extLst>
              <a:ext uri="{FF2B5EF4-FFF2-40B4-BE49-F238E27FC236}">
                <a16:creationId xmlns:a16="http://schemas.microsoft.com/office/drawing/2014/main" id="{46AAD954-342B-6A47-8AB9-F817032879B0}"/>
              </a:ext>
            </a:extLst>
          </p:cNvPr>
          <p:cNvSpPr txBox="1"/>
          <p:nvPr/>
        </p:nvSpPr>
        <p:spPr>
          <a:xfrm>
            <a:off x="3058157" y="1202528"/>
            <a:ext cx="1439333" cy="430887"/>
          </a:xfrm>
          <a:prstGeom prst="rect">
            <a:avLst/>
          </a:prstGeom>
          <a:noFill/>
        </p:spPr>
        <p:txBody>
          <a:bodyPr wrap="square" rtlCol="0">
            <a:spAutoFit/>
          </a:bodyPr>
          <a:lstStyle/>
          <a:p>
            <a:pPr algn="ctr"/>
            <a:r>
              <a:rPr lang="en-US" sz="2200" i="1" dirty="0"/>
              <a:t>soil</a:t>
            </a:r>
          </a:p>
        </p:txBody>
      </p:sp>
      <p:sp>
        <p:nvSpPr>
          <p:cNvPr id="31" name="TextBox 30">
            <a:extLst>
              <a:ext uri="{FF2B5EF4-FFF2-40B4-BE49-F238E27FC236}">
                <a16:creationId xmlns:a16="http://schemas.microsoft.com/office/drawing/2014/main" id="{30256EE2-D3DD-644E-BDDD-90AFDC5AC020}"/>
              </a:ext>
            </a:extLst>
          </p:cNvPr>
          <p:cNvSpPr txBox="1"/>
          <p:nvPr/>
        </p:nvSpPr>
        <p:spPr>
          <a:xfrm>
            <a:off x="7088292" y="863974"/>
            <a:ext cx="1439333" cy="769441"/>
          </a:xfrm>
          <a:prstGeom prst="rect">
            <a:avLst/>
          </a:prstGeom>
          <a:noFill/>
        </p:spPr>
        <p:txBody>
          <a:bodyPr wrap="square" rtlCol="0">
            <a:spAutoFit/>
          </a:bodyPr>
          <a:lstStyle/>
          <a:p>
            <a:pPr algn="ctr"/>
            <a:r>
              <a:rPr lang="en-US" sz="2200" i="1" dirty="0"/>
              <a:t>hot springs</a:t>
            </a:r>
          </a:p>
        </p:txBody>
      </p:sp>
      <p:sp>
        <p:nvSpPr>
          <p:cNvPr id="32" name="TextBox 31">
            <a:extLst>
              <a:ext uri="{FF2B5EF4-FFF2-40B4-BE49-F238E27FC236}">
                <a16:creationId xmlns:a16="http://schemas.microsoft.com/office/drawing/2014/main" id="{F8DCC36D-9720-204A-9E80-086BC9772F8E}"/>
              </a:ext>
            </a:extLst>
          </p:cNvPr>
          <p:cNvSpPr txBox="1"/>
          <p:nvPr/>
        </p:nvSpPr>
        <p:spPr>
          <a:xfrm>
            <a:off x="5114284" y="1202528"/>
            <a:ext cx="1439333" cy="430887"/>
          </a:xfrm>
          <a:prstGeom prst="rect">
            <a:avLst/>
          </a:prstGeom>
          <a:noFill/>
        </p:spPr>
        <p:txBody>
          <a:bodyPr wrap="square" rtlCol="0">
            <a:spAutoFit/>
          </a:bodyPr>
          <a:lstStyle/>
          <a:p>
            <a:pPr algn="ctr"/>
            <a:r>
              <a:rPr lang="en-US" sz="2200" i="1" dirty="0"/>
              <a:t>ocean</a:t>
            </a:r>
          </a:p>
        </p:txBody>
      </p:sp>
      <p:pic>
        <p:nvPicPr>
          <p:cNvPr id="4" name="Picture 3">
            <a:extLst>
              <a:ext uri="{FF2B5EF4-FFF2-40B4-BE49-F238E27FC236}">
                <a16:creationId xmlns:a16="http://schemas.microsoft.com/office/drawing/2014/main" id="{89F822F3-5C1E-FC40-BC9B-695C329D7A8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b="44144"/>
          <a:stretch/>
        </p:blipFill>
        <p:spPr>
          <a:xfrm>
            <a:off x="911646" y="4383426"/>
            <a:ext cx="4293021" cy="1598597"/>
          </a:xfrm>
          <a:prstGeom prst="rect">
            <a:avLst/>
          </a:prstGeom>
        </p:spPr>
      </p:pic>
      <p:sp>
        <p:nvSpPr>
          <p:cNvPr id="33" name="TextBox 32">
            <a:extLst>
              <a:ext uri="{FF2B5EF4-FFF2-40B4-BE49-F238E27FC236}">
                <a16:creationId xmlns:a16="http://schemas.microsoft.com/office/drawing/2014/main" id="{0EA4C6F3-F815-9C44-BD6A-D12AC4AD2770}"/>
              </a:ext>
            </a:extLst>
          </p:cNvPr>
          <p:cNvSpPr txBox="1"/>
          <p:nvPr/>
        </p:nvSpPr>
        <p:spPr>
          <a:xfrm>
            <a:off x="5975572" y="4271097"/>
            <a:ext cx="2120898" cy="430887"/>
          </a:xfrm>
          <a:prstGeom prst="rect">
            <a:avLst/>
          </a:prstGeom>
          <a:noFill/>
        </p:spPr>
        <p:txBody>
          <a:bodyPr wrap="square" rtlCol="0">
            <a:spAutoFit/>
          </a:bodyPr>
          <a:lstStyle/>
          <a:p>
            <a:pPr algn="ctr"/>
            <a:r>
              <a:rPr lang="en-US" sz="2200" i="1" dirty="0">
                <a:solidFill>
                  <a:schemeClr val="accent1"/>
                </a:solidFill>
              </a:rPr>
              <a:t>Microbiome</a:t>
            </a:r>
          </a:p>
        </p:txBody>
      </p:sp>
      <p:cxnSp>
        <p:nvCxnSpPr>
          <p:cNvPr id="6" name="Straight Connector 5">
            <a:extLst>
              <a:ext uri="{FF2B5EF4-FFF2-40B4-BE49-F238E27FC236}">
                <a16:creationId xmlns:a16="http://schemas.microsoft.com/office/drawing/2014/main" id="{B8198ADA-9F42-F54D-850A-AEBCAC3E39D1}"/>
              </a:ext>
            </a:extLst>
          </p:cNvPr>
          <p:cNvCxnSpPr/>
          <p:nvPr/>
        </p:nvCxnSpPr>
        <p:spPr>
          <a:xfrm>
            <a:off x="5449934" y="4712144"/>
            <a:ext cx="32707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12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C0C42DD-9EE2-734F-8D54-5913418134F9}"/>
              </a:ext>
            </a:extLst>
          </p:cNvPr>
          <p:cNvGrpSpPr/>
          <p:nvPr/>
        </p:nvGrpSpPr>
        <p:grpSpPr>
          <a:xfrm>
            <a:off x="3188917" y="1447132"/>
            <a:ext cx="4801604" cy="1848534"/>
            <a:chOff x="-117065" y="450791"/>
            <a:chExt cx="8219663" cy="3164426"/>
          </a:xfrm>
        </p:grpSpPr>
        <p:pic>
          <p:nvPicPr>
            <p:cNvPr id="48" name="Picture 47">
              <a:extLst>
                <a:ext uri="{FF2B5EF4-FFF2-40B4-BE49-F238E27FC236}">
                  <a16:creationId xmlns:a16="http://schemas.microsoft.com/office/drawing/2014/main" id="{17269C20-F52F-9C45-8AEF-15B0F3495B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31" y="1913473"/>
              <a:ext cx="1212492" cy="1701744"/>
            </a:xfrm>
            <a:prstGeom prst="rect">
              <a:avLst/>
            </a:prstGeom>
          </p:spPr>
        </p:pic>
        <p:pic>
          <p:nvPicPr>
            <p:cNvPr id="29" name="Picture 28">
              <a:extLst>
                <a:ext uri="{FF2B5EF4-FFF2-40B4-BE49-F238E27FC236}">
                  <a16:creationId xmlns:a16="http://schemas.microsoft.com/office/drawing/2014/main" id="{BA00772A-7CA9-4340-B471-A5318034B1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065" y="609219"/>
              <a:ext cx="1328530" cy="1328531"/>
            </a:xfrm>
            <a:prstGeom prst="rect">
              <a:avLst/>
            </a:prstGeom>
          </p:spPr>
        </p:pic>
        <p:pic>
          <p:nvPicPr>
            <p:cNvPr id="31" name="Picture 30">
              <a:extLst>
                <a:ext uri="{FF2B5EF4-FFF2-40B4-BE49-F238E27FC236}">
                  <a16:creationId xmlns:a16="http://schemas.microsoft.com/office/drawing/2014/main" id="{AF5E2CA2-0C93-AA4B-817B-2D895CD1F2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17952" y="1968963"/>
              <a:ext cx="1328530" cy="1328530"/>
            </a:xfrm>
            <a:prstGeom prst="rect">
              <a:avLst/>
            </a:prstGeom>
          </p:spPr>
        </p:pic>
        <p:pic>
          <p:nvPicPr>
            <p:cNvPr id="41" name="Picture 40">
              <a:extLst>
                <a:ext uri="{FF2B5EF4-FFF2-40B4-BE49-F238E27FC236}">
                  <a16:creationId xmlns:a16="http://schemas.microsoft.com/office/drawing/2014/main" id="{7F301262-F88A-6742-8762-0DA4FE02E3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6456" y="499558"/>
              <a:ext cx="1328530" cy="1328530"/>
            </a:xfrm>
            <a:prstGeom prst="rect">
              <a:avLst/>
            </a:prstGeom>
          </p:spPr>
        </p:pic>
        <p:pic>
          <p:nvPicPr>
            <p:cNvPr id="12" name="Picture 11">
              <a:extLst>
                <a:ext uri="{FF2B5EF4-FFF2-40B4-BE49-F238E27FC236}">
                  <a16:creationId xmlns:a16="http://schemas.microsoft.com/office/drawing/2014/main" id="{09CD44F7-B4A4-D545-AECC-7B31B56732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99401" y="752433"/>
              <a:ext cx="1223617" cy="1223617"/>
            </a:xfrm>
            <a:prstGeom prst="rect">
              <a:avLst/>
            </a:prstGeom>
          </p:spPr>
        </p:pic>
        <p:pic>
          <p:nvPicPr>
            <p:cNvPr id="43" name="Picture 42">
              <a:extLst>
                <a:ext uri="{FF2B5EF4-FFF2-40B4-BE49-F238E27FC236}">
                  <a16:creationId xmlns:a16="http://schemas.microsoft.com/office/drawing/2014/main" id="{51883D79-328C-E048-87CF-524D9B8984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51352" y="2235373"/>
              <a:ext cx="1223617" cy="1223617"/>
            </a:xfrm>
            <a:prstGeom prst="rect">
              <a:avLst/>
            </a:prstGeom>
          </p:spPr>
        </p:pic>
        <p:pic>
          <p:nvPicPr>
            <p:cNvPr id="45" name="Picture 44">
              <a:extLst>
                <a:ext uri="{FF2B5EF4-FFF2-40B4-BE49-F238E27FC236}">
                  <a16:creationId xmlns:a16="http://schemas.microsoft.com/office/drawing/2014/main" id="{11748D72-EC0C-4649-ACD0-8460DEA713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63990" y="689856"/>
              <a:ext cx="1223617" cy="1223617"/>
            </a:xfrm>
            <a:prstGeom prst="rect">
              <a:avLst/>
            </a:prstGeom>
          </p:spPr>
        </p:pic>
        <p:pic>
          <p:nvPicPr>
            <p:cNvPr id="46" name="Picture 45">
              <a:extLst>
                <a:ext uri="{FF2B5EF4-FFF2-40B4-BE49-F238E27FC236}">
                  <a16:creationId xmlns:a16="http://schemas.microsoft.com/office/drawing/2014/main" id="{28BCAC60-B324-6F4C-BB0A-81D926CCE2B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8612" y="1913472"/>
              <a:ext cx="1223617" cy="1223617"/>
            </a:xfrm>
            <a:prstGeom prst="rect">
              <a:avLst/>
            </a:prstGeom>
          </p:spPr>
        </p:pic>
        <p:pic>
          <p:nvPicPr>
            <p:cNvPr id="13" name="Picture 12">
              <a:extLst>
                <a:ext uri="{FF2B5EF4-FFF2-40B4-BE49-F238E27FC236}">
                  <a16:creationId xmlns:a16="http://schemas.microsoft.com/office/drawing/2014/main" id="{0CE55D59-15FC-A740-9D06-FD3F36A5C9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106" y="450791"/>
              <a:ext cx="1212492" cy="1701743"/>
            </a:xfrm>
            <a:prstGeom prst="rect">
              <a:avLst/>
            </a:prstGeom>
          </p:spPr>
        </p:pic>
      </p:grpSp>
      <p:grpSp>
        <p:nvGrpSpPr>
          <p:cNvPr id="17" name="Group 16">
            <a:extLst>
              <a:ext uri="{FF2B5EF4-FFF2-40B4-BE49-F238E27FC236}">
                <a16:creationId xmlns:a16="http://schemas.microsoft.com/office/drawing/2014/main" id="{0C83C031-1DD0-D746-BC06-7E938A3BEAAB}"/>
              </a:ext>
            </a:extLst>
          </p:cNvPr>
          <p:cNvGrpSpPr/>
          <p:nvPr/>
        </p:nvGrpSpPr>
        <p:grpSpPr>
          <a:xfrm>
            <a:off x="2784664" y="4373812"/>
            <a:ext cx="5561724" cy="1826482"/>
            <a:chOff x="2259370" y="4353934"/>
            <a:chExt cx="6323850" cy="2076766"/>
          </a:xfrm>
        </p:grpSpPr>
        <p:pic>
          <p:nvPicPr>
            <p:cNvPr id="50" name="Picture 49">
              <a:extLst>
                <a:ext uri="{FF2B5EF4-FFF2-40B4-BE49-F238E27FC236}">
                  <a16:creationId xmlns:a16="http://schemas.microsoft.com/office/drawing/2014/main" id="{F22F25E2-1837-4B44-815A-04DFFD84F5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64350" y="4885230"/>
              <a:ext cx="848357" cy="1190677"/>
            </a:xfrm>
            <a:prstGeom prst="rect">
              <a:avLst/>
            </a:prstGeom>
          </p:spPr>
        </p:pic>
        <p:pic>
          <p:nvPicPr>
            <p:cNvPr id="51" name="Picture 50">
              <a:extLst>
                <a:ext uri="{FF2B5EF4-FFF2-40B4-BE49-F238E27FC236}">
                  <a16:creationId xmlns:a16="http://schemas.microsoft.com/office/drawing/2014/main" id="{DC646A73-2C3E-FE45-8FC8-BE7E772ED55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85561" y="4353934"/>
              <a:ext cx="929547" cy="929546"/>
            </a:xfrm>
            <a:prstGeom prst="rect">
              <a:avLst/>
            </a:prstGeom>
          </p:spPr>
        </p:pic>
        <p:pic>
          <p:nvPicPr>
            <p:cNvPr id="52" name="Picture 51">
              <a:extLst>
                <a:ext uri="{FF2B5EF4-FFF2-40B4-BE49-F238E27FC236}">
                  <a16:creationId xmlns:a16="http://schemas.microsoft.com/office/drawing/2014/main" id="{BE5F5D73-99F2-514C-9515-96E33D77E0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67321" y="5283480"/>
              <a:ext cx="929547" cy="929546"/>
            </a:xfrm>
            <a:prstGeom prst="rect">
              <a:avLst/>
            </a:prstGeom>
          </p:spPr>
        </p:pic>
        <p:pic>
          <p:nvPicPr>
            <p:cNvPr id="53" name="Picture 52">
              <a:extLst>
                <a:ext uri="{FF2B5EF4-FFF2-40B4-BE49-F238E27FC236}">
                  <a16:creationId xmlns:a16="http://schemas.microsoft.com/office/drawing/2014/main" id="{DFD75D2A-B4BB-BA4D-B661-7BFBE8FA8F7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59370" y="5325091"/>
              <a:ext cx="929547" cy="929546"/>
            </a:xfrm>
            <a:prstGeom prst="rect">
              <a:avLst/>
            </a:prstGeom>
          </p:spPr>
        </p:pic>
        <p:pic>
          <p:nvPicPr>
            <p:cNvPr id="54" name="Picture 53">
              <a:extLst>
                <a:ext uri="{FF2B5EF4-FFF2-40B4-BE49-F238E27FC236}">
                  <a16:creationId xmlns:a16="http://schemas.microsoft.com/office/drawing/2014/main" id="{CE9E126E-CB34-F342-81FD-8633F2166DB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70178" y="4627447"/>
              <a:ext cx="856141" cy="856141"/>
            </a:xfrm>
            <a:prstGeom prst="rect">
              <a:avLst/>
            </a:prstGeom>
          </p:spPr>
        </p:pic>
        <p:pic>
          <p:nvPicPr>
            <p:cNvPr id="55" name="Picture 54">
              <a:extLst>
                <a:ext uri="{FF2B5EF4-FFF2-40B4-BE49-F238E27FC236}">
                  <a16:creationId xmlns:a16="http://schemas.microsoft.com/office/drawing/2014/main" id="{669F5259-017B-9342-B9C0-A8BBA4F1C12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38127" y="5574559"/>
              <a:ext cx="856141" cy="856141"/>
            </a:xfrm>
            <a:prstGeom prst="rect">
              <a:avLst/>
            </a:prstGeom>
          </p:spPr>
        </p:pic>
        <p:pic>
          <p:nvPicPr>
            <p:cNvPr id="56" name="Picture 55">
              <a:extLst>
                <a:ext uri="{FF2B5EF4-FFF2-40B4-BE49-F238E27FC236}">
                  <a16:creationId xmlns:a16="http://schemas.microsoft.com/office/drawing/2014/main" id="{49917A26-C933-D74B-BB69-E264CEA56B2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94268" y="4640002"/>
              <a:ext cx="856141" cy="856141"/>
            </a:xfrm>
            <a:prstGeom prst="rect">
              <a:avLst/>
            </a:prstGeom>
          </p:spPr>
        </p:pic>
        <p:pic>
          <p:nvPicPr>
            <p:cNvPr id="57" name="Picture 56">
              <a:extLst>
                <a:ext uri="{FF2B5EF4-FFF2-40B4-BE49-F238E27FC236}">
                  <a16:creationId xmlns:a16="http://schemas.microsoft.com/office/drawing/2014/main" id="{16470142-337B-2547-ADC7-03C435B430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27079" y="5551120"/>
              <a:ext cx="856141" cy="856141"/>
            </a:xfrm>
            <a:prstGeom prst="rect">
              <a:avLst/>
            </a:prstGeom>
          </p:spPr>
        </p:pic>
        <p:pic>
          <p:nvPicPr>
            <p:cNvPr id="58" name="Picture 57">
              <a:extLst>
                <a:ext uri="{FF2B5EF4-FFF2-40B4-BE49-F238E27FC236}">
                  <a16:creationId xmlns:a16="http://schemas.microsoft.com/office/drawing/2014/main" id="{7A34419C-1093-8740-81DE-E114B3C897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46681" y="4888250"/>
              <a:ext cx="848357" cy="1190677"/>
            </a:xfrm>
            <a:prstGeom prst="rect">
              <a:avLst/>
            </a:prstGeom>
          </p:spPr>
        </p:pic>
      </p:grpSp>
      <p:sp>
        <p:nvSpPr>
          <p:cNvPr id="69" name="Title 24">
            <a:extLst>
              <a:ext uri="{FF2B5EF4-FFF2-40B4-BE49-F238E27FC236}">
                <a16:creationId xmlns:a16="http://schemas.microsoft.com/office/drawing/2014/main" id="{BB19F92C-7B84-A046-9CB1-5B23478FCC81}"/>
              </a:ext>
            </a:extLst>
          </p:cNvPr>
          <p:cNvSpPr>
            <a:spLocks noGrp="1"/>
          </p:cNvSpPr>
          <p:nvPr>
            <p:ph type="title"/>
          </p:nvPr>
        </p:nvSpPr>
        <p:spPr>
          <a:xfrm>
            <a:off x="425446" y="-272328"/>
            <a:ext cx="8718554" cy="1143000"/>
          </a:xfrm>
        </p:spPr>
        <p:txBody>
          <a:bodyPr/>
          <a:lstStyle/>
          <a:p>
            <a:r>
              <a:rPr lang="en-US" dirty="0"/>
              <a:t>It is trivial to catalog identical objects</a:t>
            </a:r>
          </a:p>
        </p:txBody>
      </p:sp>
      <p:sp>
        <p:nvSpPr>
          <p:cNvPr id="16" name="TextBox 15">
            <a:extLst>
              <a:ext uri="{FF2B5EF4-FFF2-40B4-BE49-F238E27FC236}">
                <a16:creationId xmlns:a16="http://schemas.microsoft.com/office/drawing/2014/main" id="{88616031-4D47-CD4F-BE5F-2208C9B80D30}"/>
              </a:ext>
            </a:extLst>
          </p:cNvPr>
          <p:cNvSpPr txBox="1"/>
          <p:nvPr/>
        </p:nvSpPr>
        <p:spPr>
          <a:xfrm>
            <a:off x="337467" y="2210391"/>
            <a:ext cx="2192322" cy="461665"/>
          </a:xfrm>
          <a:prstGeom prst="rect">
            <a:avLst/>
          </a:prstGeom>
          <a:noFill/>
        </p:spPr>
        <p:txBody>
          <a:bodyPr wrap="square" rtlCol="0">
            <a:spAutoFit/>
          </a:bodyPr>
          <a:lstStyle/>
          <a:p>
            <a:r>
              <a:rPr lang="en-US" sz="2400" dirty="0"/>
              <a:t>mixed sample</a:t>
            </a:r>
          </a:p>
        </p:txBody>
      </p:sp>
      <p:sp>
        <p:nvSpPr>
          <p:cNvPr id="70" name="TextBox 69">
            <a:extLst>
              <a:ext uri="{FF2B5EF4-FFF2-40B4-BE49-F238E27FC236}">
                <a16:creationId xmlns:a16="http://schemas.microsoft.com/office/drawing/2014/main" id="{5F7BBD64-82B7-D145-8C23-2914E591A98A}"/>
              </a:ext>
            </a:extLst>
          </p:cNvPr>
          <p:cNvSpPr txBox="1"/>
          <p:nvPr/>
        </p:nvSpPr>
        <p:spPr>
          <a:xfrm>
            <a:off x="328643" y="4960500"/>
            <a:ext cx="2192322" cy="461665"/>
          </a:xfrm>
          <a:prstGeom prst="rect">
            <a:avLst/>
          </a:prstGeom>
          <a:noFill/>
        </p:spPr>
        <p:txBody>
          <a:bodyPr wrap="square" rtlCol="0">
            <a:spAutoFit/>
          </a:bodyPr>
          <a:lstStyle/>
          <a:p>
            <a:r>
              <a:rPr lang="en-US" sz="2400" dirty="0"/>
              <a:t>cataloged</a:t>
            </a:r>
          </a:p>
        </p:txBody>
      </p:sp>
      <p:cxnSp>
        <p:nvCxnSpPr>
          <p:cNvPr id="71" name="Straight Arrow Connector 70">
            <a:extLst>
              <a:ext uri="{FF2B5EF4-FFF2-40B4-BE49-F238E27FC236}">
                <a16:creationId xmlns:a16="http://schemas.microsoft.com/office/drawing/2014/main" id="{7AF28EB5-D3F2-0D43-BFC3-D42EA540FDB3}"/>
              </a:ext>
            </a:extLst>
          </p:cNvPr>
          <p:cNvCxnSpPr>
            <a:cxnSpLocks/>
          </p:cNvCxnSpPr>
          <p:nvPr/>
        </p:nvCxnSpPr>
        <p:spPr>
          <a:xfrm>
            <a:off x="5587853" y="3631725"/>
            <a:ext cx="0" cy="742087"/>
          </a:xfrm>
          <a:prstGeom prst="straightConnector1">
            <a:avLst/>
          </a:prstGeom>
          <a:ln w="5397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04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91015-6F37-6D4B-B4D0-405C03A60E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1845" y="2198969"/>
            <a:ext cx="961158" cy="961158"/>
          </a:xfrm>
          <a:prstGeom prst="rect">
            <a:avLst/>
          </a:prstGeom>
        </p:spPr>
      </p:pic>
      <p:pic>
        <p:nvPicPr>
          <p:cNvPr id="29" name="Picture 28">
            <a:extLst>
              <a:ext uri="{FF2B5EF4-FFF2-40B4-BE49-F238E27FC236}">
                <a16:creationId xmlns:a16="http://schemas.microsoft.com/office/drawing/2014/main" id="{BA00772A-7CA9-4340-B471-A5318034B1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3312" y="1787279"/>
            <a:ext cx="776075" cy="776076"/>
          </a:xfrm>
          <a:prstGeom prst="rect">
            <a:avLst/>
          </a:prstGeom>
        </p:spPr>
      </p:pic>
      <p:pic>
        <p:nvPicPr>
          <p:cNvPr id="31" name="Picture 30">
            <a:extLst>
              <a:ext uri="{FF2B5EF4-FFF2-40B4-BE49-F238E27FC236}">
                <a16:creationId xmlns:a16="http://schemas.microsoft.com/office/drawing/2014/main" id="{AF5E2CA2-0C93-AA4B-817B-2D895CD1F2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1482" y="1653409"/>
            <a:ext cx="775179" cy="775179"/>
          </a:xfrm>
          <a:prstGeom prst="rect">
            <a:avLst/>
          </a:prstGeom>
        </p:spPr>
      </p:pic>
      <p:pic>
        <p:nvPicPr>
          <p:cNvPr id="12" name="Picture 11">
            <a:extLst>
              <a:ext uri="{FF2B5EF4-FFF2-40B4-BE49-F238E27FC236}">
                <a16:creationId xmlns:a16="http://schemas.microsoft.com/office/drawing/2014/main" id="{09CD44F7-B4A4-D545-AECC-7B31B56732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90699" y="1730429"/>
            <a:ext cx="714789" cy="714789"/>
          </a:xfrm>
          <a:prstGeom prst="rect">
            <a:avLst/>
          </a:prstGeom>
        </p:spPr>
      </p:pic>
      <p:pic>
        <p:nvPicPr>
          <p:cNvPr id="45" name="Picture 44">
            <a:extLst>
              <a:ext uri="{FF2B5EF4-FFF2-40B4-BE49-F238E27FC236}">
                <a16:creationId xmlns:a16="http://schemas.microsoft.com/office/drawing/2014/main" id="{11748D72-EC0C-4649-ACD0-8460DEA713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1907" y="2591353"/>
            <a:ext cx="714789" cy="714789"/>
          </a:xfrm>
          <a:prstGeom prst="rect">
            <a:avLst/>
          </a:prstGeom>
        </p:spPr>
      </p:pic>
      <p:sp>
        <p:nvSpPr>
          <p:cNvPr id="69" name="Title 24">
            <a:extLst>
              <a:ext uri="{FF2B5EF4-FFF2-40B4-BE49-F238E27FC236}">
                <a16:creationId xmlns:a16="http://schemas.microsoft.com/office/drawing/2014/main" id="{BB19F92C-7B84-A046-9CB1-5B23478FCC81}"/>
              </a:ext>
            </a:extLst>
          </p:cNvPr>
          <p:cNvSpPr>
            <a:spLocks noGrp="1"/>
          </p:cNvSpPr>
          <p:nvPr>
            <p:ph type="title"/>
          </p:nvPr>
        </p:nvSpPr>
        <p:spPr>
          <a:xfrm>
            <a:off x="125045" y="-237064"/>
            <a:ext cx="8718554" cy="1143000"/>
          </a:xfrm>
        </p:spPr>
        <p:txBody>
          <a:bodyPr/>
          <a:lstStyle/>
          <a:p>
            <a:r>
              <a:rPr lang="en-US" dirty="0"/>
              <a:t>Cataloging variable objects is hard</a:t>
            </a:r>
          </a:p>
        </p:txBody>
      </p:sp>
      <p:sp>
        <p:nvSpPr>
          <p:cNvPr id="16" name="TextBox 15">
            <a:extLst>
              <a:ext uri="{FF2B5EF4-FFF2-40B4-BE49-F238E27FC236}">
                <a16:creationId xmlns:a16="http://schemas.microsoft.com/office/drawing/2014/main" id="{88616031-4D47-CD4F-BE5F-2208C9B80D30}"/>
              </a:ext>
            </a:extLst>
          </p:cNvPr>
          <p:cNvSpPr txBox="1"/>
          <p:nvPr/>
        </p:nvSpPr>
        <p:spPr>
          <a:xfrm>
            <a:off x="125045" y="2184845"/>
            <a:ext cx="1352043" cy="830997"/>
          </a:xfrm>
          <a:prstGeom prst="rect">
            <a:avLst/>
          </a:prstGeom>
          <a:noFill/>
        </p:spPr>
        <p:txBody>
          <a:bodyPr wrap="square" rtlCol="0">
            <a:spAutoFit/>
          </a:bodyPr>
          <a:lstStyle/>
          <a:p>
            <a:r>
              <a:rPr lang="en-US" sz="2400" dirty="0"/>
              <a:t>mixed </a:t>
            </a:r>
          </a:p>
          <a:p>
            <a:r>
              <a:rPr lang="en-US" sz="2400" dirty="0"/>
              <a:t>sample</a:t>
            </a:r>
          </a:p>
        </p:txBody>
      </p:sp>
      <p:pic>
        <p:nvPicPr>
          <p:cNvPr id="3" name="Picture 2">
            <a:extLst>
              <a:ext uri="{FF2B5EF4-FFF2-40B4-BE49-F238E27FC236}">
                <a16:creationId xmlns:a16="http://schemas.microsoft.com/office/drawing/2014/main" id="{7872E4D9-E33A-E44A-9EFD-EB24C1CA58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61472" y="1711706"/>
            <a:ext cx="848955" cy="848955"/>
          </a:xfrm>
          <a:prstGeom prst="rect">
            <a:avLst/>
          </a:prstGeom>
        </p:spPr>
      </p:pic>
      <p:pic>
        <p:nvPicPr>
          <p:cNvPr id="5" name="Picture 4">
            <a:extLst>
              <a:ext uri="{FF2B5EF4-FFF2-40B4-BE49-F238E27FC236}">
                <a16:creationId xmlns:a16="http://schemas.microsoft.com/office/drawing/2014/main" id="{AD74EA58-385E-6C45-BE09-F4540D9C28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44455" y="2654382"/>
            <a:ext cx="934240" cy="700680"/>
          </a:xfrm>
          <a:prstGeom prst="rect">
            <a:avLst/>
          </a:prstGeom>
        </p:spPr>
      </p:pic>
      <p:pic>
        <p:nvPicPr>
          <p:cNvPr id="6" name="Picture 5">
            <a:extLst>
              <a:ext uri="{FF2B5EF4-FFF2-40B4-BE49-F238E27FC236}">
                <a16:creationId xmlns:a16="http://schemas.microsoft.com/office/drawing/2014/main" id="{823B8812-1B85-3842-AC5A-7868DE031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16595" y="2599163"/>
            <a:ext cx="613885" cy="702731"/>
          </a:xfrm>
          <a:prstGeom prst="rect">
            <a:avLst/>
          </a:prstGeom>
        </p:spPr>
      </p:pic>
      <p:pic>
        <p:nvPicPr>
          <p:cNvPr id="32" name="Picture 31">
            <a:extLst>
              <a:ext uri="{FF2B5EF4-FFF2-40B4-BE49-F238E27FC236}">
                <a16:creationId xmlns:a16="http://schemas.microsoft.com/office/drawing/2014/main" id="{39FDAC7D-6B6A-8D49-B113-BED6A298C33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63632" y="1890068"/>
            <a:ext cx="613885" cy="702731"/>
          </a:xfrm>
          <a:prstGeom prst="rect">
            <a:avLst/>
          </a:prstGeom>
        </p:spPr>
      </p:pic>
      <p:pic>
        <p:nvPicPr>
          <p:cNvPr id="7" name="Picture 6">
            <a:extLst>
              <a:ext uri="{FF2B5EF4-FFF2-40B4-BE49-F238E27FC236}">
                <a16:creationId xmlns:a16="http://schemas.microsoft.com/office/drawing/2014/main" id="{5B57CCAB-2E43-E645-8BA6-8B498419E75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3255" y="2574944"/>
            <a:ext cx="672938" cy="672938"/>
          </a:xfrm>
          <a:prstGeom prst="rect">
            <a:avLst/>
          </a:prstGeom>
        </p:spPr>
      </p:pic>
      <p:pic>
        <p:nvPicPr>
          <p:cNvPr id="8" name="Picture 7">
            <a:extLst>
              <a:ext uri="{FF2B5EF4-FFF2-40B4-BE49-F238E27FC236}">
                <a16:creationId xmlns:a16="http://schemas.microsoft.com/office/drawing/2014/main" id="{FD391DF9-7D8E-4F44-9B6E-6AB4AC08E2B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825521" y="2622252"/>
            <a:ext cx="745280" cy="745280"/>
          </a:xfrm>
          <a:prstGeom prst="rect">
            <a:avLst/>
          </a:prstGeom>
        </p:spPr>
      </p:pic>
      <p:pic>
        <p:nvPicPr>
          <p:cNvPr id="9" name="Picture 8">
            <a:extLst>
              <a:ext uri="{FF2B5EF4-FFF2-40B4-BE49-F238E27FC236}">
                <a16:creationId xmlns:a16="http://schemas.microsoft.com/office/drawing/2014/main" id="{1C83ADBE-C9A4-0F41-B30E-C786DEE3BB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09056" y="2648853"/>
            <a:ext cx="734142" cy="734142"/>
          </a:xfrm>
          <a:prstGeom prst="rect">
            <a:avLst/>
          </a:prstGeom>
        </p:spPr>
      </p:pic>
      <p:pic>
        <p:nvPicPr>
          <p:cNvPr id="48" name="Picture 47">
            <a:extLst>
              <a:ext uri="{FF2B5EF4-FFF2-40B4-BE49-F238E27FC236}">
                <a16:creationId xmlns:a16="http://schemas.microsoft.com/office/drawing/2014/main" id="{17269C20-F52F-9C45-8AEF-15B0F3495B1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03316" y="2372200"/>
            <a:ext cx="662732" cy="930151"/>
          </a:xfrm>
          <a:prstGeom prst="rect">
            <a:avLst/>
          </a:prstGeom>
        </p:spPr>
      </p:pic>
      <p:pic>
        <p:nvPicPr>
          <p:cNvPr id="36" name="Picture 35">
            <a:extLst>
              <a:ext uri="{FF2B5EF4-FFF2-40B4-BE49-F238E27FC236}">
                <a16:creationId xmlns:a16="http://schemas.microsoft.com/office/drawing/2014/main" id="{202332F0-C1F6-E84F-A39C-AC55BF991DB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76037" y="1346162"/>
            <a:ext cx="1051438" cy="1051438"/>
          </a:xfrm>
          <a:prstGeom prst="rect">
            <a:avLst/>
          </a:prstGeom>
        </p:spPr>
      </p:pic>
      <p:pic>
        <p:nvPicPr>
          <p:cNvPr id="39" name="Picture 38">
            <a:extLst>
              <a:ext uri="{FF2B5EF4-FFF2-40B4-BE49-F238E27FC236}">
                <a16:creationId xmlns:a16="http://schemas.microsoft.com/office/drawing/2014/main" id="{F7764B0A-B17C-0044-A007-D172E8A0505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51333" y="1826519"/>
            <a:ext cx="734142" cy="734142"/>
          </a:xfrm>
          <a:prstGeom prst="rect">
            <a:avLst/>
          </a:prstGeom>
        </p:spPr>
      </p:pic>
    </p:spTree>
    <p:extLst>
      <p:ext uri="{BB962C8B-B14F-4D97-AF65-F5344CB8AC3E}">
        <p14:creationId xmlns:p14="http://schemas.microsoft.com/office/powerpoint/2010/main" val="2713611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91015-6F37-6D4B-B4D0-405C03A60E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1845" y="2198969"/>
            <a:ext cx="961158" cy="961158"/>
          </a:xfrm>
          <a:prstGeom prst="rect">
            <a:avLst/>
          </a:prstGeom>
        </p:spPr>
      </p:pic>
      <p:pic>
        <p:nvPicPr>
          <p:cNvPr id="29" name="Picture 28">
            <a:extLst>
              <a:ext uri="{FF2B5EF4-FFF2-40B4-BE49-F238E27FC236}">
                <a16:creationId xmlns:a16="http://schemas.microsoft.com/office/drawing/2014/main" id="{BA00772A-7CA9-4340-B471-A5318034B1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3312" y="1787279"/>
            <a:ext cx="776075" cy="776076"/>
          </a:xfrm>
          <a:prstGeom prst="rect">
            <a:avLst/>
          </a:prstGeom>
        </p:spPr>
      </p:pic>
      <p:pic>
        <p:nvPicPr>
          <p:cNvPr id="31" name="Picture 30">
            <a:extLst>
              <a:ext uri="{FF2B5EF4-FFF2-40B4-BE49-F238E27FC236}">
                <a16:creationId xmlns:a16="http://schemas.microsoft.com/office/drawing/2014/main" id="{AF5E2CA2-0C93-AA4B-817B-2D895CD1F2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1482" y="1653409"/>
            <a:ext cx="775179" cy="775179"/>
          </a:xfrm>
          <a:prstGeom prst="rect">
            <a:avLst/>
          </a:prstGeom>
        </p:spPr>
      </p:pic>
      <p:pic>
        <p:nvPicPr>
          <p:cNvPr id="12" name="Picture 11">
            <a:extLst>
              <a:ext uri="{FF2B5EF4-FFF2-40B4-BE49-F238E27FC236}">
                <a16:creationId xmlns:a16="http://schemas.microsoft.com/office/drawing/2014/main" id="{09CD44F7-B4A4-D545-AECC-7B31B56732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90699" y="1730429"/>
            <a:ext cx="714789" cy="714789"/>
          </a:xfrm>
          <a:prstGeom prst="rect">
            <a:avLst/>
          </a:prstGeom>
        </p:spPr>
      </p:pic>
      <p:pic>
        <p:nvPicPr>
          <p:cNvPr id="45" name="Picture 44">
            <a:extLst>
              <a:ext uri="{FF2B5EF4-FFF2-40B4-BE49-F238E27FC236}">
                <a16:creationId xmlns:a16="http://schemas.microsoft.com/office/drawing/2014/main" id="{11748D72-EC0C-4649-ACD0-8460DEA713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1907" y="2591353"/>
            <a:ext cx="714789" cy="714789"/>
          </a:xfrm>
          <a:prstGeom prst="rect">
            <a:avLst/>
          </a:prstGeom>
        </p:spPr>
      </p:pic>
      <p:sp>
        <p:nvSpPr>
          <p:cNvPr id="16" name="TextBox 15">
            <a:extLst>
              <a:ext uri="{FF2B5EF4-FFF2-40B4-BE49-F238E27FC236}">
                <a16:creationId xmlns:a16="http://schemas.microsoft.com/office/drawing/2014/main" id="{88616031-4D47-CD4F-BE5F-2208C9B80D30}"/>
              </a:ext>
            </a:extLst>
          </p:cNvPr>
          <p:cNvSpPr txBox="1"/>
          <p:nvPr/>
        </p:nvSpPr>
        <p:spPr>
          <a:xfrm>
            <a:off x="125045" y="2184845"/>
            <a:ext cx="1352043" cy="830997"/>
          </a:xfrm>
          <a:prstGeom prst="rect">
            <a:avLst/>
          </a:prstGeom>
          <a:noFill/>
        </p:spPr>
        <p:txBody>
          <a:bodyPr wrap="square" rtlCol="0">
            <a:spAutoFit/>
          </a:bodyPr>
          <a:lstStyle/>
          <a:p>
            <a:r>
              <a:rPr lang="en-US" sz="2400" dirty="0"/>
              <a:t>mixed </a:t>
            </a:r>
          </a:p>
          <a:p>
            <a:r>
              <a:rPr lang="en-US" sz="2400" dirty="0"/>
              <a:t>sample</a:t>
            </a:r>
          </a:p>
        </p:txBody>
      </p:sp>
      <p:pic>
        <p:nvPicPr>
          <p:cNvPr id="3" name="Picture 2">
            <a:extLst>
              <a:ext uri="{FF2B5EF4-FFF2-40B4-BE49-F238E27FC236}">
                <a16:creationId xmlns:a16="http://schemas.microsoft.com/office/drawing/2014/main" id="{7872E4D9-E33A-E44A-9EFD-EB24C1CA58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61472" y="1711706"/>
            <a:ext cx="848955" cy="848955"/>
          </a:xfrm>
          <a:prstGeom prst="rect">
            <a:avLst/>
          </a:prstGeom>
        </p:spPr>
      </p:pic>
      <p:pic>
        <p:nvPicPr>
          <p:cNvPr id="5" name="Picture 4">
            <a:extLst>
              <a:ext uri="{FF2B5EF4-FFF2-40B4-BE49-F238E27FC236}">
                <a16:creationId xmlns:a16="http://schemas.microsoft.com/office/drawing/2014/main" id="{AD74EA58-385E-6C45-BE09-F4540D9C28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44455" y="2654382"/>
            <a:ext cx="934240" cy="700680"/>
          </a:xfrm>
          <a:prstGeom prst="rect">
            <a:avLst/>
          </a:prstGeom>
        </p:spPr>
      </p:pic>
      <p:pic>
        <p:nvPicPr>
          <p:cNvPr id="6" name="Picture 5">
            <a:extLst>
              <a:ext uri="{FF2B5EF4-FFF2-40B4-BE49-F238E27FC236}">
                <a16:creationId xmlns:a16="http://schemas.microsoft.com/office/drawing/2014/main" id="{823B8812-1B85-3842-AC5A-7868DE031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16595" y="2599163"/>
            <a:ext cx="613885" cy="702731"/>
          </a:xfrm>
          <a:prstGeom prst="rect">
            <a:avLst/>
          </a:prstGeom>
        </p:spPr>
      </p:pic>
      <p:pic>
        <p:nvPicPr>
          <p:cNvPr id="32" name="Picture 31">
            <a:extLst>
              <a:ext uri="{FF2B5EF4-FFF2-40B4-BE49-F238E27FC236}">
                <a16:creationId xmlns:a16="http://schemas.microsoft.com/office/drawing/2014/main" id="{39FDAC7D-6B6A-8D49-B113-BED6A298C33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63632" y="1890068"/>
            <a:ext cx="613885" cy="702731"/>
          </a:xfrm>
          <a:prstGeom prst="rect">
            <a:avLst/>
          </a:prstGeom>
        </p:spPr>
      </p:pic>
      <p:pic>
        <p:nvPicPr>
          <p:cNvPr id="7" name="Picture 6">
            <a:extLst>
              <a:ext uri="{FF2B5EF4-FFF2-40B4-BE49-F238E27FC236}">
                <a16:creationId xmlns:a16="http://schemas.microsoft.com/office/drawing/2014/main" id="{5B57CCAB-2E43-E645-8BA6-8B498419E75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3255" y="2574944"/>
            <a:ext cx="672938" cy="672938"/>
          </a:xfrm>
          <a:prstGeom prst="rect">
            <a:avLst/>
          </a:prstGeom>
        </p:spPr>
      </p:pic>
      <p:pic>
        <p:nvPicPr>
          <p:cNvPr id="8" name="Picture 7">
            <a:extLst>
              <a:ext uri="{FF2B5EF4-FFF2-40B4-BE49-F238E27FC236}">
                <a16:creationId xmlns:a16="http://schemas.microsoft.com/office/drawing/2014/main" id="{FD391DF9-7D8E-4F44-9B6E-6AB4AC08E2B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825521" y="2622252"/>
            <a:ext cx="745280" cy="745280"/>
          </a:xfrm>
          <a:prstGeom prst="rect">
            <a:avLst/>
          </a:prstGeom>
        </p:spPr>
      </p:pic>
      <p:pic>
        <p:nvPicPr>
          <p:cNvPr id="9" name="Picture 8">
            <a:extLst>
              <a:ext uri="{FF2B5EF4-FFF2-40B4-BE49-F238E27FC236}">
                <a16:creationId xmlns:a16="http://schemas.microsoft.com/office/drawing/2014/main" id="{1C83ADBE-C9A4-0F41-B30E-C786DEE3BB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09056" y="2648853"/>
            <a:ext cx="734142" cy="734142"/>
          </a:xfrm>
          <a:prstGeom prst="rect">
            <a:avLst/>
          </a:prstGeom>
        </p:spPr>
      </p:pic>
      <p:pic>
        <p:nvPicPr>
          <p:cNvPr id="48" name="Picture 47">
            <a:extLst>
              <a:ext uri="{FF2B5EF4-FFF2-40B4-BE49-F238E27FC236}">
                <a16:creationId xmlns:a16="http://schemas.microsoft.com/office/drawing/2014/main" id="{17269C20-F52F-9C45-8AEF-15B0F3495B1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03316" y="2372200"/>
            <a:ext cx="662732" cy="930151"/>
          </a:xfrm>
          <a:prstGeom prst="rect">
            <a:avLst/>
          </a:prstGeom>
        </p:spPr>
      </p:pic>
      <p:pic>
        <p:nvPicPr>
          <p:cNvPr id="36" name="Picture 35">
            <a:extLst>
              <a:ext uri="{FF2B5EF4-FFF2-40B4-BE49-F238E27FC236}">
                <a16:creationId xmlns:a16="http://schemas.microsoft.com/office/drawing/2014/main" id="{202332F0-C1F6-E84F-A39C-AC55BF991DB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76037" y="1346162"/>
            <a:ext cx="1051438" cy="1051438"/>
          </a:xfrm>
          <a:prstGeom prst="rect">
            <a:avLst/>
          </a:prstGeom>
        </p:spPr>
      </p:pic>
      <p:pic>
        <p:nvPicPr>
          <p:cNvPr id="39" name="Picture 38">
            <a:extLst>
              <a:ext uri="{FF2B5EF4-FFF2-40B4-BE49-F238E27FC236}">
                <a16:creationId xmlns:a16="http://schemas.microsoft.com/office/drawing/2014/main" id="{F7764B0A-B17C-0044-A007-D172E8A0505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51333" y="1826519"/>
            <a:ext cx="734142" cy="734142"/>
          </a:xfrm>
          <a:prstGeom prst="rect">
            <a:avLst/>
          </a:prstGeom>
        </p:spPr>
      </p:pic>
      <p:sp>
        <p:nvSpPr>
          <p:cNvPr id="19" name="TextBox 18">
            <a:extLst>
              <a:ext uri="{FF2B5EF4-FFF2-40B4-BE49-F238E27FC236}">
                <a16:creationId xmlns:a16="http://schemas.microsoft.com/office/drawing/2014/main" id="{5C7BF02D-8169-8848-9ABC-00309E8D9439}"/>
              </a:ext>
            </a:extLst>
          </p:cNvPr>
          <p:cNvSpPr txBox="1"/>
          <p:nvPr/>
        </p:nvSpPr>
        <p:spPr>
          <a:xfrm>
            <a:off x="8065747" y="1441439"/>
            <a:ext cx="385042" cy="707886"/>
          </a:xfrm>
          <a:prstGeom prst="rect">
            <a:avLst/>
          </a:prstGeom>
          <a:noFill/>
        </p:spPr>
        <p:txBody>
          <a:bodyPr wrap="none" rtlCol="0">
            <a:spAutoFit/>
          </a:bodyPr>
          <a:lstStyle/>
          <a:p>
            <a:r>
              <a:rPr lang="en-US" sz="4000" dirty="0"/>
              <a:t>*</a:t>
            </a:r>
          </a:p>
        </p:txBody>
      </p:sp>
      <p:sp>
        <p:nvSpPr>
          <p:cNvPr id="20" name="TextBox 19">
            <a:extLst>
              <a:ext uri="{FF2B5EF4-FFF2-40B4-BE49-F238E27FC236}">
                <a16:creationId xmlns:a16="http://schemas.microsoft.com/office/drawing/2014/main" id="{6288CEC7-764B-3D48-A839-FBDBCA6765F0}"/>
              </a:ext>
            </a:extLst>
          </p:cNvPr>
          <p:cNvSpPr txBox="1"/>
          <p:nvPr/>
        </p:nvSpPr>
        <p:spPr>
          <a:xfrm>
            <a:off x="8151216" y="2366899"/>
            <a:ext cx="385042" cy="707886"/>
          </a:xfrm>
          <a:prstGeom prst="rect">
            <a:avLst/>
          </a:prstGeom>
          <a:noFill/>
        </p:spPr>
        <p:txBody>
          <a:bodyPr wrap="none" rtlCol="0">
            <a:spAutoFit/>
          </a:bodyPr>
          <a:lstStyle/>
          <a:p>
            <a:r>
              <a:rPr lang="en-US" sz="4000" dirty="0"/>
              <a:t>*</a:t>
            </a:r>
          </a:p>
        </p:txBody>
      </p:sp>
      <p:sp>
        <p:nvSpPr>
          <p:cNvPr id="21" name="TextBox 20">
            <a:extLst>
              <a:ext uri="{FF2B5EF4-FFF2-40B4-BE49-F238E27FC236}">
                <a16:creationId xmlns:a16="http://schemas.microsoft.com/office/drawing/2014/main" id="{E134993C-E96F-5749-A331-35843F91DA90}"/>
              </a:ext>
            </a:extLst>
          </p:cNvPr>
          <p:cNvSpPr txBox="1"/>
          <p:nvPr/>
        </p:nvSpPr>
        <p:spPr>
          <a:xfrm>
            <a:off x="2238179" y="1588825"/>
            <a:ext cx="385042" cy="707886"/>
          </a:xfrm>
          <a:prstGeom prst="rect">
            <a:avLst/>
          </a:prstGeom>
          <a:noFill/>
        </p:spPr>
        <p:txBody>
          <a:bodyPr wrap="none" rtlCol="0">
            <a:spAutoFit/>
          </a:bodyPr>
          <a:lstStyle/>
          <a:p>
            <a:r>
              <a:rPr lang="en-US" sz="4000" dirty="0"/>
              <a:t>*</a:t>
            </a:r>
          </a:p>
        </p:txBody>
      </p:sp>
      <p:sp>
        <p:nvSpPr>
          <p:cNvPr id="22" name="TextBox 21">
            <a:extLst>
              <a:ext uri="{FF2B5EF4-FFF2-40B4-BE49-F238E27FC236}">
                <a16:creationId xmlns:a16="http://schemas.microsoft.com/office/drawing/2014/main" id="{8165C885-C1E3-254A-9569-49610B33E909}"/>
              </a:ext>
            </a:extLst>
          </p:cNvPr>
          <p:cNvSpPr txBox="1"/>
          <p:nvPr/>
        </p:nvSpPr>
        <p:spPr>
          <a:xfrm>
            <a:off x="6113697" y="2174870"/>
            <a:ext cx="385042" cy="707886"/>
          </a:xfrm>
          <a:prstGeom prst="rect">
            <a:avLst/>
          </a:prstGeom>
          <a:noFill/>
        </p:spPr>
        <p:txBody>
          <a:bodyPr wrap="none" rtlCol="0">
            <a:spAutoFit/>
          </a:bodyPr>
          <a:lstStyle/>
          <a:p>
            <a:r>
              <a:rPr lang="en-US" sz="4000" dirty="0"/>
              <a:t>*</a:t>
            </a:r>
          </a:p>
        </p:txBody>
      </p:sp>
      <p:sp>
        <p:nvSpPr>
          <p:cNvPr id="4" name="TextBox 3">
            <a:extLst>
              <a:ext uri="{FF2B5EF4-FFF2-40B4-BE49-F238E27FC236}">
                <a16:creationId xmlns:a16="http://schemas.microsoft.com/office/drawing/2014/main" id="{BC26721F-B517-DD47-B54C-5D3182E8AE46}"/>
              </a:ext>
            </a:extLst>
          </p:cNvPr>
          <p:cNvSpPr txBox="1"/>
          <p:nvPr/>
        </p:nvSpPr>
        <p:spPr>
          <a:xfrm>
            <a:off x="557962" y="3991336"/>
            <a:ext cx="7978296" cy="707886"/>
          </a:xfrm>
          <a:prstGeom prst="rect">
            <a:avLst/>
          </a:prstGeom>
          <a:noFill/>
        </p:spPr>
        <p:txBody>
          <a:bodyPr wrap="square" rtlCol="0">
            <a:spAutoFit/>
          </a:bodyPr>
          <a:lstStyle/>
          <a:p>
            <a:r>
              <a:rPr lang="en-US" sz="2000" dirty="0"/>
              <a:t>Intuitively we know that the starred pictures are all pears….but how would we approach this if we knew nothing about fruit?</a:t>
            </a:r>
          </a:p>
        </p:txBody>
      </p:sp>
      <p:sp>
        <p:nvSpPr>
          <p:cNvPr id="26" name="Title 24">
            <a:extLst>
              <a:ext uri="{FF2B5EF4-FFF2-40B4-BE49-F238E27FC236}">
                <a16:creationId xmlns:a16="http://schemas.microsoft.com/office/drawing/2014/main" id="{BC6F36EF-594F-AA4B-AC30-3604F289F0BA}"/>
              </a:ext>
            </a:extLst>
          </p:cNvPr>
          <p:cNvSpPr txBox="1">
            <a:spLocks/>
          </p:cNvSpPr>
          <p:nvPr/>
        </p:nvSpPr>
        <p:spPr>
          <a:xfrm>
            <a:off x="125045" y="-237064"/>
            <a:ext cx="8718554" cy="1143000"/>
          </a:xfrm>
          <a:prstGeom prst="rect">
            <a:avLst/>
          </a:prstGeom>
        </p:spPr>
        <p:txBody>
          <a:bodyPr vert="horz" lIns="0" tIns="45720" rIns="91440" bIns="45720" rtlCol="0" anchor="b" anchorCtr="0">
            <a:noAutofit/>
          </a:bodyPr>
          <a:lstStyle>
            <a:lvl1pPr algn="l" defTabSz="457200" rtl="0" eaLnBrk="1" latinLnBrk="0" hangingPunct="1">
              <a:spcBef>
                <a:spcPct val="0"/>
              </a:spcBef>
              <a:buNone/>
              <a:defRPr sz="3600" b="1" kern="1200">
                <a:solidFill>
                  <a:schemeClr val="accent1"/>
                </a:solidFill>
                <a:latin typeface="Arial"/>
                <a:ea typeface="+mj-ea"/>
                <a:cs typeface="Arial"/>
              </a:defRPr>
            </a:lvl1pPr>
          </a:lstStyle>
          <a:p>
            <a:r>
              <a:rPr lang="en-US"/>
              <a:t>Cataloging variable objects is hard</a:t>
            </a:r>
            <a:endParaRPr lang="en-US" dirty="0"/>
          </a:p>
        </p:txBody>
      </p:sp>
    </p:spTree>
    <p:extLst>
      <p:ext uri="{BB962C8B-B14F-4D97-AF65-F5344CB8AC3E}">
        <p14:creationId xmlns:p14="http://schemas.microsoft.com/office/powerpoint/2010/main" val="3389010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A00772A-7CA9-4340-B471-A5318034B1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3312" y="1787279"/>
            <a:ext cx="776075" cy="776076"/>
          </a:xfrm>
          <a:prstGeom prst="rect">
            <a:avLst/>
          </a:prstGeom>
        </p:spPr>
      </p:pic>
      <p:pic>
        <p:nvPicPr>
          <p:cNvPr id="31" name="Picture 30">
            <a:extLst>
              <a:ext uri="{FF2B5EF4-FFF2-40B4-BE49-F238E27FC236}">
                <a16:creationId xmlns:a16="http://schemas.microsoft.com/office/drawing/2014/main" id="{AF5E2CA2-0C93-AA4B-817B-2D895CD1F2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01482" y="1653409"/>
            <a:ext cx="775179" cy="775179"/>
          </a:xfrm>
          <a:prstGeom prst="rect">
            <a:avLst/>
          </a:prstGeom>
        </p:spPr>
      </p:pic>
      <p:pic>
        <p:nvPicPr>
          <p:cNvPr id="12" name="Picture 11">
            <a:extLst>
              <a:ext uri="{FF2B5EF4-FFF2-40B4-BE49-F238E27FC236}">
                <a16:creationId xmlns:a16="http://schemas.microsoft.com/office/drawing/2014/main" id="{09CD44F7-B4A4-D545-AECC-7B31B56732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90699" y="1730429"/>
            <a:ext cx="714789" cy="714789"/>
          </a:xfrm>
          <a:prstGeom prst="rect">
            <a:avLst/>
          </a:prstGeom>
        </p:spPr>
      </p:pic>
      <p:pic>
        <p:nvPicPr>
          <p:cNvPr id="45" name="Picture 44">
            <a:extLst>
              <a:ext uri="{FF2B5EF4-FFF2-40B4-BE49-F238E27FC236}">
                <a16:creationId xmlns:a16="http://schemas.microsoft.com/office/drawing/2014/main" id="{11748D72-EC0C-4649-ACD0-8460DEA71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1907" y="2591353"/>
            <a:ext cx="714789" cy="714789"/>
          </a:xfrm>
          <a:prstGeom prst="rect">
            <a:avLst/>
          </a:prstGeom>
        </p:spPr>
      </p:pic>
      <p:sp>
        <p:nvSpPr>
          <p:cNvPr id="69" name="Title 24">
            <a:extLst>
              <a:ext uri="{FF2B5EF4-FFF2-40B4-BE49-F238E27FC236}">
                <a16:creationId xmlns:a16="http://schemas.microsoft.com/office/drawing/2014/main" id="{BB19F92C-7B84-A046-9CB1-5B23478FCC81}"/>
              </a:ext>
            </a:extLst>
          </p:cNvPr>
          <p:cNvSpPr>
            <a:spLocks noGrp="1"/>
          </p:cNvSpPr>
          <p:nvPr>
            <p:ph type="title"/>
          </p:nvPr>
        </p:nvSpPr>
        <p:spPr>
          <a:xfrm>
            <a:off x="145428" y="118302"/>
            <a:ext cx="8718554" cy="1143000"/>
          </a:xfrm>
        </p:spPr>
        <p:txBody>
          <a:bodyPr/>
          <a:lstStyle/>
          <a:p>
            <a:r>
              <a:rPr lang="en-US" dirty="0"/>
              <a:t>We catalog variable objects by iterative pairwise comparison</a:t>
            </a:r>
          </a:p>
        </p:txBody>
      </p:sp>
      <p:sp>
        <p:nvSpPr>
          <p:cNvPr id="16" name="TextBox 15">
            <a:extLst>
              <a:ext uri="{FF2B5EF4-FFF2-40B4-BE49-F238E27FC236}">
                <a16:creationId xmlns:a16="http://schemas.microsoft.com/office/drawing/2014/main" id="{88616031-4D47-CD4F-BE5F-2208C9B80D30}"/>
              </a:ext>
            </a:extLst>
          </p:cNvPr>
          <p:cNvSpPr txBox="1"/>
          <p:nvPr/>
        </p:nvSpPr>
        <p:spPr>
          <a:xfrm>
            <a:off x="125045" y="2184845"/>
            <a:ext cx="1352043" cy="830997"/>
          </a:xfrm>
          <a:prstGeom prst="rect">
            <a:avLst/>
          </a:prstGeom>
          <a:noFill/>
        </p:spPr>
        <p:txBody>
          <a:bodyPr wrap="square" rtlCol="0">
            <a:spAutoFit/>
          </a:bodyPr>
          <a:lstStyle/>
          <a:p>
            <a:r>
              <a:rPr lang="en-US" sz="2400" dirty="0"/>
              <a:t>mixed </a:t>
            </a:r>
          </a:p>
          <a:p>
            <a:r>
              <a:rPr lang="en-US" sz="2400" dirty="0"/>
              <a:t>sample</a:t>
            </a:r>
          </a:p>
        </p:txBody>
      </p:sp>
      <p:pic>
        <p:nvPicPr>
          <p:cNvPr id="3" name="Picture 2">
            <a:extLst>
              <a:ext uri="{FF2B5EF4-FFF2-40B4-BE49-F238E27FC236}">
                <a16:creationId xmlns:a16="http://schemas.microsoft.com/office/drawing/2014/main" id="{7872E4D9-E33A-E44A-9EFD-EB24C1CA58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61472" y="1711706"/>
            <a:ext cx="848955" cy="848955"/>
          </a:xfrm>
          <a:prstGeom prst="rect">
            <a:avLst/>
          </a:prstGeom>
        </p:spPr>
      </p:pic>
      <p:pic>
        <p:nvPicPr>
          <p:cNvPr id="5" name="Picture 4">
            <a:extLst>
              <a:ext uri="{FF2B5EF4-FFF2-40B4-BE49-F238E27FC236}">
                <a16:creationId xmlns:a16="http://schemas.microsoft.com/office/drawing/2014/main" id="{AD74EA58-385E-6C45-BE09-F4540D9C28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4455" y="2654382"/>
            <a:ext cx="934240" cy="700680"/>
          </a:xfrm>
          <a:prstGeom prst="rect">
            <a:avLst/>
          </a:prstGeom>
        </p:spPr>
      </p:pic>
      <p:pic>
        <p:nvPicPr>
          <p:cNvPr id="6" name="Picture 5">
            <a:extLst>
              <a:ext uri="{FF2B5EF4-FFF2-40B4-BE49-F238E27FC236}">
                <a16:creationId xmlns:a16="http://schemas.microsoft.com/office/drawing/2014/main" id="{823B8812-1B85-3842-AC5A-7868DE03179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516595" y="2599163"/>
            <a:ext cx="613885" cy="702731"/>
          </a:xfrm>
          <a:prstGeom prst="rect">
            <a:avLst/>
          </a:prstGeom>
        </p:spPr>
      </p:pic>
      <p:pic>
        <p:nvPicPr>
          <p:cNvPr id="32" name="Picture 31">
            <a:extLst>
              <a:ext uri="{FF2B5EF4-FFF2-40B4-BE49-F238E27FC236}">
                <a16:creationId xmlns:a16="http://schemas.microsoft.com/office/drawing/2014/main" id="{39FDAC7D-6B6A-8D49-B113-BED6A298C33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563632" y="1890068"/>
            <a:ext cx="613885" cy="702731"/>
          </a:xfrm>
          <a:prstGeom prst="rect">
            <a:avLst/>
          </a:prstGeom>
        </p:spPr>
      </p:pic>
      <p:pic>
        <p:nvPicPr>
          <p:cNvPr id="7" name="Picture 6">
            <a:extLst>
              <a:ext uri="{FF2B5EF4-FFF2-40B4-BE49-F238E27FC236}">
                <a16:creationId xmlns:a16="http://schemas.microsoft.com/office/drawing/2014/main" id="{5B57CCAB-2E43-E645-8BA6-8B498419E75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53255" y="2574944"/>
            <a:ext cx="672938" cy="672938"/>
          </a:xfrm>
          <a:prstGeom prst="rect">
            <a:avLst/>
          </a:prstGeom>
        </p:spPr>
      </p:pic>
      <p:pic>
        <p:nvPicPr>
          <p:cNvPr id="8" name="Picture 7">
            <a:extLst>
              <a:ext uri="{FF2B5EF4-FFF2-40B4-BE49-F238E27FC236}">
                <a16:creationId xmlns:a16="http://schemas.microsoft.com/office/drawing/2014/main" id="{FD391DF9-7D8E-4F44-9B6E-6AB4AC08E2B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25521" y="2622252"/>
            <a:ext cx="745280" cy="745280"/>
          </a:xfrm>
          <a:prstGeom prst="rect">
            <a:avLst/>
          </a:prstGeom>
        </p:spPr>
      </p:pic>
      <p:pic>
        <p:nvPicPr>
          <p:cNvPr id="9" name="Picture 8">
            <a:extLst>
              <a:ext uri="{FF2B5EF4-FFF2-40B4-BE49-F238E27FC236}">
                <a16:creationId xmlns:a16="http://schemas.microsoft.com/office/drawing/2014/main" id="{1C83ADBE-C9A4-0F41-B30E-C786DEE3BB0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09056" y="2648853"/>
            <a:ext cx="734142" cy="734142"/>
          </a:xfrm>
          <a:prstGeom prst="rect">
            <a:avLst/>
          </a:prstGeom>
        </p:spPr>
      </p:pic>
      <p:pic>
        <p:nvPicPr>
          <p:cNvPr id="48" name="Picture 47">
            <a:extLst>
              <a:ext uri="{FF2B5EF4-FFF2-40B4-BE49-F238E27FC236}">
                <a16:creationId xmlns:a16="http://schemas.microsoft.com/office/drawing/2014/main" id="{17269C20-F52F-9C45-8AEF-15B0F3495B1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703316" y="2372200"/>
            <a:ext cx="662732" cy="930151"/>
          </a:xfrm>
          <a:prstGeom prst="rect">
            <a:avLst/>
          </a:prstGeom>
        </p:spPr>
      </p:pic>
      <p:pic>
        <p:nvPicPr>
          <p:cNvPr id="36" name="Picture 35">
            <a:extLst>
              <a:ext uri="{FF2B5EF4-FFF2-40B4-BE49-F238E27FC236}">
                <a16:creationId xmlns:a16="http://schemas.microsoft.com/office/drawing/2014/main" id="{202332F0-C1F6-E84F-A39C-AC55BF991DB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76037" y="1346162"/>
            <a:ext cx="1051438" cy="1051438"/>
          </a:xfrm>
          <a:prstGeom prst="rect">
            <a:avLst/>
          </a:prstGeom>
        </p:spPr>
      </p:pic>
      <p:pic>
        <p:nvPicPr>
          <p:cNvPr id="39" name="Picture 38">
            <a:extLst>
              <a:ext uri="{FF2B5EF4-FFF2-40B4-BE49-F238E27FC236}">
                <a16:creationId xmlns:a16="http://schemas.microsoft.com/office/drawing/2014/main" id="{F7764B0A-B17C-0044-A007-D172E8A0505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51333" y="1826519"/>
            <a:ext cx="734142" cy="734142"/>
          </a:xfrm>
          <a:prstGeom prst="rect">
            <a:avLst/>
          </a:prstGeom>
        </p:spPr>
      </p:pic>
      <p:sp>
        <p:nvSpPr>
          <p:cNvPr id="42" name="TextBox 41">
            <a:extLst>
              <a:ext uri="{FF2B5EF4-FFF2-40B4-BE49-F238E27FC236}">
                <a16:creationId xmlns:a16="http://schemas.microsoft.com/office/drawing/2014/main" id="{6B59D171-D348-3D44-A388-6EB50BAAA691}"/>
              </a:ext>
            </a:extLst>
          </p:cNvPr>
          <p:cNvSpPr txBox="1"/>
          <p:nvPr/>
        </p:nvSpPr>
        <p:spPr>
          <a:xfrm>
            <a:off x="125044" y="4447836"/>
            <a:ext cx="1983156" cy="1200329"/>
          </a:xfrm>
          <a:prstGeom prst="rect">
            <a:avLst/>
          </a:prstGeom>
          <a:noFill/>
        </p:spPr>
        <p:txBody>
          <a:bodyPr wrap="square" rtlCol="0">
            <a:spAutoFit/>
          </a:bodyPr>
          <a:lstStyle/>
          <a:p>
            <a:r>
              <a:rPr lang="en-US" sz="2400" dirty="0"/>
              <a:t>ranked</a:t>
            </a:r>
          </a:p>
          <a:p>
            <a:r>
              <a:rPr lang="en-US" sz="2400" dirty="0"/>
              <a:t>pairwise comparisons</a:t>
            </a:r>
          </a:p>
        </p:txBody>
      </p:sp>
      <p:pic>
        <p:nvPicPr>
          <p:cNvPr id="44" name="Picture 43">
            <a:extLst>
              <a:ext uri="{FF2B5EF4-FFF2-40B4-BE49-F238E27FC236}">
                <a16:creationId xmlns:a16="http://schemas.microsoft.com/office/drawing/2014/main" id="{819A4EE3-4C64-5147-8B37-FF6C5842D5E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97124" y="5302527"/>
            <a:ext cx="1230327" cy="1230327"/>
          </a:xfrm>
          <a:prstGeom prst="rect">
            <a:avLst/>
          </a:prstGeom>
        </p:spPr>
      </p:pic>
      <p:pic>
        <p:nvPicPr>
          <p:cNvPr id="60" name="Picture 59">
            <a:extLst>
              <a:ext uri="{FF2B5EF4-FFF2-40B4-BE49-F238E27FC236}">
                <a16:creationId xmlns:a16="http://schemas.microsoft.com/office/drawing/2014/main" id="{FA98DD7F-7933-144E-9D1E-D181BE8C32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663271" y="3985879"/>
            <a:ext cx="801456" cy="1124852"/>
          </a:xfrm>
          <a:prstGeom prst="rect">
            <a:avLst/>
          </a:prstGeom>
        </p:spPr>
      </p:pic>
      <p:pic>
        <p:nvPicPr>
          <p:cNvPr id="61" name="Picture 60">
            <a:extLst>
              <a:ext uri="{FF2B5EF4-FFF2-40B4-BE49-F238E27FC236}">
                <a16:creationId xmlns:a16="http://schemas.microsoft.com/office/drawing/2014/main" id="{DB528B86-AB80-7343-970B-1B4DB002221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03934" y="3878411"/>
            <a:ext cx="1184589" cy="1184589"/>
          </a:xfrm>
          <a:prstGeom prst="rect">
            <a:avLst/>
          </a:prstGeom>
        </p:spPr>
      </p:pic>
      <p:pic>
        <p:nvPicPr>
          <p:cNvPr id="63" name="Picture 62">
            <a:extLst>
              <a:ext uri="{FF2B5EF4-FFF2-40B4-BE49-F238E27FC236}">
                <a16:creationId xmlns:a16="http://schemas.microsoft.com/office/drawing/2014/main" id="{DC29E3B5-24BD-2543-A725-BFF4F60BD30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921907" y="4210516"/>
            <a:ext cx="852484" cy="852484"/>
          </a:xfrm>
          <a:prstGeom prst="rect">
            <a:avLst/>
          </a:prstGeom>
        </p:spPr>
      </p:pic>
      <p:sp>
        <p:nvSpPr>
          <p:cNvPr id="10" name="TextBox 9">
            <a:extLst>
              <a:ext uri="{FF2B5EF4-FFF2-40B4-BE49-F238E27FC236}">
                <a16:creationId xmlns:a16="http://schemas.microsoft.com/office/drawing/2014/main" id="{5B10AD64-5656-B84E-AC20-D84578AE679C}"/>
              </a:ext>
            </a:extLst>
          </p:cNvPr>
          <p:cNvSpPr txBox="1"/>
          <p:nvPr/>
        </p:nvSpPr>
        <p:spPr>
          <a:xfrm>
            <a:off x="3235923" y="3847749"/>
            <a:ext cx="470000" cy="707886"/>
          </a:xfrm>
          <a:prstGeom prst="rect">
            <a:avLst/>
          </a:prstGeom>
          <a:noFill/>
        </p:spPr>
        <p:txBody>
          <a:bodyPr wrap="none" rtlCol="0">
            <a:spAutoFit/>
          </a:bodyPr>
          <a:lstStyle/>
          <a:p>
            <a:r>
              <a:rPr lang="en-US" sz="4000" dirty="0"/>
              <a:t>1</a:t>
            </a:r>
          </a:p>
        </p:txBody>
      </p:sp>
      <p:sp>
        <p:nvSpPr>
          <p:cNvPr id="65" name="TextBox 64">
            <a:extLst>
              <a:ext uri="{FF2B5EF4-FFF2-40B4-BE49-F238E27FC236}">
                <a16:creationId xmlns:a16="http://schemas.microsoft.com/office/drawing/2014/main" id="{99843FB2-1F8D-B942-9F35-8B74F6F6E4F5}"/>
              </a:ext>
            </a:extLst>
          </p:cNvPr>
          <p:cNvSpPr txBox="1"/>
          <p:nvPr/>
        </p:nvSpPr>
        <p:spPr>
          <a:xfrm>
            <a:off x="6553003" y="3765350"/>
            <a:ext cx="470000" cy="707886"/>
          </a:xfrm>
          <a:prstGeom prst="rect">
            <a:avLst/>
          </a:prstGeom>
          <a:noFill/>
        </p:spPr>
        <p:txBody>
          <a:bodyPr wrap="none" rtlCol="0">
            <a:spAutoFit/>
          </a:bodyPr>
          <a:lstStyle/>
          <a:p>
            <a:r>
              <a:rPr lang="en-US" sz="4000" dirty="0"/>
              <a:t>3</a:t>
            </a:r>
          </a:p>
        </p:txBody>
      </p:sp>
      <p:pic>
        <p:nvPicPr>
          <p:cNvPr id="33" name="Picture 32">
            <a:extLst>
              <a:ext uri="{FF2B5EF4-FFF2-40B4-BE49-F238E27FC236}">
                <a16:creationId xmlns:a16="http://schemas.microsoft.com/office/drawing/2014/main" id="{F661536A-260C-204A-ACB2-ECD1EC625149}"/>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03934" y="5277127"/>
            <a:ext cx="1184589" cy="1184589"/>
          </a:xfrm>
          <a:prstGeom prst="rect">
            <a:avLst/>
          </a:prstGeom>
        </p:spPr>
      </p:pic>
      <p:pic>
        <p:nvPicPr>
          <p:cNvPr id="34" name="Picture 33">
            <a:extLst>
              <a:ext uri="{FF2B5EF4-FFF2-40B4-BE49-F238E27FC236}">
                <a16:creationId xmlns:a16="http://schemas.microsoft.com/office/drawing/2014/main" id="{D8C4C762-B448-B84A-8AD2-0BD7F4C8405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368414" y="3929416"/>
            <a:ext cx="1184589" cy="1184589"/>
          </a:xfrm>
          <a:prstGeom prst="rect">
            <a:avLst/>
          </a:prstGeom>
        </p:spPr>
      </p:pic>
      <p:pic>
        <p:nvPicPr>
          <p:cNvPr id="37" name="Picture 36">
            <a:extLst>
              <a:ext uri="{FF2B5EF4-FFF2-40B4-BE49-F238E27FC236}">
                <a16:creationId xmlns:a16="http://schemas.microsoft.com/office/drawing/2014/main" id="{3CF29825-A365-1146-BB99-B45AB7920830}"/>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6976522" y="5433038"/>
            <a:ext cx="923058" cy="1056650"/>
          </a:xfrm>
          <a:prstGeom prst="rect">
            <a:avLst/>
          </a:prstGeom>
        </p:spPr>
      </p:pic>
      <p:sp>
        <p:nvSpPr>
          <p:cNvPr id="64" name="TextBox 63">
            <a:extLst>
              <a:ext uri="{FF2B5EF4-FFF2-40B4-BE49-F238E27FC236}">
                <a16:creationId xmlns:a16="http://schemas.microsoft.com/office/drawing/2014/main" id="{26715E24-BC51-ED43-B507-C1EC9B30CB9B}"/>
              </a:ext>
            </a:extLst>
          </p:cNvPr>
          <p:cNvSpPr txBox="1"/>
          <p:nvPr/>
        </p:nvSpPr>
        <p:spPr>
          <a:xfrm>
            <a:off x="3249600" y="5187486"/>
            <a:ext cx="470000" cy="707886"/>
          </a:xfrm>
          <a:prstGeom prst="rect">
            <a:avLst/>
          </a:prstGeom>
          <a:noFill/>
        </p:spPr>
        <p:txBody>
          <a:bodyPr wrap="none" rtlCol="0">
            <a:spAutoFit/>
          </a:bodyPr>
          <a:lstStyle/>
          <a:p>
            <a:r>
              <a:rPr lang="en-US" sz="4000" dirty="0"/>
              <a:t>2</a:t>
            </a:r>
          </a:p>
        </p:txBody>
      </p:sp>
      <p:pic>
        <p:nvPicPr>
          <p:cNvPr id="35" name="Picture 34">
            <a:extLst>
              <a:ext uri="{FF2B5EF4-FFF2-40B4-BE49-F238E27FC236}">
                <a16:creationId xmlns:a16="http://schemas.microsoft.com/office/drawing/2014/main" id="{88B5ABD8-347B-F044-91E8-C7F14B80E95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459298" y="5302527"/>
            <a:ext cx="1184589" cy="1184589"/>
          </a:xfrm>
          <a:prstGeom prst="rect">
            <a:avLst/>
          </a:prstGeom>
        </p:spPr>
      </p:pic>
      <p:sp>
        <p:nvSpPr>
          <p:cNvPr id="66" name="TextBox 65">
            <a:extLst>
              <a:ext uri="{FF2B5EF4-FFF2-40B4-BE49-F238E27FC236}">
                <a16:creationId xmlns:a16="http://schemas.microsoft.com/office/drawing/2014/main" id="{2CD118F6-22E7-6846-BAA7-84E682DB4A70}"/>
              </a:ext>
            </a:extLst>
          </p:cNvPr>
          <p:cNvSpPr txBox="1"/>
          <p:nvPr/>
        </p:nvSpPr>
        <p:spPr>
          <a:xfrm>
            <a:off x="6502203" y="5165010"/>
            <a:ext cx="470000" cy="707886"/>
          </a:xfrm>
          <a:prstGeom prst="rect">
            <a:avLst/>
          </a:prstGeom>
          <a:noFill/>
        </p:spPr>
        <p:txBody>
          <a:bodyPr wrap="none" rtlCol="0">
            <a:spAutoFit/>
          </a:bodyPr>
          <a:lstStyle/>
          <a:p>
            <a:r>
              <a:rPr lang="en-US" sz="4000" dirty="0"/>
              <a:t>4</a:t>
            </a:r>
          </a:p>
        </p:txBody>
      </p:sp>
      <p:pic>
        <p:nvPicPr>
          <p:cNvPr id="2" name="Picture 1">
            <a:extLst>
              <a:ext uri="{FF2B5EF4-FFF2-40B4-BE49-F238E27FC236}">
                <a16:creationId xmlns:a16="http://schemas.microsoft.com/office/drawing/2014/main" id="{1B591015-6F37-6D4B-B4D0-405C03A60E4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045803" y="2215011"/>
            <a:ext cx="961158" cy="961158"/>
          </a:xfrm>
          <a:prstGeom prst="rect">
            <a:avLst/>
          </a:prstGeom>
          <a:ln w="25400">
            <a:solidFill>
              <a:schemeClr val="bg2">
                <a:lumMod val="50000"/>
              </a:schemeClr>
            </a:solidFill>
          </a:ln>
        </p:spPr>
      </p:pic>
    </p:spTree>
    <p:extLst>
      <p:ext uri="{BB962C8B-B14F-4D97-AF65-F5344CB8AC3E}">
        <p14:creationId xmlns:p14="http://schemas.microsoft.com/office/powerpoint/2010/main" val="3975658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91015-6F37-6D4B-B4D0-405C03A60E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45803" y="2215011"/>
            <a:ext cx="961158" cy="961158"/>
          </a:xfrm>
          <a:prstGeom prst="rect">
            <a:avLst/>
          </a:prstGeom>
          <a:ln w="25400">
            <a:noFill/>
          </a:ln>
        </p:spPr>
      </p:pic>
      <p:pic>
        <p:nvPicPr>
          <p:cNvPr id="29" name="Picture 28">
            <a:extLst>
              <a:ext uri="{FF2B5EF4-FFF2-40B4-BE49-F238E27FC236}">
                <a16:creationId xmlns:a16="http://schemas.microsoft.com/office/drawing/2014/main" id="{BA00772A-7CA9-4340-B471-A5318034B1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3312" y="1787279"/>
            <a:ext cx="776075" cy="776076"/>
          </a:xfrm>
          <a:prstGeom prst="rect">
            <a:avLst/>
          </a:prstGeom>
        </p:spPr>
      </p:pic>
      <p:pic>
        <p:nvPicPr>
          <p:cNvPr id="31" name="Picture 30">
            <a:extLst>
              <a:ext uri="{FF2B5EF4-FFF2-40B4-BE49-F238E27FC236}">
                <a16:creationId xmlns:a16="http://schemas.microsoft.com/office/drawing/2014/main" id="{AF5E2CA2-0C93-AA4B-817B-2D895CD1F2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1482" y="1653409"/>
            <a:ext cx="775179" cy="775179"/>
          </a:xfrm>
          <a:prstGeom prst="rect">
            <a:avLst/>
          </a:prstGeom>
        </p:spPr>
      </p:pic>
      <p:pic>
        <p:nvPicPr>
          <p:cNvPr id="12" name="Picture 11">
            <a:extLst>
              <a:ext uri="{FF2B5EF4-FFF2-40B4-BE49-F238E27FC236}">
                <a16:creationId xmlns:a16="http://schemas.microsoft.com/office/drawing/2014/main" id="{09CD44F7-B4A4-D545-AECC-7B31B56732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90699" y="1730429"/>
            <a:ext cx="714789" cy="714789"/>
          </a:xfrm>
          <a:prstGeom prst="rect">
            <a:avLst/>
          </a:prstGeom>
        </p:spPr>
      </p:pic>
      <p:pic>
        <p:nvPicPr>
          <p:cNvPr id="45" name="Picture 44">
            <a:extLst>
              <a:ext uri="{FF2B5EF4-FFF2-40B4-BE49-F238E27FC236}">
                <a16:creationId xmlns:a16="http://schemas.microsoft.com/office/drawing/2014/main" id="{11748D72-EC0C-4649-ACD0-8460DEA713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1907" y="2591353"/>
            <a:ext cx="714789" cy="714789"/>
          </a:xfrm>
          <a:prstGeom prst="rect">
            <a:avLst/>
          </a:prstGeom>
        </p:spPr>
      </p:pic>
      <p:sp>
        <p:nvSpPr>
          <p:cNvPr id="69" name="Title 24">
            <a:extLst>
              <a:ext uri="{FF2B5EF4-FFF2-40B4-BE49-F238E27FC236}">
                <a16:creationId xmlns:a16="http://schemas.microsoft.com/office/drawing/2014/main" id="{BB19F92C-7B84-A046-9CB1-5B23478FCC81}"/>
              </a:ext>
            </a:extLst>
          </p:cNvPr>
          <p:cNvSpPr>
            <a:spLocks noGrp="1"/>
          </p:cNvSpPr>
          <p:nvPr>
            <p:ph type="title"/>
          </p:nvPr>
        </p:nvSpPr>
        <p:spPr>
          <a:xfrm>
            <a:off x="145428" y="118302"/>
            <a:ext cx="8718554" cy="1143000"/>
          </a:xfrm>
        </p:spPr>
        <p:txBody>
          <a:bodyPr/>
          <a:lstStyle/>
          <a:p>
            <a:r>
              <a:rPr lang="en-US" dirty="0"/>
              <a:t>We catalog variable objects by iterative pairwise comparison</a:t>
            </a:r>
          </a:p>
        </p:txBody>
      </p:sp>
      <p:sp>
        <p:nvSpPr>
          <p:cNvPr id="16" name="TextBox 15">
            <a:extLst>
              <a:ext uri="{FF2B5EF4-FFF2-40B4-BE49-F238E27FC236}">
                <a16:creationId xmlns:a16="http://schemas.microsoft.com/office/drawing/2014/main" id="{88616031-4D47-CD4F-BE5F-2208C9B80D30}"/>
              </a:ext>
            </a:extLst>
          </p:cNvPr>
          <p:cNvSpPr txBox="1"/>
          <p:nvPr/>
        </p:nvSpPr>
        <p:spPr>
          <a:xfrm>
            <a:off x="125045" y="2184845"/>
            <a:ext cx="1352043" cy="830997"/>
          </a:xfrm>
          <a:prstGeom prst="rect">
            <a:avLst/>
          </a:prstGeom>
          <a:noFill/>
        </p:spPr>
        <p:txBody>
          <a:bodyPr wrap="square" rtlCol="0">
            <a:spAutoFit/>
          </a:bodyPr>
          <a:lstStyle/>
          <a:p>
            <a:r>
              <a:rPr lang="en-US" sz="2400" dirty="0"/>
              <a:t>mixed </a:t>
            </a:r>
          </a:p>
          <a:p>
            <a:r>
              <a:rPr lang="en-US" sz="2400" dirty="0"/>
              <a:t>sample</a:t>
            </a:r>
          </a:p>
        </p:txBody>
      </p:sp>
      <p:pic>
        <p:nvPicPr>
          <p:cNvPr id="3" name="Picture 2">
            <a:extLst>
              <a:ext uri="{FF2B5EF4-FFF2-40B4-BE49-F238E27FC236}">
                <a16:creationId xmlns:a16="http://schemas.microsoft.com/office/drawing/2014/main" id="{7872E4D9-E33A-E44A-9EFD-EB24C1CA58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61472" y="1711706"/>
            <a:ext cx="848955" cy="848955"/>
          </a:xfrm>
          <a:prstGeom prst="rect">
            <a:avLst/>
          </a:prstGeom>
        </p:spPr>
      </p:pic>
      <p:pic>
        <p:nvPicPr>
          <p:cNvPr id="5" name="Picture 4">
            <a:extLst>
              <a:ext uri="{FF2B5EF4-FFF2-40B4-BE49-F238E27FC236}">
                <a16:creationId xmlns:a16="http://schemas.microsoft.com/office/drawing/2014/main" id="{AD74EA58-385E-6C45-BE09-F4540D9C28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44455" y="2654382"/>
            <a:ext cx="934240" cy="700680"/>
          </a:xfrm>
          <a:prstGeom prst="rect">
            <a:avLst/>
          </a:prstGeom>
        </p:spPr>
      </p:pic>
      <p:pic>
        <p:nvPicPr>
          <p:cNvPr id="6" name="Picture 5">
            <a:extLst>
              <a:ext uri="{FF2B5EF4-FFF2-40B4-BE49-F238E27FC236}">
                <a16:creationId xmlns:a16="http://schemas.microsoft.com/office/drawing/2014/main" id="{823B8812-1B85-3842-AC5A-7868DE031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16595" y="2599163"/>
            <a:ext cx="613885" cy="702731"/>
          </a:xfrm>
          <a:prstGeom prst="rect">
            <a:avLst/>
          </a:prstGeom>
          <a:ln w="25400">
            <a:solidFill>
              <a:schemeClr val="tx1">
                <a:lumMod val="90000"/>
                <a:lumOff val="10000"/>
              </a:schemeClr>
            </a:solidFill>
          </a:ln>
        </p:spPr>
      </p:pic>
      <p:pic>
        <p:nvPicPr>
          <p:cNvPr id="32" name="Picture 31">
            <a:extLst>
              <a:ext uri="{FF2B5EF4-FFF2-40B4-BE49-F238E27FC236}">
                <a16:creationId xmlns:a16="http://schemas.microsoft.com/office/drawing/2014/main" id="{39FDAC7D-6B6A-8D49-B113-BED6A298C33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63632" y="1890068"/>
            <a:ext cx="613885" cy="702731"/>
          </a:xfrm>
          <a:prstGeom prst="rect">
            <a:avLst/>
          </a:prstGeom>
        </p:spPr>
      </p:pic>
      <p:pic>
        <p:nvPicPr>
          <p:cNvPr id="7" name="Picture 6">
            <a:extLst>
              <a:ext uri="{FF2B5EF4-FFF2-40B4-BE49-F238E27FC236}">
                <a16:creationId xmlns:a16="http://schemas.microsoft.com/office/drawing/2014/main" id="{5B57CCAB-2E43-E645-8BA6-8B498419E75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3255" y="2574944"/>
            <a:ext cx="672938" cy="672938"/>
          </a:xfrm>
          <a:prstGeom prst="rect">
            <a:avLst/>
          </a:prstGeom>
        </p:spPr>
      </p:pic>
      <p:pic>
        <p:nvPicPr>
          <p:cNvPr id="8" name="Picture 7">
            <a:extLst>
              <a:ext uri="{FF2B5EF4-FFF2-40B4-BE49-F238E27FC236}">
                <a16:creationId xmlns:a16="http://schemas.microsoft.com/office/drawing/2014/main" id="{FD391DF9-7D8E-4F44-9B6E-6AB4AC08E2B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825521" y="2622252"/>
            <a:ext cx="745280" cy="745280"/>
          </a:xfrm>
          <a:prstGeom prst="rect">
            <a:avLst/>
          </a:prstGeom>
        </p:spPr>
      </p:pic>
      <p:pic>
        <p:nvPicPr>
          <p:cNvPr id="9" name="Picture 8">
            <a:extLst>
              <a:ext uri="{FF2B5EF4-FFF2-40B4-BE49-F238E27FC236}">
                <a16:creationId xmlns:a16="http://schemas.microsoft.com/office/drawing/2014/main" id="{1C83ADBE-C9A4-0F41-B30E-C786DEE3BB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09056" y="2648853"/>
            <a:ext cx="734142" cy="734142"/>
          </a:xfrm>
          <a:prstGeom prst="rect">
            <a:avLst/>
          </a:prstGeom>
        </p:spPr>
      </p:pic>
      <p:pic>
        <p:nvPicPr>
          <p:cNvPr id="48" name="Picture 47">
            <a:extLst>
              <a:ext uri="{FF2B5EF4-FFF2-40B4-BE49-F238E27FC236}">
                <a16:creationId xmlns:a16="http://schemas.microsoft.com/office/drawing/2014/main" id="{17269C20-F52F-9C45-8AEF-15B0F3495B1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03316" y="2372200"/>
            <a:ext cx="662732" cy="930151"/>
          </a:xfrm>
          <a:prstGeom prst="rect">
            <a:avLst/>
          </a:prstGeom>
        </p:spPr>
      </p:pic>
      <p:pic>
        <p:nvPicPr>
          <p:cNvPr id="36" name="Picture 35">
            <a:extLst>
              <a:ext uri="{FF2B5EF4-FFF2-40B4-BE49-F238E27FC236}">
                <a16:creationId xmlns:a16="http://schemas.microsoft.com/office/drawing/2014/main" id="{202332F0-C1F6-E84F-A39C-AC55BF991DB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76037" y="1346162"/>
            <a:ext cx="1051438" cy="1051438"/>
          </a:xfrm>
          <a:prstGeom prst="rect">
            <a:avLst/>
          </a:prstGeom>
        </p:spPr>
      </p:pic>
      <p:pic>
        <p:nvPicPr>
          <p:cNvPr id="39" name="Picture 38">
            <a:extLst>
              <a:ext uri="{FF2B5EF4-FFF2-40B4-BE49-F238E27FC236}">
                <a16:creationId xmlns:a16="http://schemas.microsoft.com/office/drawing/2014/main" id="{F7764B0A-B17C-0044-A007-D172E8A0505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51333" y="1826519"/>
            <a:ext cx="734142" cy="734142"/>
          </a:xfrm>
          <a:prstGeom prst="rect">
            <a:avLst/>
          </a:prstGeom>
        </p:spPr>
      </p:pic>
      <p:sp>
        <p:nvSpPr>
          <p:cNvPr id="42" name="TextBox 41">
            <a:extLst>
              <a:ext uri="{FF2B5EF4-FFF2-40B4-BE49-F238E27FC236}">
                <a16:creationId xmlns:a16="http://schemas.microsoft.com/office/drawing/2014/main" id="{6B59D171-D348-3D44-A388-6EB50BAAA691}"/>
              </a:ext>
            </a:extLst>
          </p:cNvPr>
          <p:cNvSpPr txBox="1"/>
          <p:nvPr/>
        </p:nvSpPr>
        <p:spPr>
          <a:xfrm>
            <a:off x="125044" y="4447836"/>
            <a:ext cx="1983156" cy="1200329"/>
          </a:xfrm>
          <a:prstGeom prst="rect">
            <a:avLst/>
          </a:prstGeom>
          <a:noFill/>
        </p:spPr>
        <p:txBody>
          <a:bodyPr wrap="square" rtlCol="0">
            <a:spAutoFit/>
          </a:bodyPr>
          <a:lstStyle/>
          <a:p>
            <a:r>
              <a:rPr lang="en-US" sz="2400" dirty="0"/>
              <a:t>ranked</a:t>
            </a:r>
          </a:p>
          <a:p>
            <a:r>
              <a:rPr lang="en-US" sz="2400" dirty="0"/>
              <a:t>pairwise comparisons</a:t>
            </a:r>
          </a:p>
        </p:txBody>
      </p:sp>
      <p:pic>
        <p:nvPicPr>
          <p:cNvPr id="63" name="Picture 62">
            <a:extLst>
              <a:ext uri="{FF2B5EF4-FFF2-40B4-BE49-F238E27FC236}">
                <a16:creationId xmlns:a16="http://schemas.microsoft.com/office/drawing/2014/main" id="{DC29E3B5-24BD-2543-A725-BFF4F60BD30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921906" y="4083151"/>
            <a:ext cx="979849" cy="979849"/>
          </a:xfrm>
          <a:prstGeom prst="rect">
            <a:avLst/>
          </a:prstGeom>
        </p:spPr>
      </p:pic>
      <p:sp>
        <p:nvSpPr>
          <p:cNvPr id="10" name="TextBox 9">
            <a:extLst>
              <a:ext uri="{FF2B5EF4-FFF2-40B4-BE49-F238E27FC236}">
                <a16:creationId xmlns:a16="http://schemas.microsoft.com/office/drawing/2014/main" id="{5B10AD64-5656-B84E-AC20-D84578AE679C}"/>
              </a:ext>
            </a:extLst>
          </p:cNvPr>
          <p:cNvSpPr txBox="1"/>
          <p:nvPr/>
        </p:nvSpPr>
        <p:spPr>
          <a:xfrm>
            <a:off x="3235923" y="3847749"/>
            <a:ext cx="470000" cy="707886"/>
          </a:xfrm>
          <a:prstGeom prst="rect">
            <a:avLst/>
          </a:prstGeom>
          <a:noFill/>
        </p:spPr>
        <p:txBody>
          <a:bodyPr wrap="none" rtlCol="0">
            <a:spAutoFit/>
          </a:bodyPr>
          <a:lstStyle/>
          <a:p>
            <a:r>
              <a:rPr lang="en-US" sz="4000" dirty="0"/>
              <a:t>1</a:t>
            </a:r>
          </a:p>
        </p:txBody>
      </p:sp>
      <p:sp>
        <p:nvSpPr>
          <p:cNvPr id="65" name="TextBox 64">
            <a:extLst>
              <a:ext uri="{FF2B5EF4-FFF2-40B4-BE49-F238E27FC236}">
                <a16:creationId xmlns:a16="http://schemas.microsoft.com/office/drawing/2014/main" id="{99843FB2-1F8D-B942-9F35-8B74F6F6E4F5}"/>
              </a:ext>
            </a:extLst>
          </p:cNvPr>
          <p:cNvSpPr txBox="1"/>
          <p:nvPr/>
        </p:nvSpPr>
        <p:spPr>
          <a:xfrm>
            <a:off x="6553003" y="3765350"/>
            <a:ext cx="470000" cy="707886"/>
          </a:xfrm>
          <a:prstGeom prst="rect">
            <a:avLst/>
          </a:prstGeom>
          <a:noFill/>
        </p:spPr>
        <p:txBody>
          <a:bodyPr wrap="none" rtlCol="0">
            <a:spAutoFit/>
          </a:bodyPr>
          <a:lstStyle/>
          <a:p>
            <a:r>
              <a:rPr lang="en-US" sz="4000" dirty="0"/>
              <a:t>3</a:t>
            </a:r>
          </a:p>
        </p:txBody>
      </p:sp>
      <p:pic>
        <p:nvPicPr>
          <p:cNvPr id="37" name="Picture 36">
            <a:extLst>
              <a:ext uri="{FF2B5EF4-FFF2-40B4-BE49-F238E27FC236}">
                <a16:creationId xmlns:a16="http://schemas.microsoft.com/office/drawing/2014/main" id="{3CF29825-A365-1146-BB99-B45AB7920830}"/>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2293624" y="4054081"/>
            <a:ext cx="923058" cy="1056650"/>
          </a:xfrm>
          <a:prstGeom prst="rect">
            <a:avLst/>
          </a:prstGeom>
        </p:spPr>
      </p:pic>
      <p:sp>
        <p:nvSpPr>
          <p:cNvPr id="64" name="TextBox 63">
            <a:extLst>
              <a:ext uri="{FF2B5EF4-FFF2-40B4-BE49-F238E27FC236}">
                <a16:creationId xmlns:a16="http://schemas.microsoft.com/office/drawing/2014/main" id="{26715E24-BC51-ED43-B507-C1EC9B30CB9B}"/>
              </a:ext>
            </a:extLst>
          </p:cNvPr>
          <p:cNvSpPr txBox="1"/>
          <p:nvPr/>
        </p:nvSpPr>
        <p:spPr>
          <a:xfrm>
            <a:off x="3249600" y="5187486"/>
            <a:ext cx="470000" cy="707886"/>
          </a:xfrm>
          <a:prstGeom prst="rect">
            <a:avLst/>
          </a:prstGeom>
          <a:noFill/>
        </p:spPr>
        <p:txBody>
          <a:bodyPr wrap="none" rtlCol="0">
            <a:spAutoFit/>
          </a:bodyPr>
          <a:lstStyle/>
          <a:p>
            <a:r>
              <a:rPr lang="en-US" sz="4000" dirty="0"/>
              <a:t>2</a:t>
            </a:r>
          </a:p>
        </p:txBody>
      </p:sp>
      <p:sp>
        <p:nvSpPr>
          <p:cNvPr id="66" name="TextBox 65">
            <a:extLst>
              <a:ext uri="{FF2B5EF4-FFF2-40B4-BE49-F238E27FC236}">
                <a16:creationId xmlns:a16="http://schemas.microsoft.com/office/drawing/2014/main" id="{2CD118F6-22E7-6846-BAA7-84E682DB4A70}"/>
              </a:ext>
            </a:extLst>
          </p:cNvPr>
          <p:cNvSpPr txBox="1"/>
          <p:nvPr/>
        </p:nvSpPr>
        <p:spPr>
          <a:xfrm>
            <a:off x="6502203" y="5165010"/>
            <a:ext cx="470000" cy="707886"/>
          </a:xfrm>
          <a:prstGeom prst="rect">
            <a:avLst/>
          </a:prstGeom>
          <a:noFill/>
        </p:spPr>
        <p:txBody>
          <a:bodyPr wrap="none" rtlCol="0">
            <a:spAutoFit/>
          </a:bodyPr>
          <a:lstStyle/>
          <a:p>
            <a:r>
              <a:rPr lang="en-US" sz="4000" dirty="0"/>
              <a:t>4</a:t>
            </a:r>
          </a:p>
        </p:txBody>
      </p:sp>
      <p:pic>
        <p:nvPicPr>
          <p:cNvPr id="38" name="Picture 37">
            <a:extLst>
              <a:ext uri="{FF2B5EF4-FFF2-40B4-BE49-F238E27FC236}">
                <a16:creationId xmlns:a16="http://schemas.microsoft.com/office/drawing/2014/main" id="{813A0BF7-272D-3A47-A689-A31E55E92C5F}"/>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43037" y="4134147"/>
            <a:ext cx="973989" cy="973989"/>
          </a:xfrm>
          <a:prstGeom prst="rect">
            <a:avLst/>
          </a:prstGeom>
        </p:spPr>
      </p:pic>
      <p:pic>
        <p:nvPicPr>
          <p:cNvPr id="40" name="Picture 39">
            <a:extLst>
              <a:ext uri="{FF2B5EF4-FFF2-40B4-BE49-F238E27FC236}">
                <a16:creationId xmlns:a16="http://schemas.microsoft.com/office/drawing/2014/main" id="{607395EB-69A9-0D4B-B730-7287CCB07B90}"/>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2266619" y="5427755"/>
            <a:ext cx="923058" cy="1056650"/>
          </a:xfrm>
          <a:prstGeom prst="rect">
            <a:avLst/>
          </a:prstGeom>
        </p:spPr>
      </p:pic>
      <p:pic>
        <p:nvPicPr>
          <p:cNvPr id="41" name="Picture 40">
            <a:extLst>
              <a:ext uri="{FF2B5EF4-FFF2-40B4-BE49-F238E27FC236}">
                <a16:creationId xmlns:a16="http://schemas.microsoft.com/office/drawing/2014/main" id="{1E4B292D-4ACC-A14F-AD46-BCBC54E90986}"/>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18940" y="5639182"/>
            <a:ext cx="1192040" cy="894030"/>
          </a:xfrm>
          <a:prstGeom prst="rect">
            <a:avLst/>
          </a:prstGeom>
        </p:spPr>
      </p:pic>
      <p:pic>
        <p:nvPicPr>
          <p:cNvPr id="43" name="Picture 42">
            <a:extLst>
              <a:ext uri="{FF2B5EF4-FFF2-40B4-BE49-F238E27FC236}">
                <a16:creationId xmlns:a16="http://schemas.microsoft.com/office/drawing/2014/main" id="{A1E3CC85-71BF-9B4D-99AA-85CBA85C98D5}"/>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579145" y="4054081"/>
            <a:ext cx="923058" cy="1056650"/>
          </a:xfrm>
          <a:prstGeom prst="rect">
            <a:avLst/>
          </a:prstGeom>
        </p:spPr>
      </p:pic>
      <p:pic>
        <p:nvPicPr>
          <p:cNvPr id="46" name="Picture 45">
            <a:extLst>
              <a:ext uri="{FF2B5EF4-FFF2-40B4-BE49-F238E27FC236}">
                <a16:creationId xmlns:a16="http://schemas.microsoft.com/office/drawing/2014/main" id="{85B274E1-5190-554C-82B8-68D3F36CB65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603324" y="5427755"/>
            <a:ext cx="923058" cy="1056650"/>
          </a:xfrm>
          <a:prstGeom prst="rect">
            <a:avLst/>
          </a:prstGeom>
        </p:spPr>
      </p:pic>
      <p:pic>
        <p:nvPicPr>
          <p:cNvPr id="47" name="Picture 46">
            <a:extLst>
              <a:ext uri="{FF2B5EF4-FFF2-40B4-BE49-F238E27FC236}">
                <a16:creationId xmlns:a16="http://schemas.microsoft.com/office/drawing/2014/main" id="{6CE3CA92-27F7-694A-9431-A5DB5E414AA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935428" y="5518019"/>
            <a:ext cx="935654" cy="935654"/>
          </a:xfrm>
          <a:prstGeom prst="rect">
            <a:avLst/>
          </a:prstGeom>
        </p:spPr>
      </p:pic>
    </p:spTree>
    <p:extLst>
      <p:ext uri="{BB962C8B-B14F-4D97-AF65-F5344CB8AC3E}">
        <p14:creationId xmlns:p14="http://schemas.microsoft.com/office/powerpoint/2010/main" val="2545721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91015-6F37-6D4B-B4D0-405C03A60E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5253" y="1319206"/>
            <a:ext cx="961158" cy="961158"/>
          </a:xfrm>
          <a:prstGeom prst="rect">
            <a:avLst/>
          </a:prstGeom>
        </p:spPr>
      </p:pic>
      <p:pic>
        <p:nvPicPr>
          <p:cNvPr id="29" name="Picture 28">
            <a:extLst>
              <a:ext uri="{FF2B5EF4-FFF2-40B4-BE49-F238E27FC236}">
                <a16:creationId xmlns:a16="http://schemas.microsoft.com/office/drawing/2014/main" id="{BA00772A-7CA9-4340-B471-A5318034B1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6720" y="907516"/>
            <a:ext cx="776075" cy="776076"/>
          </a:xfrm>
          <a:prstGeom prst="rect">
            <a:avLst/>
          </a:prstGeom>
        </p:spPr>
      </p:pic>
      <p:pic>
        <p:nvPicPr>
          <p:cNvPr id="31" name="Picture 30">
            <a:extLst>
              <a:ext uri="{FF2B5EF4-FFF2-40B4-BE49-F238E27FC236}">
                <a16:creationId xmlns:a16="http://schemas.microsoft.com/office/drawing/2014/main" id="{AF5E2CA2-0C93-AA4B-817B-2D895CD1F2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44890" y="773646"/>
            <a:ext cx="775179" cy="775179"/>
          </a:xfrm>
          <a:prstGeom prst="rect">
            <a:avLst/>
          </a:prstGeom>
        </p:spPr>
      </p:pic>
      <p:pic>
        <p:nvPicPr>
          <p:cNvPr id="12" name="Picture 11">
            <a:extLst>
              <a:ext uri="{FF2B5EF4-FFF2-40B4-BE49-F238E27FC236}">
                <a16:creationId xmlns:a16="http://schemas.microsoft.com/office/drawing/2014/main" id="{09CD44F7-B4A4-D545-AECC-7B31B56732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34107" y="850666"/>
            <a:ext cx="714789" cy="714789"/>
          </a:xfrm>
          <a:prstGeom prst="rect">
            <a:avLst/>
          </a:prstGeom>
        </p:spPr>
      </p:pic>
      <p:pic>
        <p:nvPicPr>
          <p:cNvPr id="45" name="Picture 44">
            <a:extLst>
              <a:ext uri="{FF2B5EF4-FFF2-40B4-BE49-F238E27FC236}">
                <a16:creationId xmlns:a16="http://schemas.microsoft.com/office/drawing/2014/main" id="{11748D72-EC0C-4649-ACD0-8460DEA713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65315" y="1711590"/>
            <a:ext cx="714789" cy="714789"/>
          </a:xfrm>
          <a:prstGeom prst="rect">
            <a:avLst/>
          </a:prstGeom>
        </p:spPr>
      </p:pic>
      <p:sp>
        <p:nvSpPr>
          <p:cNvPr id="69" name="Title 24">
            <a:extLst>
              <a:ext uri="{FF2B5EF4-FFF2-40B4-BE49-F238E27FC236}">
                <a16:creationId xmlns:a16="http://schemas.microsoft.com/office/drawing/2014/main" id="{BB19F92C-7B84-A046-9CB1-5B23478FCC81}"/>
              </a:ext>
            </a:extLst>
          </p:cNvPr>
          <p:cNvSpPr>
            <a:spLocks noGrp="1"/>
          </p:cNvSpPr>
          <p:nvPr>
            <p:ph type="title"/>
          </p:nvPr>
        </p:nvSpPr>
        <p:spPr>
          <a:xfrm>
            <a:off x="125044" y="-426585"/>
            <a:ext cx="8718554" cy="1143000"/>
          </a:xfrm>
        </p:spPr>
        <p:txBody>
          <a:bodyPr/>
          <a:lstStyle/>
          <a:p>
            <a:r>
              <a:rPr lang="en-US" dirty="0"/>
              <a:t>Clusters arise of similar items </a:t>
            </a:r>
          </a:p>
        </p:txBody>
      </p:sp>
      <p:sp>
        <p:nvSpPr>
          <p:cNvPr id="16" name="TextBox 15">
            <a:extLst>
              <a:ext uri="{FF2B5EF4-FFF2-40B4-BE49-F238E27FC236}">
                <a16:creationId xmlns:a16="http://schemas.microsoft.com/office/drawing/2014/main" id="{88616031-4D47-CD4F-BE5F-2208C9B80D30}"/>
              </a:ext>
            </a:extLst>
          </p:cNvPr>
          <p:cNvSpPr txBox="1"/>
          <p:nvPr/>
        </p:nvSpPr>
        <p:spPr>
          <a:xfrm>
            <a:off x="68453" y="1305082"/>
            <a:ext cx="1352043" cy="830997"/>
          </a:xfrm>
          <a:prstGeom prst="rect">
            <a:avLst/>
          </a:prstGeom>
          <a:noFill/>
        </p:spPr>
        <p:txBody>
          <a:bodyPr wrap="square" rtlCol="0">
            <a:spAutoFit/>
          </a:bodyPr>
          <a:lstStyle/>
          <a:p>
            <a:r>
              <a:rPr lang="en-US" sz="2400" dirty="0"/>
              <a:t>mixed </a:t>
            </a:r>
          </a:p>
          <a:p>
            <a:r>
              <a:rPr lang="en-US" sz="2400" dirty="0"/>
              <a:t>sample</a:t>
            </a:r>
          </a:p>
        </p:txBody>
      </p:sp>
      <p:pic>
        <p:nvPicPr>
          <p:cNvPr id="3" name="Picture 2">
            <a:extLst>
              <a:ext uri="{FF2B5EF4-FFF2-40B4-BE49-F238E27FC236}">
                <a16:creationId xmlns:a16="http://schemas.microsoft.com/office/drawing/2014/main" id="{7872E4D9-E33A-E44A-9EFD-EB24C1CA58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4880" y="831943"/>
            <a:ext cx="848955" cy="848955"/>
          </a:xfrm>
          <a:prstGeom prst="rect">
            <a:avLst/>
          </a:prstGeom>
        </p:spPr>
      </p:pic>
      <p:pic>
        <p:nvPicPr>
          <p:cNvPr id="5" name="Picture 4">
            <a:extLst>
              <a:ext uri="{FF2B5EF4-FFF2-40B4-BE49-F238E27FC236}">
                <a16:creationId xmlns:a16="http://schemas.microsoft.com/office/drawing/2014/main" id="{AD74EA58-385E-6C45-BE09-F4540D9C28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87863" y="1774619"/>
            <a:ext cx="934240" cy="700680"/>
          </a:xfrm>
          <a:prstGeom prst="rect">
            <a:avLst/>
          </a:prstGeom>
        </p:spPr>
      </p:pic>
      <p:pic>
        <p:nvPicPr>
          <p:cNvPr id="6" name="Picture 5">
            <a:extLst>
              <a:ext uri="{FF2B5EF4-FFF2-40B4-BE49-F238E27FC236}">
                <a16:creationId xmlns:a16="http://schemas.microsoft.com/office/drawing/2014/main" id="{823B8812-1B85-3842-AC5A-7868DE031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460003" y="1719400"/>
            <a:ext cx="613885" cy="702731"/>
          </a:xfrm>
          <a:prstGeom prst="rect">
            <a:avLst/>
          </a:prstGeom>
        </p:spPr>
      </p:pic>
      <p:pic>
        <p:nvPicPr>
          <p:cNvPr id="32" name="Picture 31">
            <a:extLst>
              <a:ext uri="{FF2B5EF4-FFF2-40B4-BE49-F238E27FC236}">
                <a16:creationId xmlns:a16="http://schemas.microsoft.com/office/drawing/2014/main" id="{39FDAC7D-6B6A-8D49-B113-BED6A298C33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07040" y="1010305"/>
            <a:ext cx="613885" cy="702731"/>
          </a:xfrm>
          <a:prstGeom prst="rect">
            <a:avLst/>
          </a:prstGeom>
        </p:spPr>
      </p:pic>
      <p:pic>
        <p:nvPicPr>
          <p:cNvPr id="7" name="Picture 6">
            <a:extLst>
              <a:ext uri="{FF2B5EF4-FFF2-40B4-BE49-F238E27FC236}">
                <a16:creationId xmlns:a16="http://schemas.microsoft.com/office/drawing/2014/main" id="{5B57CCAB-2E43-E645-8BA6-8B498419E75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96663" y="1695181"/>
            <a:ext cx="672938" cy="672938"/>
          </a:xfrm>
          <a:prstGeom prst="rect">
            <a:avLst/>
          </a:prstGeom>
        </p:spPr>
      </p:pic>
      <p:pic>
        <p:nvPicPr>
          <p:cNvPr id="8" name="Picture 7">
            <a:extLst>
              <a:ext uri="{FF2B5EF4-FFF2-40B4-BE49-F238E27FC236}">
                <a16:creationId xmlns:a16="http://schemas.microsoft.com/office/drawing/2014/main" id="{FD391DF9-7D8E-4F44-9B6E-6AB4AC08E2B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68929" y="1742489"/>
            <a:ext cx="745280" cy="745280"/>
          </a:xfrm>
          <a:prstGeom prst="rect">
            <a:avLst/>
          </a:prstGeom>
        </p:spPr>
      </p:pic>
      <p:pic>
        <p:nvPicPr>
          <p:cNvPr id="9" name="Picture 8">
            <a:extLst>
              <a:ext uri="{FF2B5EF4-FFF2-40B4-BE49-F238E27FC236}">
                <a16:creationId xmlns:a16="http://schemas.microsoft.com/office/drawing/2014/main" id="{1C83ADBE-C9A4-0F41-B30E-C786DEE3BB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52464" y="1769090"/>
            <a:ext cx="734142" cy="734142"/>
          </a:xfrm>
          <a:prstGeom prst="rect">
            <a:avLst/>
          </a:prstGeom>
        </p:spPr>
      </p:pic>
      <p:pic>
        <p:nvPicPr>
          <p:cNvPr id="48" name="Picture 47">
            <a:extLst>
              <a:ext uri="{FF2B5EF4-FFF2-40B4-BE49-F238E27FC236}">
                <a16:creationId xmlns:a16="http://schemas.microsoft.com/office/drawing/2014/main" id="{17269C20-F52F-9C45-8AEF-15B0F3495B1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46724" y="1492437"/>
            <a:ext cx="662732" cy="930151"/>
          </a:xfrm>
          <a:prstGeom prst="rect">
            <a:avLst/>
          </a:prstGeom>
        </p:spPr>
      </p:pic>
      <p:pic>
        <p:nvPicPr>
          <p:cNvPr id="36" name="Picture 35">
            <a:extLst>
              <a:ext uri="{FF2B5EF4-FFF2-40B4-BE49-F238E27FC236}">
                <a16:creationId xmlns:a16="http://schemas.microsoft.com/office/drawing/2014/main" id="{202332F0-C1F6-E84F-A39C-AC55BF991DB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190344" y="484586"/>
            <a:ext cx="1051438" cy="1051438"/>
          </a:xfrm>
          <a:prstGeom prst="rect">
            <a:avLst/>
          </a:prstGeom>
        </p:spPr>
      </p:pic>
      <p:pic>
        <p:nvPicPr>
          <p:cNvPr id="39" name="Picture 38">
            <a:extLst>
              <a:ext uri="{FF2B5EF4-FFF2-40B4-BE49-F238E27FC236}">
                <a16:creationId xmlns:a16="http://schemas.microsoft.com/office/drawing/2014/main" id="{F7764B0A-B17C-0044-A007-D172E8A0505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94741" y="946756"/>
            <a:ext cx="734142" cy="734142"/>
          </a:xfrm>
          <a:prstGeom prst="rect">
            <a:avLst/>
          </a:prstGeom>
        </p:spPr>
      </p:pic>
      <p:sp>
        <p:nvSpPr>
          <p:cNvPr id="42" name="TextBox 41">
            <a:extLst>
              <a:ext uri="{FF2B5EF4-FFF2-40B4-BE49-F238E27FC236}">
                <a16:creationId xmlns:a16="http://schemas.microsoft.com/office/drawing/2014/main" id="{6B59D171-D348-3D44-A388-6EB50BAAA691}"/>
              </a:ext>
            </a:extLst>
          </p:cNvPr>
          <p:cNvSpPr txBox="1"/>
          <p:nvPr/>
        </p:nvSpPr>
        <p:spPr>
          <a:xfrm>
            <a:off x="109989" y="3341555"/>
            <a:ext cx="1983156" cy="1200329"/>
          </a:xfrm>
          <a:prstGeom prst="rect">
            <a:avLst/>
          </a:prstGeom>
          <a:noFill/>
        </p:spPr>
        <p:txBody>
          <a:bodyPr wrap="square" rtlCol="0">
            <a:spAutoFit/>
          </a:bodyPr>
          <a:lstStyle/>
          <a:p>
            <a:r>
              <a:rPr lang="en-US" sz="2400" dirty="0"/>
              <a:t>ranked</a:t>
            </a:r>
          </a:p>
          <a:p>
            <a:r>
              <a:rPr lang="en-US" sz="2400" dirty="0"/>
              <a:t>pairwise comparisons</a:t>
            </a:r>
          </a:p>
        </p:txBody>
      </p:sp>
      <p:pic>
        <p:nvPicPr>
          <p:cNvPr id="44" name="Picture 43">
            <a:extLst>
              <a:ext uri="{FF2B5EF4-FFF2-40B4-BE49-F238E27FC236}">
                <a16:creationId xmlns:a16="http://schemas.microsoft.com/office/drawing/2014/main" id="{819A4EE3-4C64-5147-8B37-FF6C5842D5E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14731" y="5357864"/>
            <a:ext cx="887821" cy="887821"/>
          </a:xfrm>
          <a:prstGeom prst="rect">
            <a:avLst/>
          </a:prstGeom>
        </p:spPr>
      </p:pic>
      <p:pic>
        <p:nvPicPr>
          <p:cNvPr id="63" name="Picture 62">
            <a:extLst>
              <a:ext uri="{FF2B5EF4-FFF2-40B4-BE49-F238E27FC236}">
                <a16:creationId xmlns:a16="http://schemas.microsoft.com/office/drawing/2014/main" id="{DC29E3B5-24BD-2543-A725-BFF4F60BD30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62358" y="4706856"/>
            <a:ext cx="727820" cy="727820"/>
          </a:xfrm>
          <a:prstGeom prst="rect">
            <a:avLst/>
          </a:prstGeom>
        </p:spPr>
      </p:pic>
      <p:pic>
        <p:nvPicPr>
          <p:cNvPr id="33" name="Picture 32">
            <a:extLst>
              <a:ext uri="{FF2B5EF4-FFF2-40B4-BE49-F238E27FC236}">
                <a16:creationId xmlns:a16="http://schemas.microsoft.com/office/drawing/2014/main" id="{F661536A-260C-204A-ACB2-ECD1EC62514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880734" y="4302622"/>
            <a:ext cx="968215" cy="968215"/>
          </a:xfrm>
          <a:prstGeom prst="rect">
            <a:avLst/>
          </a:prstGeom>
        </p:spPr>
      </p:pic>
      <p:pic>
        <p:nvPicPr>
          <p:cNvPr id="37" name="Picture 36">
            <a:extLst>
              <a:ext uri="{FF2B5EF4-FFF2-40B4-BE49-F238E27FC236}">
                <a16:creationId xmlns:a16="http://schemas.microsoft.com/office/drawing/2014/main" id="{3CF29825-A365-1146-BB99-B45AB7920830}"/>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4095721" y="3685343"/>
            <a:ext cx="666091" cy="762493"/>
          </a:xfrm>
          <a:prstGeom prst="rect">
            <a:avLst/>
          </a:prstGeom>
        </p:spPr>
      </p:pic>
      <p:pic>
        <p:nvPicPr>
          <p:cNvPr id="38" name="Picture 37">
            <a:extLst>
              <a:ext uri="{FF2B5EF4-FFF2-40B4-BE49-F238E27FC236}">
                <a16:creationId xmlns:a16="http://schemas.microsoft.com/office/drawing/2014/main" id="{6DEB8FD9-DC53-C546-9B74-FEBE59498ADC}"/>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036228" y="4833712"/>
            <a:ext cx="1080304" cy="1080304"/>
          </a:xfrm>
          <a:prstGeom prst="rect">
            <a:avLst/>
          </a:prstGeom>
        </p:spPr>
      </p:pic>
      <p:pic>
        <p:nvPicPr>
          <p:cNvPr id="60" name="Picture 59">
            <a:extLst>
              <a:ext uri="{FF2B5EF4-FFF2-40B4-BE49-F238E27FC236}">
                <a16:creationId xmlns:a16="http://schemas.microsoft.com/office/drawing/2014/main" id="{FA98DD7F-7933-144E-9D1E-D181BE8C32B3}"/>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605864" y="4989820"/>
            <a:ext cx="578341" cy="811708"/>
          </a:xfrm>
          <a:prstGeom prst="rect">
            <a:avLst/>
          </a:prstGeom>
        </p:spPr>
      </p:pic>
      <p:pic>
        <p:nvPicPr>
          <p:cNvPr id="40" name="Picture 39">
            <a:extLst>
              <a:ext uri="{FF2B5EF4-FFF2-40B4-BE49-F238E27FC236}">
                <a16:creationId xmlns:a16="http://schemas.microsoft.com/office/drawing/2014/main" id="{A4A86D19-47D7-7C47-A69C-46F58AB7961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89799" y="5418634"/>
            <a:ext cx="727820" cy="727820"/>
          </a:xfrm>
          <a:prstGeom prst="rect">
            <a:avLst/>
          </a:prstGeom>
        </p:spPr>
      </p:pic>
      <p:pic>
        <p:nvPicPr>
          <p:cNvPr id="41" name="Picture 40">
            <a:extLst>
              <a:ext uri="{FF2B5EF4-FFF2-40B4-BE49-F238E27FC236}">
                <a16:creationId xmlns:a16="http://schemas.microsoft.com/office/drawing/2014/main" id="{61C7C961-C29C-BD4D-8908-7C81CA67E6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27414" y="5858738"/>
            <a:ext cx="672938" cy="672938"/>
          </a:xfrm>
          <a:prstGeom prst="rect">
            <a:avLst/>
          </a:prstGeom>
        </p:spPr>
      </p:pic>
      <p:pic>
        <p:nvPicPr>
          <p:cNvPr id="43" name="Picture 42">
            <a:extLst>
              <a:ext uri="{FF2B5EF4-FFF2-40B4-BE49-F238E27FC236}">
                <a16:creationId xmlns:a16="http://schemas.microsoft.com/office/drawing/2014/main" id="{56F120F7-9000-A246-88F4-490A99487D69}"/>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413545" y="4670643"/>
            <a:ext cx="674953" cy="674953"/>
          </a:xfrm>
          <a:prstGeom prst="rect">
            <a:avLst/>
          </a:prstGeom>
        </p:spPr>
      </p:pic>
      <p:pic>
        <p:nvPicPr>
          <p:cNvPr id="46" name="Picture 45">
            <a:extLst>
              <a:ext uri="{FF2B5EF4-FFF2-40B4-BE49-F238E27FC236}">
                <a16:creationId xmlns:a16="http://schemas.microsoft.com/office/drawing/2014/main" id="{A1340A14-2F4D-AC41-BEC9-5259C3A696E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389618" y="5373864"/>
            <a:ext cx="674953" cy="674953"/>
          </a:xfrm>
          <a:prstGeom prst="rect">
            <a:avLst/>
          </a:prstGeom>
        </p:spPr>
      </p:pic>
      <p:pic>
        <p:nvPicPr>
          <p:cNvPr id="47" name="Picture 46">
            <a:extLst>
              <a:ext uri="{FF2B5EF4-FFF2-40B4-BE49-F238E27FC236}">
                <a16:creationId xmlns:a16="http://schemas.microsoft.com/office/drawing/2014/main" id="{7CE48134-B908-2146-AB9B-EDF21EF6C2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5117" y="5764362"/>
            <a:ext cx="776075" cy="776076"/>
          </a:xfrm>
          <a:prstGeom prst="rect">
            <a:avLst/>
          </a:prstGeom>
        </p:spPr>
      </p:pic>
      <p:pic>
        <p:nvPicPr>
          <p:cNvPr id="49" name="Picture 48">
            <a:extLst>
              <a:ext uri="{FF2B5EF4-FFF2-40B4-BE49-F238E27FC236}">
                <a16:creationId xmlns:a16="http://schemas.microsoft.com/office/drawing/2014/main" id="{3AADDD32-F42C-D746-8CC6-808A0A42E75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7934" y="4969826"/>
            <a:ext cx="776075" cy="776076"/>
          </a:xfrm>
          <a:prstGeom prst="rect">
            <a:avLst/>
          </a:prstGeom>
        </p:spPr>
      </p:pic>
      <p:pic>
        <p:nvPicPr>
          <p:cNvPr id="51" name="Picture 50">
            <a:extLst>
              <a:ext uri="{FF2B5EF4-FFF2-40B4-BE49-F238E27FC236}">
                <a16:creationId xmlns:a16="http://schemas.microsoft.com/office/drawing/2014/main" id="{0669E0A4-88F2-C64D-9E4C-07F4AEECA44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7115" y="3018939"/>
            <a:ext cx="714789" cy="714789"/>
          </a:xfrm>
          <a:prstGeom prst="rect">
            <a:avLst/>
          </a:prstGeom>
        </p:spPr>
      </p:pic>
      <p:pic>
        <p:nvPicPr>
          <p:cNvPr id="52" name="Picture 51">
            <a:extLst>
              <a:ext uri="{FF2B5EF4-FFF2-40B4-BE49-F238E27FC236}">
                <a16:creationId xmlns:a16="http://schemas.microsoft.com/office/drawing/2014/main" id="{8E397E02-C774-3343-B2E1-A33D4DFA3F5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78650" y="2951355"/>
            <a:ext cx="934240" cy="700680"/>
          </a:xfrm>
          <a:prstGeom prst="rect">
            <a:avLst/>
          </a:prstGeom>
        </p:spPr>
      </p:pic>
      <p:pic>
        <p:nvPicPr>
          <p:cNvPr id="50" name="Picture 49">
            <a:extLst>
              <a:ext uri="{FF2B5EF4-FFF2-40B4-BE49-F238E27FC236}">
                <a16:creationId xmlns:a16="http://schemas.microsoft.com/office/drawing/2014/main" id="{F7DB1065-5B49-B648-A0D5-23114F2ACB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70" y="3584326"/>
            <a:ext cx="714789" cy="714789"/>
          </a:xfrm>
          <a:prstGeom prst="rect">
            <a:avLst/>
          </a:prstGeom>
        </p:spPr>
      </p:pic>
    </p:spTree>
    <p:extLst>
      <p:ext uri="{BB962C8B-B14F-4D97-AF65-F5344CB8AC3E}">
        <p14:creationId xmlns:p14="http://schemas.microsoft.com/office/powerpoint/2010/main" val="3245781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91015-6F37-6D4B-B4D0-405C03A60E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5253" y="1319206"/>
            <a:ext cx="961158" cy="961158"/>
          </a:xfrm>
          <a:prstGeom prst="rect">
            <a:avLst/>
          </a:prstGeom>
        </p:spPr>
      </p:pic>
      <p:pic>
        <p:nvPicPr>
          <p:cNvPr id="29" name="Picture 28">
            <a:extLst>
              <a:ext uri="{FF2B5EF4-FFF2-40B4-BE49-F238E27FC236}">
                <a16:creationId xmlns:a16="http://schemas.microsoft.com/office/drawing/2014/main" id="{BA00772A-7CA9-4340-B471-A5318034B1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6720" y="907516"/>
            <a:ext cx="776075" cy="776076"/>
          </a:xfrm>
          <a:prstGeom prst="rect">
            <a:avLst/>
          </a:prstGeom>
        </p:spPr>
      </p:pic>
      <p:pic>
        <p:nvPicPr>
          <p:cNvPr id="31" name="Picture 30">
            <a:extLst>
              <a:ext uri="{FF2B5EF4-FFF2-40B4-BE49-F238E27FC236}">
                <a16:creationId xmlns:a16="http://schemas.microsoft.com/office/drawing/2014/main" id="{AF5E2CA2-0C93-AA4B-817B-2D895CD1F2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44890" y="773646"/>
            <a:ext cx="775179" cy="775179"/>
          </a:xfrm>
          <a:prstGeom prst="rect">
            <a:avLst/>
          </a:prstGeom>
        </p:spPr>
      </p:pic>
      <p:pic>
        <p:nvPicPr>
          <p:cNvPr id="12" name="Picture 11">
            <a:extLst>
              <a:ext uri="{FF2B5EF4-FFF2-40B4-BE49-F238E27FC236}">
                <a16:creationId xmlns:a16="http://schemas.microsoft.com/office/drawing/2014/main" id="{09CD44F7-B4A4-D545-AECC-7B31B56732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34107" y="850666"/>
            <a:ext cx="714789" cy="714789"/>
          </a:xfrm>
          <a:prstGeom prst="rect">
            <a:avLst/>
          </a:prstGeom>
        </p:spPr>
      </p:pic>
      <p:pic>
        <p:nvPicPr>
          <p:cNvPr id="45" name="Picture 44">
            <a:extLst>
              <a:ext uri="{FF2B5EF4-FFF2-40B4-BE49-F238E27FC236}">
                <a16:creationId xmlns:a16="http://schemas.microsoft.com/office/drawing/2014/main" id="{11748D72-EC0C-4649-ACD0-8460DEA713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65315" y="1711590"/>
            <a:ext cx="714789" cy="714789"/>
          </a:xfrm>
          <a:prstGeom prst="rect">
            <a:avLst/>
          </a:prstGeom>
        </p:spPr>
      </p:pic>
      <p:sp>
        <p:nvSpPr>
          <p:cNvPr id="69" name="Title 24">
            <a:extLst>
              <a:ext uri="{FF2B5EF4-FFF2-40B4-BE49-F238E27FC236}">
                <a16:creationId xmlns:a16="http://schemas.microsoft.com/office/drawing/2014/main" id="{BB19F92C-7B84-A046-9CB1-5B23478FCC81}"/>
              </a:ext>
            </a:extLst>
          </p:cNvPr>
          <p:cNvSpPr>
            <a:spLocks noGrp="1"/>
          </p:cNvSpPr>
          <p:nvPr>
            <p:ph type="title"/>
          </p:nvPr>
        </p:nvSpPr>
        <p:spPr>
          <a:xfrm>
            <a:off x="125044" y="-490753"/>
            <a:ext cx="8718554" cy="1143000"/>
          </a:xfrm>
        </p:spPr>
        <p:txBody>
          <a:bodyPr/>
          <a:lstStyle/>
          <a:p>
            <a:r>
              <a:rPr lang="en-US" dirty="0"/>
              <a:t>Similar fruits cluster together</a:t>
            </a:r>
          </a:p>
        </p:txBody>
      </p:sp>
      <p:sp>
        <p:nvSpPr>
          <p:cNvPr id="16" name="TextBox 15">
            <a:extLst>
              <a:ext uri="{FF2B5EF4-FFF2-40B4-BE49-F238E27FC236}">
                <a16:creationId xmlns:a16="http://schemas.microsoft.com/office/drawing/2014/main" id="{88616031-4D47-CD4F-BE5F-2208C9B80D30}"/>
              </a:ext>
            </a:extLst>
          </p:cNvPr>
          <p:cNvSpPr txBox="1"/>
          <p:nvPr/>
        </p:nvSpPr>
        <p:spPr>
          <a:xfrm>
            <a:off x="68453" y="1305082"/>
            <a:ext cx="1352043" cy="830997"/>
          </a:xfrm>
          <a:prstGeom prst="rect">
            <a:avLst/>
          </a:prstGeom>
          <a:noFill/>
        </p:spPr>
        <p:txBody>
          <a:bodyPr wrap="square" rtlCol="0">
            <a:spAutoFit/>
          </a:bodyPr>
          <a:lstStyle/>
          <a:p>
            <a:r>
              <a:rPr lang="en-US" sz="2400" dirty="0"/>
              <a:t>mixed </a:t>
            </a:r>
          </a:p>
          <a:p>
            <a:r>
              <a:rPr lang="en-US" sz="2400" dirty="0"/>
              <a:t>sample</a:t>
            </a:r>
          </a:p>
        </p:txBody>
      </p:sp>
      <p:pic>
        <p:nvPicPr>
          <p:cNvPr id="3" name="Picture 2">
            <a:extLst>
              <a:ext uri="{FF2B5EF4-FFF2-40B4-BE49-F238E27FC236}">
                <a16:creationId xmlns:a16="http://schemas.microsoft.com/office/drawing/2014/main" id="{7872E4D9-E33A-E44A-9EFD-EB24C1CA58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4880" y="831943"/>
            <a:ext cx="848955" cy="848955"/>
          </a:xfrm>
          <a:prstGeom prst="rect">
            <a:avLst/>
          </a:prstGeom>
        </p:spPr>
      </p:pic>
      <p:pic>
        <p:nvPicPr>
          <p:cNvPr id="5" name="Picture 4">
            <a:extLst>
              <a:ext uri="{FF2B5EF4-FFF2-40B4-BE49-F238E27FC236}">
                <a16:creationId xmlns:a16="http://schemas.microsoft.com/office/drawing/2014/main" id="{AD74EA58-385E-6C45-BE09-F4540D9C28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87863" y="1774619"/>
            <a:ext cx="934240" cy="700680"/>
          </a:xfrm>
          <a:prstGeom prst="rect">
            <a:avLst/>
          </a:prstGeom>
        </p:spPr>
      </p:pic>
      <p:pic>
        <p:nvPicPr>
          <p:cNvPr id="6" name="Picture 5">
            <a:extLst>
              <a:ext uri="{FF2B5EF4-FFF2-40B4-BE49-F238E27FC236}">
                <a16:creationId xmlns:a16="http://schemas.microsoft.com/office/drawing/2014/main" id="{823B8812-1B85-3842-AC5A-7868DE03179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460003" y="1719400"/>
            <a:ext cx="613885" cy="702731"/>
          </a:xfrm>
          <a:prstGeom prst="rect">
            <a:avLst/>
          </a:prstGeom>
        </p:spPr>
      </p:pic>
      <p:pic>
        <p:nvPicPr>
          <p:cNvPr id="32" name="Picture 31">
            <a:extLst>
              <a:ext uri="{FF2B5EF4-FFF2-40B4-BE49-F238E27FC236}">
                <a16:creationId xmlns:a16="http://schemas.microsoft.com/office/drawing/2014/main" id="{39FDAC7D-6B6A-8D49-B113-BED6A298C33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07040" y="1010305"/>
            <a:ext cx="613885" cy="702731"/>
          </a:xfrm>
          <a:prstGeom prst="rect">
            <a:avLst/>
          </a:prstGeom>
        </p:spPr>
      </p:pic>
      <p:pic>
        <p:nvPicPr>
          <p:cNvPr id="7" name="Picture 6">
            <a:extLst>
              <a:ext uri="{FF2B5EF4-FFF2-40B4-BE49-F238E27FC236}">
                <a16:creationId xmlns:a16="http://schemas.microsoft.com/office/drawing/2014/main" id="{5B57CCAB-2E43-E645-8BA6-8B498419E75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96663" y="1695181"/>
            <a:ext cx="672938" cy="672938"/>
          </a:xfrm>
          <a:prstGeom prst="rect">
            <a:avLst/>
          </a:prstGeom>
        </p:spPr>
      </p:pic>
      <p:pic>
        <p:nvPicPr>
          <p:cNvPr id="8" name="Picture 7">
            <a:extLst>
              <a:ext uri="{FF2B5EF4-FFF2-40B4-BE49-F238E27FC236}">
                <a16:creationId xmlns:a16="http://schemas.microsoft.com/office/drawing/2014/main" id="{FD391DF9-7D8E-4F44-9B6E-6AB4AC08E2B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68929" y="1742489"/>
            <a:ext cx="745280" cy="745280"/>
          </a:xfrm>
          <a:prstGeom prst="rect">
            <a:avLst/>
          </a:prstGeom>
        </p:spPr>
      </p:pic>
      <p:pic>
        <p:nvPicPr>
          <p:cNvPr id="9" name="Picture 8">
            <a:extLst>
              <a:ext uri="{FF2B5EF4-FFF2-40B4-BE49-F238E27FC236}">
                <a16:creationId xmlns:a16="http://schemas.microsoft.com/office/drawing/2014/main" id="{1C83ADBE-C9A4-0F41-B30E-C786DEE3BB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52464" y="1769090"/>
            <a:ext cx="734142" cy="734142"/>
          </a:xfrm>
          <a:prstGeom prst="rect">
            <a:avLst/>
          </a:prstGeom>
        </p:spPr>
      </p:pic>
      <p:pic>
        <p:nvPicPr>
          <p:cNvPr id="48" name="Picture 47">
            <a:extLst>
              <a:ext uri="{FF2B5EF4-FFF2-40B4-BE49-F238E27FC236}">
                <a16:creationId xmlns:a16="http://schemas.microsoft.com/office/drawing/2014/main" id="{17269C20-F52F-9C45-8AEF-15B0F3495B1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46724" y="1492437"/>
            <a:ext cx="662732" cy="930151"/>
          </a:xfrm>
          <a:prstGeom prst="rect">
            <a:avLst/>
          </a:prstGeom>
        </p:spPr>
      </p:pic>
      <p:pic>
        <p:nvPicPr>
          <p:cNvPr id="36" name="Picture 35">
            <a:extLst>
              <a:ext uri="{FF2B5EF4-FFF2-40B4-BE49-F238E27FC236}">
                <a16:creationId xmlns:a16="http://schemas.microsoft.com/office/drawing/2014/main" id="{202332F0-C1F6-E84F-A39C-AC55BF991DB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190344" y="484586"/>
            <a:ext cx="1051438" cy="1051438"/>
          </a:xfrm>
          <a:prstGeom prst="rect">
            <a:avLst/>
          </a:prstGeom>
        </p:spPr>
      </p:pic>
      <p:pic>
        <p:nvPicPr>
          <p:cNvPr id="39" name="Picture 38">
            <a:extLst>
              <a:ext uri="{FF2B5EF4-FFF2-40B4-BE49-F238E27FC236}">
                <a16:creationId xmlns:a16="http://schemas.microsoft.com/office/drawing/2014/main" id="{F7764B0A-B17C-0044-A007-D172E8A0505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94741" y="946756"/>
            <a:ext cx="734142" cy="734142"/>
          </a:xfrm>
          <a:prstGeom prst="rect">
            <a:avLst/>
          </a:prstGeom>
        </p:spPr>
      </p:pic>
      <p:sp>
        <p:nvSpPr>
          <p:cNvPr id="42" name="TextBox 41">
            <a:extLst>
              <a:ext uri="{FF2B5EF4-FFF2-40B4-BE49-F238E27FC236}">
                <a16:creationId xmlns:a16="http://schemas.microsoft.com/office/drawing/2014/main" id="{6B59D171-D348-3D44-A388-6EB50BAAA691}"/>
              </a:ext>
            </a:extLst>
          </p:cNvPr>
          <p:cNvSpPr txBox="1"/>
          <p:nvPr/>
        </p:nvSpPr>
        <p:spPr>
          <a:xfrm>
            <a:off x="109989" y="3341555"/>
            <a:ext cx="1983156" cy="1200329"/>
          </a:xfrm>
          <a:prstGeom prst="rect">
            <a:avLst/>
          </a:prstGeom>
          <a:noFill/>
        </p:spPr>
        <p:txBody>
          <a:bodyPr wrap="square" rtlCol="0">
            <a:spAutoFit/>
          </a:bodyPr>
          <a:lstStyle/>
          <a:p>
            <a:r>
              <a:rPr lang="en-US" sz="2400" dirty="0"/>
              <a:t>pairwise comparison</a:t>
            </a:r>
          </a:p>
          <a:p>
            <a:r>
              <a:rPr lang="en-US" sz="2400" dirty="0"/>
              <a:t>distances</a:t>
            </a:r>
          </a:p>
        </p:txBody>
      </p:sp>
      <p:pic>
        <p:nvPicPr>
          <p:cNvPr id="44" name="Picture 43">
            <a:extLst>
              <a:ext uri="{FF2B5EF4-FFF2-40B4-BE49-F238E27FC236}">
                <a16:creationId xmlns:a16="http://schemas.microsoft.com/office/drawing/2014/main" id="{819A4EE3-4C64-5147-8B37-FF6C5842D5E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14731" y="5357864"/>
            <a:ext cx="887821" cy="887821"/>
          </a:xfrm>
          <a:prstGeom prst="rect">
            <a:avLst/>
          </a:prstGeom>
          <a:ln>
            <a:solidFill>
              <a:schemeClr val="bg2">
                <a:lumMod val="50000"/>
              </a:schemeClr>
            </a:solidFill>
          </a:ln>
        </p:spPr>
      </p:pic>
      <p:pic>
        <p:nvPicPr>
          <p:cNvPr id="63" name="Picture 62">
            <a:extLst>
              <a:ext uri="{FF2B5EF4-FFF2-40B4-BE49-F238E27FC236}">
                <a16:creationId xmlns:a16="http://schemas.microsoft.com/office/drawing/2014/main" id="{DC29E3B5-24BD-2543-A725-BFF4F60BD30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62358" y="4706856"/>
            <a:ext cx="727820" cy="727820"/>
          </a:xfrm>
          <a:prstGeom prst="rect">
            <a:avLst/>
          </a:prstGeom>
        </p:spPr>
      </p:pic>
      <p:pic>
        <p:nvPicPr>
          <p:cNvPr id="33" name="Picture 32">
            <a:extLst>
              <a:ext uri="{FF2B5EF4-FFF2-40B4-BE49-F238E27FC236}">
                <a16:creationId xmlns:a16="http://schemas.microsoft.com/office/drawing/2014/main" id="{F661536A-260C-204A-ACB2-ECD1EC62514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880734" y="4302622"/>
            <a:ext cx="968215" cy="968215"/>
          </a:xfrm>
          <a:prstGeom prst="rect">
            <a:avLst/>
          </a:prstGeom>
        </p:spPr>
      </p:pic>
      <p:pic>
        <p:nvPicPr>
          <p:cNvPr id="37" name="Picture 36">
            <a:extLst>
              <a:ext uri="{FF2B5EF4-FFF2-40B4-BE49-F238E27FC236}">
                <a16:creationId xmlns:a16="http://schemas.microsoft.com/office/drawing/2014/main" id="{3CF29825-A365-1146-BB99-B45AB7920830}"/>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4095721" y="3685343"/>
            <a:ext cx="666091" cy="762493"/>
          </a:xfrm>
          <a:prstGeom prst="rect">
            <a:avLst/>
          </a:prstGeom>
        </p:spPr>
      </p:pic>
      <p:pic>
        <p:nvPicPr>
          <p:cNvPr id="38" name="Picture 37">
            <a:extLst>
              <a:ext uri="{FF2B5EF4-FFF2-40B4-BE49-F238E27FC236}">
                <a16:creationId xmlns:a16="http://schemas.microsoft.com/office/drawing/2014/main" id="{6DEB8FD9-DC53-C546-9B74-FEBE59498ADC}"/>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036228" y="4833712"/>
            <a:ext cx="1080304" cy="1080304"/>
          </a:xfrm>
          <a:prstGeom prst="rect">
            <a:avLst/>
          </a:prstGeom>
        </p:spPr>
      </p:pic>
      <p:pic>
        <p:nvPicPr>
          <p:cNvPr id="60" name="Picture 59">
            <a:extLst>
              <a:ext uri="{FF2B5EF4-FFF2-40B4-BE49-F238E27FC236}">
                <a16:creationId xmlns:a16="http://schemas.microsoft.com/office/drawing/2014/main" id="{FA98DD7F-7933-144E-9D1E-D181BE8C32B3}"/>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605864" y="4989820"/>
            <a:ext cx="578341" cy="811708"/>
          </a:xfrm>
          <a:prstGeom prst="rect">
            <a:avLst/>
          </a:prstGeom>
        </p:spPr>
      </p:pic>
      <p:pic>
        <p:nvPicPr>
          <p:cNvPr id="40" name="Picture 39">
            <a:extLst>
              <a:ext uri="{FF2B5EF4-FFF2-40B4-BE49-F238E27FC236}">
                <a16:creationId xmlns:a16="http://schemas.microsoft.com/office/drawing/2014/main" id="{A4A86D19-47D7-7C47-A69C-46F58AB7961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89799" y="5418634"/>
            <a:ext cx="727820" cy="727820"/>
          </a:xfrm>
          <a:prstGeom prst="rect">
            <a:avLst/>
          </a:prstGeom>
        </p:spPr>
      </p:pic>
      <p:pic>
        <p:nvPicPr>
          <p:cNvPr id="41" name="Picture 40">
            <a:extLst>
              <a:ext uri="{FF2B5EF4-FFF2-40B4-BE49-F238E27FC236}">
                <a16:creationId xmlns:a16="http://schemas.microsoft.com/office/drawing/2014/main" id="{61C7C961-C29C-BD4D-8908-7C81CA67E6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27414" y="5858738"/>
            <a:ext cx="672938" cy="672938"/>
          </a:xfrm>
          <a:prstGeom prst="rect">
            <a:avLst/>
          </a:prstGeom>
        </p:spPr>
      </p:pic>
      <p:pic>
        <p:nvPicPr>
          <p:cNvPr id="43" name="Picture 42">
            <a:extLst>
              <a:ext uri="{FF2B5EF4-FFF2-40B4-BE49-F238E27FC236}">
                <a16:creationId xmlns:a16="http://schemas.microsoft.com/office/drawing/2014/main" id="{56F120F7-9000-A246-88F4-490A99487D69}"/>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413545" y="4670643"/>
            <a:ext cx="674953" cy="674953"/>
          </a:xfrm>
          <a:prstGeom prst="rect">
            <a:avLst/>
          </a:prstGeom>
        </p:spPr>
      </p:pic>
      <p:pic>
        <p:nvPicPr>
          <p:cNvPr id="46" name="Picture 45">
            <a:extLst>
              <a:ext uri="{FF2B5EF4-FFF2-40B4-BE49-F238E27FC236}">
                <a16:creationId xmlns:a16="http://schemas.microsoft.com/office/drawing/2014/main" id="{A1340A14-2F4D-AC41-BEC9-5259C3A696E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389618" y="5373864"/>
            <a:ext cx="674953" cy="674953"/>
          </a:xfrm>
          <a:prstGeom prst="rect">
            <a:avLst/>
          </a:prstGeom>
          <a:ln>
            <a:solidFill>
              <a:schemeClr val="bg2">
                <a:lumMod val="50000"/>
              </a:schemeClr>
            </a:solidFill>
          </a:ln>
        </p:spPr>
      </p:pic>
      <p:pic>
        <p:nvPicPr>
          <p:cNvPr id="47" name="Picture 46">
            <a:extLst>
              <a:ext uri="{FF2B5EF4-FFF2-40B4-BE49-F238E27FC236}">
                <a16:creationId xmlns:a16="http://schemas.microsoft.com/office/drawing/2014/main" id="{7CE48134-B908-2146-AB9B-EDF21EF6C2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7794" y="5710581"/>
            <a:ext cx="776075" cy="776076"/>
          </a:xfrm>
          <a:prstGeom prst="rect">
            <a:avLst/>
          </a:prstGeom>
        </p:spPr>
      </p:pic>
      <p:pic>
        <p:nvPicPr>
          <p:cNvPr id="49" name="Picture 48">
            <a:extLst>
              <a:ext uri="{FF2B5EF4-FFF2-40B4-BE49-F238E27FC236}">
                <a16:creationId xmlns:a16="http://schemas.microsoft.com/office/drawing/2014/main" id="{3AADDD32-F42C-D746-8CC6-808A0A42E75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78699" y="4957558"/>
            <a:ext cx="776075" cy="776076"/>
          </a:xfrm>
          <a:prstGeom prst="rect">
            <a:avLst/>
          </a:prstGeom>
        </p:spPr>
      </p:pic>
      <p:pic>
        <p:nvPicPr>
          <p:cNvPr id="51" name="Picture 50">
            <a:extLst>
              <a:ext uri="{FF2B5EF4-FFF2-40B4-BE49-F238E27FC236}">
                <a16:creationId xmlns:a16="http://schemas.microsoft.com/office/drawing/2014/main" id="{0669E0A4-88F2-C64D-9E4C-07F4AEECA44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7115" y="3018939"/>
            <a:ext cx="714789" cy="714789"/>
          </a:xfrm>
          <a:prstGeom prst="rect">
            <a:avLst/>
          </a:prstGeom>
        </p:spPr>
      </p:pic>
      <p:pic>
        <p:nvPicPr>
          <p:cNvPr id="52" name="Picture 51">
            <a:extLst>
              <a:ext uri="{FF2B5EF4-FFF2-40B4-BE49-F238E27FC236}">
                <a16:creationId xmlns:a16="http://schemas.microsoft.com/office/drawing/2014/main" id="{8E397E02-C774-3343-B2E1-A33D4DFA3F5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78650" y="2951355"/>
            <a:ext cx="934240" cy="700680"/>
          </a:xfrm>
          <a:prstGeom prst="rect">
            <a:avLst/>
          </a:prstGeom>
        </p:spPr>
      </p:pic>
      <p:pic>
        <p:nvPicPr>
          <p:cNvPr id="50" name="Picture 49">
            <a:extLst>
              <a:ext uri="{FF2B5EF4-FFF2-40B4-BE49-F238E27FC236}">
                <a16:creationId xmlns:a16="http://schemas.microsoft.com/office/drawing/2014/main" id="{F7DB1065-5B49-B648-A0D5-23114F2ACB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70" y="3584326"/>
            <a:ext cx="714789" cy="714789"/>
          </a:xfrm>
          <a:prstGeom prst="rect">
            <a:avLst/>
          </a:prstGeom>
          <a:ln>
            <a:solidFill>
              <a:schemeClr val="bg2">
                <a:lumMod val="50000"/>
              </a:schemeClr>
            </a:solidFill>
          </a:ln>
        </p:spPr>
      </p:pic>
      <p:sp>
        <p:nvSpPr>
          <p:cNvPr id="4" name="Oval 3">
            <a:extLst>
              <a:ext uri="{FF2B5EF4-FFF2-40B4-BE49-F238E27FC236}">
                <a16:creationId xmlns:a16="http://schemas.microsoft.com/office/drawing/2014/main" id="{3F9EA92F-0B13-664C-AB91-69B7B1461E18}"/>
              </a:ext>
            </a:extLst>
          </p:cNvPr>
          <p:cNvSpPr/>
          <p:nvPr/>
        </p:nvSpPr>
        <p:spPr>
          <a:xfrm>
            <a:off x="3774405" y="2787163"/>
            <a:ext cx="2503725" cy="1899403"/>
          </a:xfrm>
          <a:prstGeom prst="ellipse">
            <a:avLst/>
          </a:prstGeom>
          <a:noFill/>
          <a:ln>
            <a:solidFill>
              <a:schemeClr val="bg2">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Freeform 9">
            <a:extLst>
              <a:ext uri="{FF2B5EF4-FFF2-40B4-BE49-F238E27FC236}">
                <a16:creationId xmlns:a16="http://schemas.microsoft.com/office/drawing/2014/main" id="{32544ECD-36B8-1C4E-9475-4CA5AC19AAC5}"/>
              </a:ext>
            </a:extLst>
          </p:cNvPr>
          <p:cNvSpPr/>
          <p:nvPr/>
        </p:nvSpPr>
        <p:spPr>
          <a:xfrm>
            <a:off x="3948509" y="4539451"/>
            <a:ext cx="3276951" cy="2230337"/>
          </a:xfrm>
          <a:custGeom>
            <a:avLst/>
            <a:gdLst>
              <a:gd name="connsiteX0" fmla="*/ 3270438 w 3276951"/>
              <a:gd name="connsiteY0" fmla="*/ 706317 h 2230337"/>
              <a:gd name="connsiteX1" fmla="*/ 2468333 w 3276951"/>
              <a:gd name="connsiteY1" fmla="*/ 128802 h 2230337"/>
              <a:gd name="connsiteX2" fmla="*/ 1602059 w 3276951"/>
              <a:gd name="connsiteY2" fmla="*/ 465 h 2230337"/>
              <a:gd name="connsiteX3" fmla="*/ 639533 w 3276951"/>
              <a:gd name="connsiteY3" fmla="*/ 112760 h 2230337"/>
              <a:gd name="connsiteX4" fmla="*/ 414944 w 3276951"/>
              <a:gd name="connsiteY4" fmla="*/ 658191 h 2230337"/>
              <a:gd name="connsiteX5" fmla="*/ 206396 w 3276951"/>
              <a:gd name="connsiteY5" fmla="*/ 1299875 h 2230337"/>
              <a:gd name="connsiteX6" fmla="*/ 13891 w 3276951"/>
              <a:gd name="connsiteY6" fmla="*/ 1941560 h 2230337"/>
              <a:gd name="connsiteX7" fmla="*/ 607449 w 3276951"/>
              <a:gd name="connsiteY7" fmla="*/ 2230317 h 2230337"/>
              <a:gd name="connsiteX8" fmla="*/ 1794565 w 3276951"/>
              <a:gd name="connsiteY8" fmla="*/ 1957602 h 2230337"/>
              <a:gd name="connsiteX9" fmla="*/ 2789175 w 3276951"/>
              <a:gd name="connsiteY9" fmla="*/ 2150107 h 2230337"/>
              <a:gd name="connsiteX10" fmla="*/ 3270438 w 3276951"/>
              <a:gd name="connsiteY10" fmla="*/ 706317 h 22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6951" h="2230337">
                <a:moveTo>
                  <a:pt x="3270438" y="706317"/>
                </a:moveTo>
                <a:cubicBezTo>
                  <a:pt x="3216964" y="369433"/>
                  <a:pt x="2746396" y="246444"/>
                  <a:pt x="2468333" y="128802"/>
                </a:cubicBezTo>
                <a:cubicBezTo>
                  <a:pt x="2190270" y="11160"/>
                  <a:pt x="1906859" y="3139"/>
                  <a:pt x="1602059" y="465"/>
                </a:cubicBezTo>
                <a:cubicBezTo>
                  <a:pt x="1297259" y="-2209"/>
                  <a:pt x="837385" y="3139"/>
                  <a:pt x="639533" y="112760"/>
                </a:cubicBezTo>
                <a:cubicBezTo>
                  <a:pt x="441681" y="222381"/>
                  <a:pt x="487133" y="460338"/>
                  <a:pt x="414944" y="658191"/>
                </a:cubicBezTo>
                <a:cubicBezTo>
                  <a:pt x="342754" y="856044"/>
                  <a:pt x="273238" y="1085980"/>
                  <a:pt x="206396" y="1299875"/>
                </a:cubicBezTo>
                <a:cubicBezTo>
                  <a:pt x="139554" y="1513770"/>
                  <a:pt x="-52951" y="1786486"/>
                  <a:pt x="13891" y="1941560"/>
                </a:cubicBezTo>
                <a:cubicBezTo>
                  <a:pt x="80733" y="2096634"/>
                  <a:pt x="310670" y="2227643"/>
                  <a:pt x="607449" y="2230317"/>
                </a:cubicBezTo>
                <a:cubicBezTo>
                  <a:pt x="904228" y="2232991"/>
                  <a:pt x="1430944" y="1970970"/>
                  <a:pt x="1794565" y="1957602"/>
                </a:cubicBezTo>
                <a:cubicBezTo>
                  <a:pt x="2158186" y="1944234"/>
                  <a:pt x="2540522" y="2361328"/>
                  <a:pt x="2789175" y="2150107"/>
                </a:cubicBezTo>
                <a:cubicBezTo>
                  <a:pt x="3037828" y="1938886"/>
                  <a:pt x="3323912" y="1043201"/>
                  <a:pt x="3270438" y="706317"/>
                </a:cubicBezTo>
                <a:close/>
              </a:path>
            </a:pathLst>
          </a:custGeom>
          <a:noFill/>
          <a:ln>
            <a:solidFill>
              <a:schemeClr val="bg2">
                <a:lumMod val="50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C218F6D8-4744-394A-BA34-692E62D4AC75}"/>
              </a:ext>
            </a:extLst>
          </p:cNvPr>
          <p:cNvSpPr/>
          <p:nvPr/>
        </p:nvSpPr>
        <p:spPr>
          <a:xfrm>
            <a:off x="1985508" y="4395894"/>
            <a:ext cx="2503725" cy="1899403"/>
          </a:xfrm>
          <a:prstGeom prst="ellipse">
            <a:avLst/>
          </a:prstGeom>
          <a:noFill/>
          <a:ln>
            <a:solidFill>
              <a:schemeClr val="bg2">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F855A80-2BB1-DC41-97CB-334864AF57B6}"/>
              </a:ext>
            </a:extLst>
          </p:cNvPr>
          <p:cNvSpPr txBox="1"/>
          <p:nvPr/>
        </p:nvSpPr>
        <p:spPr>
          <a:xfrm>
            <a:off x="6400924" y="3536673"/>
            <a:ext cx="1414500" cy="461665"/>
          </a:xfrm>
          <a:prstGeom prst="rect">
            <a:avLst/>
          </a:prstGeom>
          <a:noFill/>
        </p:spPr>
        <p:txBody>
          <a:bodyPr wrap="square" rtlCol="0">
            <a:spAutoFit/>
          </a:bodyPr>
          <a:lstStyle/>
          <a:p>
            <a:r>
              <a:rPr lang="en-US" sz="2400" dirty="0"/>
              <a:t>orange</a:t>
            </a:r>
          </a:p>
        </p:txBody>
      </p:sp>
      <p:sp>
        <p:nvSpPr>
          <p:cNvPr id="55" name="TextBox 54">
            <a:extLst>
              <a:ext uri="{FF2B5EF4-FFF2-40B4-BE49-F238E27FC236}">
                <a16:creationId xmlns:a16="http://schemas.microsoft.com/office/drawing/2014/main" id="{A7E61197-A1A9-4141-A07C-73095AEE1039}"/>
              </a:ext>
            </a:extLst>
          </p:cNvPr>
          <p:cNvSpPr txBox="1"/>
          <p:nvPr/>
        </p:nvSpPr>
        <p:spPr>
          <a:xfrm>
            <a:off x="7349292" y="5639986"/>
            <a:ext cx="1414500" cy="461665"/>
          </a:xfrm>
          <a:prstGeom prst="rect">
            <a:avLst/>
          </a:prstGeom>
          <a:noFill/>
        </p:spPr>
        <p:txBody>
          <a:bodyPr wrap="square" rtlCol="0">
            <a:spAutoFit/>
          </a:bodyPr>
          <a:lstStyle/>
          <a:p>
            <a:r>
              <a:rPr lang="en-US" sz="2400" dirty="0"/>
              <a:t>apple</a:t>
            </a:r>
          </a:p>
        </p:txBody>
      </p:sp>
      <p:sp>
        <p:nvSpPr>
          <p:cNvPr id="56" name="TextBox 55">
            <a:extLst>
              <a:ext uri="{FF2B5EF4-FFF2-40B4-BE49-F238E27FC236}">
                <a16:creationId xmlns:a16="http://schemas.microsoft.com/office/drawing/2014/main" id="{29D42E69-164A-E74C-B399-82E46C8CC272}"/>
              </a:ext>
            </a:extLst>
          </p:cNvPr>
          <p:cNvSpPr txBox="1"/>
          <p:nvPr/>
        </p:nvSpPr>
        <p:spPr>
          <a:xfrm>
            <a:off x="940510" y="5270837"/>
            <a:ext cx="876266" cy="461665"/>
          </a:xfrm>
          <a:prstGeom prst="rect">
            <a:avLst/>
          </a:prstGeom>
          <a:noFill/>
        </p:spPr>
        <p:txBody>
          <a:bodyPr wrap="square" rtlCol="0">
            <a:spAutoFit/>
          </a:bodyPr>
          <a:lstStyle/>
          <a:p>
            <a:r>
              <a:rPr lang="en-US" sz="2400" dirty="0"/>
              <a:t>pear</a:t>
            </a:r>
          </a:p>
        </p:txBody>
      </p:sp>
    </p:spTree>
    <p:extLst>
      <p:ext uri="{BB962C8B-B14F-4D97-AF65-F5344CB8AC3E}">
        <p14:creationId xmlns:p14="http://schemas.microsoft.com/office/powerpoint/2010/main" val="686230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24">
            <a:extLst>
              <a:ext uri="{FF2B5EF4-FFF2-40B4-BE49-F238E27FC236}">
                <a16:creationId xmlns:a16="http://schemas.microsoft.com/office/drawing/2014/main" id="{3FE4B2FE-6AAC-DC44-9048-DB30030A4BC6}"/>
              </a:ext>
            </a:extLst>
          </p:cNvPr>
          <p:cNvSpPr>
            <a:spLocks noGrp="1"/>
          </p:cNvSpPr>
          <p:nvPr>
            <p:ph type="title"/>
          </p:nvPr>
        </p:nvSpPr>
        <p:spPr>
          <a:xfrm>
            <a:off x="316877" y="-316409"/>
            <a:ext cx="8202557" cy="1143000"/>
          </a:xfrm>
        </p:spPr>
        <p:txBody>
          <a:bodyPr/>
          <a:lstStyle/>
          <a:p>
            <a:r>
              <a:rPr lang="en-US" dirty="0"/>
              <a:t>Where do we want to go next?</a:t>
            </a:r>
          </a:p>
        </p:txBody>
      </p:sp>
      <p:sp>
        <p:nvSpPr>
          <p:cNvPr id="33" name="Rectangle 32">
            <a:extLst>
              <a:ext uri="{FF2B5EF4-FFF2-40B4-BE49-F238E27FC236}">
                <a16:creationId xmlns:a16="http://schemas.microsoft.com/office/drawing/2014/main" id="{19454D67-3AFC-F545-8395-8ECD5F423629}"/>
              </a:ext>
            </a:extLst>
          </p:cNvPr>
          <p:cNvSpPr/>
          <p:nvPr/>
        </p:nvSpPr>
        <p:spPr>
          <a:xfrm>
            <a:off x="5618435" y="1942922"/>
            <a:ext cx="2902594" cy="99217"/>
          </a:xfrm>
          <a:prstGeom prst="rect">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16A36430-E6DB-2F4F-8113-21C69763347D}"/>
              </a:ext>
            </a:extLst>
          </p:cNvPr>
          <p:cNvSpPr txBox="1"/>
          <p:nvPr/>
        </p:nvSpPr>
        <p:spPr>
          <a:xfrm>
            <a:off x="1050687" y="1738949"/>
            <a:ext cx="1415772" cy="646331"/>
          </a:xfrm>
          <a:prstGeom prst="rect">
            <a:avLst/>
          </a:prstGeom>
          <a:noFill/>
        </p:spPr>
        <p:txBody>
          <a:bodyPr wrap="none" rtlCol="0">
            <a:spAutoFit/>
          </a:bodyPr>
          <a:lstStyle/>
          <a:p>
            <a:pPr algn="ctr"/>
            <a:r>
              <a:rPr lang="en-US" dirty="0"/>
              <a:t>Swab site </a:t>
            </a:r>
          </a:p>
          <a:p>
            <a:pPr algn="ctr"/>
            <a:r>
              <a:rPr lang="en-US" dirty="0"/>
              <a:t>composition</a:t>
            </a:r>
          </a:p>
        </p:txBody>
      </p:sp>
      <p:sp>
        <p:nvSpPr>
          <p:cNvPr id="23" name="Rectangle 22">
            <a:extLst>
              <a:ext uri="{FF2B5EF4-FFF2-40B4-BE49-F238E27FC236}">
                <a16:creationId xmlns:a16="http://schemas.microsoft.com/office/drawing/2014/main" id="{1B726F92-2429-CE46-8C18-191871D33405}"/>
              </a:ext>
            </a:extLst>
          </p:cNvPr>
          <p:cNvSpPr/>
          <p:nvPr/>
        </p:nvSpPr>
        <p:spPr>
          <a:xfrm>
            <a:off x="5618435" y="2115845"/>
            <a:ext cx="2902594" cy="99217"/>
          </a:xfrm>
          <a:prstGeom prst="rect">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A3FB4212-2FE3-3D45-BFC5-22DDCBE99597}"/>
              </a:ext>
            </a:extLst>
          </p:cNvPr>
          <p:cNvSpPr/>
          <p:nvPr/>
        </p:nvSpPr>
        <p:spPr>
          <a:xfrm>
            <a:off x="5618435" y="2288768"/>
            <a:ext cx="2902594" cy="99217"/>
          </a:xfrm>
          <a:prstGeom prst="rect">
            <a:avLst/>
          </a:prstGeom>
          <a:solidFill>
            <a:schemeClr val="bg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5A464E3-D83A-0F43-B746-3D197D2B6149}"/>
              </a:ext>
            </a:extLst>
          </p:cNvPr>
          <p:cNvSpPr/>
          <p:nvPr/>
        </p:nvSpPr>
        <p:spPr>
          <a:xfrm>
            <a:off x="5618435" y="2461691"/>
            <a:ext cx="2902594" cy="99217"/>
          </a:xfrm>
          <a:prstGeom prst="rect">
            <a:avLst/>
          </a:prstGeom>
          <a:solidFill>
            <a:schemeClr val="bg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A893E3BB-C0AB-5C4E-9A57-9848756DC1A7}"/>
              </a:ext>
            </a:extLst>
          </p:cNvPr>
          <p:cNvSpPr/>
          <p:nvPr/>
        </p:nvSpPr>
        <p:spPr>
          <a:xfrm>
            <a:off x="5618435" y="2634614"/>
            <a:ext cx="2902594" cy="99217"/>
          </a:xfrm>
          <a:prstGeom prst="rect">
            <a:avLst/>
          </a:prstGeom>
          <a:solidFill>
            <a:schemeClr val="bg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3E45F50E-FBD6-9344-88B9-54E21EF46337}"/>
              </a:ext>
            </a:extLst>
          </p:cNvPr>
          <p:cNvSpPr/>
          <p:nvPr/>
        </p:nvSpPr>
        <p:spPr>
          <a:xfrm>
            <a:off x="5618435" y="2807537"/>
            <a:ext cx="2902594" cy="9921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70EEBBD-A2A4-7C47-892D-FEB115EBD3EE}"/>
              </a:ext>
            </a:extLst>
          </p:cNvPr>
          <p:cNvSpPr/>
          <p:nvPr/>
        </p:nvSpPr>
        <p:spPr>
          <a:xfrm>
            <a:off x="5618435" y="2980460"/>
            <a:ext cx="2902594" cy="99217"/>
          </a:xfrm>
          <a:prstGeom prst="rect">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2C7BAAEA-1651-9B44-913F-D04F6021A7B1}"/>
              </a:ext>
            </a:extLst>
          </p:cNvPr>
          <p:cNvSpPr/>
          <p:nvPr/>
        </p:nvSpPr>
        <p:spPr>
          <a:xfrm>
            <a:off x="5618435" y="3153383"/>
            <a:ext cx="2902594" cy="9921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C49A9AF6-293F-9D45-A3D7-9A6105B44B28}"/>
              </a:ext>
            </a:extLst>
          </p:cNvPr>
          <p:cNvSpPr/>
          <p:nvPr/>
        </p:nvSpPr>
        <p:spPr>
          <a:xfrm>
            <a:off x="5618435" y="3326306"/>
            <a:ext cx="2902594" cy="99217"/>
          </a:xfrm>
          <a:prstGeom prst="rect">
            <a:avLst/>
          </a:prstGeom>
          <a:solidFill>
            <a:schemeClr val="bg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F430B5AC-CB4E-4C45-A65C-EE2A715BFBBC}"/>
              </a:ext>
            </a:extLst>
          </p:cNvPr>
          <p:cNvSpPr/>
          <p:nvPr/>
        </p:nvSpPr>
        <p:spPr>
          <a:xfrm>
            <a:off x="5618435" y="3990156"/>
            <a:ext cx="2902594" cy="99217"/>
          </a:xfrm>
          <a:prstGeom prst="rect">
            <a:avLst/>
          </a:prstGeom>
          <a:solidFill>
            <a:schemeClr val="bg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5C4C5A2-1D0D-4740-AF47-A2B8C306A401}"/>
              </a:ext>
            </a:extLst>
          </p:cNvPr>
          <p:cNvSpPr/>
          <p:nvPr/>
        </p:nvSpPr>
        <p:spPr>
          <a:xfrm>
            <a:off x="5618435" y="4163079"/>
            <a:ext cx="2902594" cy="99217"/>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1FF1A5F2-47AA-7847-BF76-E25887F8D362}"/>
              </a:ext>
            </a:extLst>
          </p:cNvPr>
          <p:cNvSpPr/>
          <p:nvPr/>
        </p:nvSpPr>
        <p:spPr>
          <a:xfrm>
            <a:off x="1061761" y="2555483"/>
            <a:ext cx="1415772" cy="1415772"/>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Freeform 2">
            <a:extLst>
              <a:ext uri="{FF2B5EF4-FFF2-40B4-BE49-F238E27FC236}">
                <a16:creationId xmlns:a16="http://schemas.microsoft.com/office/drawing/2014/main" id="{BC8C00EB-E2D3-8D48-A991-9050A373389C}"/>
              </a:ext>
            </a:extLst>
          </p:cNvPr>
          <p:cNvSpPr/>
          <p:nvPr/>
        </p:nvSpPr>
        <p:spPr>
          <a:xfrm>
            <a:off x="2878351" y="2513534"/>
            <a:ext cx="2310064" cy="399222"/>
          </a:xfrm>
          <a:custGeom>
            <a:avLst/>
            <a:gdLst>
              <a:gd name="connsiteX0" fmla="*/ 0 w 2855495"/>
              <a:gd name="connsiteY0" fmla="*/ 577622 h 577622"/>
              <a:gd name="connsiteX1" fmla="*/ 368968 w 2855495"/>
              <a:gd name="connsiteY1" fmla="*/ 304906 h 577622"/>
              <a:gd name="connsiteX2" fmla="*/ 818147 w 2855495"/>
              <a:gd name="connsiteY2" fmla="*/ 96359 h 577622"/>
              <a:gd name="connsiteX3" fmla="*/ 1459831 w 2855495"/>
              <a:gd name="connsiteY3" fmla="*/ 106 h 577622"/>
              <a:gd name="connsiteX4" fmla="*/ 2053389 w 2855495"/>
              <a:gd name="connsiteY4" fmla="*/ 112401 h 577622"/>
              <a:gd name="connsiteX5" fmla="*/ 2855495 w 2855495"/>
              <a:gd name="connsiteY5" fmla="*/ 513454 h 57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495" h="577622">
                <a:moveTo>
                  <a:pt x="0" y="577622"/>
                </a:moveTo>
                <a:cubicBezTo>
                  <a:pt x="116305" y="481369"/>
                  <a:pt x="232610" y="385116"/>
                  <a:pt x="368968" y="304906"/>
                </a:cubicBezTo>
                <a:cubicBezTo>
                  <a:pt x="505326" y="224695"/>
                  <a:pt x="636337" y="147159"/>
                  <a:pt x="818147" y="96359"/>
                </a:cubicBezTo>
                <a:cubicBezTo>
                  <a:pt x="999958" y="45559"/>
                  <a:pt x="1253957" y="-2568"/>
                  <a:pt x="1459831" y="106"/>
                </a:cubicBezTo>
                <a:cubicBezTo>
                  <a:pt x="1665705" y="2780"/>
                  <a:pt x="1820778" y="26843"/>
                  <a:pt x="2053389" y="112401"/>
                </a:cubicBezTo>
                <a:cubicBezTo>
                  <a:pt x="2286000" y="197959"/>
                  <a:pt x="2570747" y="355706"/>
                  <a:pt x="2855495" y="513454"/>
                </a:cubicBezTo>
              </a:path>
            </a:pathLst>
          </a:custGeom>
          <a:ln w="28575" cap="rnd">
            <a:solidFill>
              <a:schemeClr val="bg2">
                <a:lumMod val="75000"/>
              </a:schemeClr>
            </a:solidFill>
            <a:headEnd type="none" w="med" len="med"/>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C08808F-CE67-7243-A7DF-38C5A8B9C1C9}"/>
              </a:ext>
            </a:extLst>
          </p:cNvPr>
          <p:cNvSpPr txBox="1"/>
          <p:nvPr/>
        </p:nvSpPr>
        <p:spPr>
          <a:xfrm>
            <a:off x="2581933" y="2125664"/>
            <a:ext cx="1210588" cy="369332"/>
          </a:xfrm>
          <a:prstGeom prst="rect">
            <a:avLst/>
          </a:prstGeom>
          <a:noFill/>
        </p:spPr>
        <p:txBody>
          <a:bodyPr wrap="none" rtlCol="0">
            <a:spAutoFit/>
          </a:bodyPr>
          <a:lstStyle/>
          <a:p>
            <a:r>
              <a:rPr lang="en-US" dirty="0">
                <a:solidFill>
                  <a:schemeClr val="bg2">
                    <a:lumMod val="75000"/>
                  </a:schemeClr>
                </a:solidFill>
              </a:rPr>
              <a:t>Extraction</a:t>
            </a:r>
          </a:p>
        </p:txBody>
      </p:sp>
      <p:sp>
        <p:nvSpPr>
          <p:cNvPr id="26" name="TextBox 25">
            <a:extLst>
              <a:ext uri="{FF2B5EF4-FFF2-40B4-BE49-F238E27FC236}">
                <a16:creationId xmlns:a16="http://schemas.microsoft.com/office/drawing/2014/main" id="{0DD5BD32-4974-1047-B0E0-B1256C6B699B}"/>
              </a:ext>
            </a:extLst>
          </p:cNvPr>
          <p:cNvSpPr txBox="1"/>
          <p:nvPr/>
        </p:nvSpPr>
        <p:spPr>
          <a:xfrm>
            <a:off x="4088939" y="2119383"/>
            <a:ext cx="1402948" cy="369332"/>
          </a:xfrm>
          <a:prstGeom prst="rect">
            <a:avLst/>
          </a:prstGeom>
          <a:noFill/>
        </p:spPr>
        <p:txBody>
          <a:bodyPr wrap="none" rtlCol="0">
            <a:spAutoFit/>
          </a:bodyPr>
          <a:lstStyle/>
          <a:p>
            <a:r>
              <a:rPr lang="en-US" dirty="0">
                <a:solidFill>
                  <a:schemeClr val="bg2">
                    <a:lumMod val="75000"/>
                  </a:schemeClr>
                </a:solidFill>
              </a:rPr>
              <a:t>Sequencing</a:t>
            </a:r>
          </a:p>
        </p:txBody>
      </p:sp>
      <p:sp>
        <p:nvSpPr>
          <p:cNvPr id="44" name="TextBox 43">
            <a:extLst>
              <a:ext uri="{FF2B5EF4-FFF2-40B4-BE49-F238E27FC236}">
                <a16:creationId xmlns:a16="http://schemas.microsoft.com/office/drawing/2014/main" id="{1618C302-0658-C240-9708-5F3CD51C8894}"/>
              </a:ext>
            </a:extLst>
          </p:cNvPr>
          <p:cNvSpPr txBox="1"/>
          <p:nvPr/>
        </p:nvSpPr>
        <p:spPr>
          <a:xfrm>
            <a:off x="1430599" y="2705860"/>
            <a:ext cx="655949" cy="1107996"/>
          </a:xfrm>
          <a:prstGeom prst="rect">
            <a:avLst/>
          </a:prstGeom>
          <a:noFill/>
        </p:spPr>
        <p:txBody>
          <a:bodyPr wrap="none" rtlCol="0">
            <a:spAutoFit/>
          </a:bodyPr>
          <a:lstStyle/>
          <a:p>
            <a:pPr algn="ctr"/>
            <a:r>
              <a:rPr lang="en-US" sz="6600" dirty="0">
                <a:solidFill>
                  <a:schemeClr val="bg1"/>
                </a:solidFill>
              </a:rPr>
              <a:t>?</a:t>
            </a:r>
          </a:p>
        </p:txBody>
      </p:sp>
      <p:sp>
        <p:nvSpPr>
          <p:cNvPr id="27" name="Freeform 26">
            <a:extLst>
              <a:ext uri="{FF2B5EF4-FFF2-40B4-BE49-F238E27FC236}">
                <a16:creationId xmlns:a16="http://schemas.microsoft.com/office/drawing/2014/main" id="{63F9F1AC-A847-E84A-A7FC-CCE0984E6B02}"/>
              </a:ext>
            </a:extLst>
          </p:cNvPr>
          <p:cNvSpPr/>
          <p:nvPr/>
        </p:nvSpPr>
        <p:spPr>
          <a:xfrm flipH="1" flipV="1">
            <a:off x="2878351" y="3331099"/>
            <a:ext cx="2310064" cy="399222"/>
          </a:xfrm>
          <a:custGeom>
            <a:avLst/>
            <a:gdLst>
              <a:gd name="connsiteX0" fmla="*/ 0 w 2855495"/>
              <a:gd name="connsiteY0" fmla="*/ 577622 h 577622"/>
              <a:gd name="connsiteX1" fmla="*/ 368968 w 2855495"/>
              <a:gd name="connsiteY1" fmla="*/ 304906 h 577622"/>
              <a:gd name="connsiteX2" fmla="*/ 818147 w 2855495"/>
              <a:gd name="connsiteY2" fmla="*/ 96359 h 577622"/>
              <a:gd name="connsiteX3" fmla="*/ 1459831 w 2855495"/>
              <a:gd name="connsiteY3" fmla="*/ 106 h 577622"/>
              <a:gd name="connsiteX4" fmla="*/ 2053389 w 2855495"/>
              <a:gd name="connsiteY4" fmla="*/ 112401 h 577622"/>
              <a:gd name="connsiteX5" fmla="*/ 2855495 w 2855495"/>
              <a:gd name="connsiteY5" fmla="*/ 513454 h 57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495" h="577622">
                <a:moveTo>
                  <a:pt x="0" y="577622"/>
                </a:moveTo>
                <a:cubicBezTo>
                  <a:pt x="116305" y="481369"/>
                  <a:pt x="232610" y="385116"/>
                  <a:pt x="368968" y="304906"/>
                </a:cubicBezTo>
                <a:cubicBezTo>
                  <a:pt x="505326" y="224695"/>
                  <a:pt x="636337" y="147159"/>
                  <a:pt x="818147" y="96359"/>
                </a:cubicBezTo>
                <a:cubicBezTo>
                  <a:pt x="999958" y="45559"/>
                  <a:pt x="1253957" y="-2568"/>
                  <a:pt x="1459831" y="106"/>
                </a:cubicBezTo>
                <a:cubicBezTo>
                  <a:pt x="1665705" y="2780"/>
                  <a:pt x="1820778" y="26843"/>
                  <a:pt x="2053389" y="112401"/>
                </a:cubicBezTo>
                <a:cubicBezTo>
                  <a:pt x="2286000" y="197959"/>
                  <a:pt x="2570747" y="355706"/>
                  <a:pt x="2855495" y="513454"/>
                </a:cubicBezTo>
              </a:path>
            </a:pathLst>
          </a:custGeom>
          <a:ln w="28575" cap="rnd">
            <a:solidFill>
              <a:schemeClr val="bg2">
                <a:lumMod val="75000"/>
              </a:schemeClr>
            </a:solidFill>
            <a:headEnd type="none" w="med" len="med"/>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56A4E99-6DED-E447-9399-DDEEDABEA701}"/>
              </a:ext>
            </a:extLst>
          </p:cNvPr>
          <p:cNvSpPr txBox="1"/>
          <p:nvPr/>
        </p:nvSpPr>
        <p:spPr>
          <a:xfrm>
            <a:off x="6669622" y="3105257"/>
            <a:ext cx="800219" cy="830997"/>
          </a:xfrm>
          <a:prstGeom prst="rect">
            <a:avLst/>
          </a:prstGeom>
          <a:noFill/>
        </p:spPr>
        <p:txBody>
          <a:bodyPr wrap="none" rtlCol="0">
            <a:spAutoFit/>
          </a:bodyPr>
          <a:lstStyle/>
          <a:p>
            <a:r>
              <a:rPr lang="en-US" sz="4800" dirty="0"/>
              <a:t>…</a:t>
            </a:r>
          </a:p>
        </p:txBody>
      </p:sp>
      <p:sp>
        <p:nvSpPr>
          <p:cNvPr id="7" name="Oval 6">
            <a:extLst>
              <a:ext uri="{FF2B5EF4-FFF2-40B4-BE49-F238E27FC236}">
                <a16:creationId xmlns:a16="http://schemas.microsoft.com/office/drawing/2014/main" id="{B5E0B8E8-CD4D-2342-A27E-9826188D9236}"/>
              </a:ext>
            </a:extLst>
          </p:cNvPr>
          <p:cNvSpPr/>
          <p:nvPr/>
        </p:nvSpPr>
        <p:spPr>
          <a:xfrm>
            <a:off x="338124" y="5024479"/>
            <a:ext cx="516199" cy="5161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 name="TextBox 8">
            <a:extLst>
              <a:ext uri="{FF2B5EF4-FFF2-40B4-BE49-F238E27FC236}">
                <a16:creationId xmlns:a16="http://schemas.microsoft.com/office/drawing/2014/main" id="{ADD0344B-69A1-594A-9479-ADC9E3F2F20B}"/>
              </a:ext>
            </a:extLst>
          </p:cNvPr>
          <p:cNvSpPr txBox="1"/>
          <p:nvPr/>
        </p:nvSpPr>
        <p:spPr>
          <a:xfrm>
            <a:off x="869631" y="4959413"/>
            <a:ext cx="1749197" cy="646331"/>
          </a:xfrm>
          <a:prstGeom prst="rect">
            <a:avLst/>
          </a:prstGeom>
          <a:noFill/>
        </p:spPr>
        <p:txBody>
          <a:bodyPr wrap="none" rtlCol="0">
            <a:spAutoFit/>
          </a:bodyPr>
          <a:lstStyle/>
          <a:p>
            <a:r>
              <a:rPr lang="en-US" dirty="0"/>
              <a:t>Identify unique </a:t>
            </a:r>
          </a:p>
          <a:p>
            <a:r>
              <a:rPr lang="en-US" dirty="0"/>
              <a:t>sequences</a:t>
            </a:r>
          </a:p>
        </p:txBody>
      </p:sp>
      <p:sp>
        <p:nvSpPr>
          <p:cNvPr id="31" name="Oval 30">
            <a:extLst>
              <a:ext uri="{FF2B5EF4-FFF2-40B4-BE49-F238E27FC236}">
                <a16:creationId xmlns:a16="http://schemas.microsoft.com/office/drawing/2014/main" id="{B9571F87-5D47-A749-A48A-2100F91A876B}"/>
              </a:ext>
            </a:extLst>
          </p:cNvPr>
          <p:cNvSpPr/>
          <p:nvPr/>
        </p:nvSpPr>
        <p:spPr>
          <a:xfrm>
            <a:off x="2883467" y="5024479"/>
            <a:ext cx="516199" cy="5161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32" name="TextBox 31">
            <a:extLst>
              <a:ext uri="{FF2B5EF4-FFF2-40B4-BE49-F238E27FC236}">
                <a16:creationId xmlns:a16="http://schemas.microsoft.com/office/drawing/2014/main" id="{07D42E2D-EBB5-2947-AF50-B7E344F384D0}"/>
              </a:ext>
            </a:extLst>
          </p:cNvPr>
          <p:cNvSpPr txBox="1"/>
          <p:nvPr/>
        </p:nvSpPr>
        <p:spPr>
          <a:xfrm>
            <a:off x="3414972" y="4959413"/>
            <a:ext cx="2425685" cy="1477328"/>
          </a:xfrm>
          <a:prstGeom prst="rect">
            <a:avLst/>
          </a:prstGeom>
          <a:noFill/>
        </p:spPr>
        <p:txBody>
          <a:bodyPr wrap="square" rtlCol="0">
            <a:spAutoFit/>
          </a:bodyPr>
          <a:lstStyle/>
          <a:p>
            <a:r>
              <a:rPr lang="en-US" dirty="0"/>
              <a:t>Use pairwise comparison to cluster into operational taxonomic units (OTUs)</a:t>
            </a:r>
          </a:p>
        </p:txBody>
      </p:sp>
      <p:sp>
        <p:nvSpPr>
          <p:cNvPr id="38" name="Oval 37">
            <a:extLst>
              <a:ext uri="{FF2B5EF4-FFF2-40B4-BE49-F238E27FC236}">
                <a16:creationId xmlns:a16="http://schemas.microsoft.com/office/drawing/2014/main" id="{31BEAF4C-994F-C24E-AB19-5AB6AA858559}"/>
              </a:ext>
            </a:extLst>
          </p:cNvPr>
          <p:cNvSpPr/>
          <p:nvPr/>
        </p:nvSpPr>
        <p:spPr>
          <a:xfrm>
            <a:off x="6045855" y="5024479"/>
            <a:ext cx="516199" cy="5161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sp>
        <p:nvSpPr>
          <p:cNvPr id="39" name="TextBox 38">
            <a:extLst>
              <a:ext uri="{FF2B5EF4-FFF2-40B4-BE49-F238E27FC236}">
                <a16:creationId xmlns:a16="http://schemas.microsoft.com/office/drawing/2014/main" id="{FBEB3E07-698B-864E-8B30-AD1216DAE315}"/>
              </a:ext>
            </a:extLst>
          </p:cNvPr>
          <p:cNvSpPr txBox="1"/>
          <p:nvPr/>
        </p:nvSpPr>
        <p:spPr>
          <a:xfrm>
            <a:off x="6669622" y="4959413"/>
            <a:ext cx="2096502" cy="923330"/>
          </a:xfrm>
          <a:prstGeom prst="rect">
            <a:avLst/>
          </a:prstGeom>
          <a:noFill/>
        </p:spPr>
        <p:txBody>
          <a:bodyPr wrap="square" rtlCol="0">
            <a:spAutoFit/>
          </a:bodyPr>
          <a:lstStyle/>
          <a:p>
            <a:r>
              <a:rPr lang="en-US" dirty="0"/>
              <a:t>Count how many sequences match each OTU</a:t>
            </a:r>
          </a:p>
        </p:txBody>
      </p:sp>
      <p:sp>
        <p:nvSpPr>
          <p:cNvPr id="41" name="TextBox 40">
            <a:extLst>
              <a:ext uri="{FF2B5EF4-FFF2-40B4-BE49-F238E27FC236}">
                <a16:creationId xmlns:a16="http://schemas.microsoft.com/office/drawing/2014/main" id="{2F80186D-C4EB-FA4F-8FA0-5443869E18F5}"/>
              </a:ext>
            </a:extLst>
          </p:cNvPr>
          <p:cNvSpPr txBox="1"/>
          <p:nvPr/>
        </p:nvSpPr>
        <p:spPr>
          <a:xfrm>
            <a:off x="5618433" y="1258356"/>
            <a:ext cx="2902595" cy="646331"/>
          </a:xfrm>
          <a:prstGeom prst="rect">
            <a:avLst/>
          </a:prstGeom>
          <a:noFill/>
        </p:spPr>
        <p:txBody>
          <a:bodyPr wrap="square" rtlCol="0">
            <a:spAutoFit/>
          </a:bodyPr>
          <a:lstStyle/>
          <a:p>
            <a:pPr algn="ctr"/>
            <a:r>
              <a:rPr lang="en-US" dirty="0"/>
              <a:t>Assembled and pooled 16S reads across samples</a:t>
            </a:r>
          </a:p>
        </p:txBody>
      </p:sp>
    </p:spTree>
    <p:extLst>
      <p:ext uri="{BB962C8B-B14F-4D97-AF65-F5344CB8AC3E}">
        <p14:creationId xmlns:p14="http://schemas.microsoft.com/office/powerpoint/2010/main" val="3427186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939" y="274638"/>
            <a:ext cx="8250684" cy="582544"/>
          </a:xfrm>
        </p:spPr>
        <p:txBody>
          <a:bodyPr anchor="t"/>
          <a:lstStyle/>
          <a:p>
            <a:r>
              <a:rPr lang="en-US" sz="3200" dirty="0"/>
              <a:t>Sequences to OTUs to OTU abundance</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74696" y="857182"/>
            <a:ext cx="4711433" cy="3233555"/>
          </a:xfrm>
          <a:prstGeom prst="rect">
            <a:avLst/>
          </a:prstGeom>
        </p:spPr>
      </p:pic>
      <p:sp>
        <p:nvSpPr>
          <p:cNvPr id="7" name="TextBox 6">
            <a:extLst>
              <a:ext uri="{FF2B5EF4-FFF2-40B4-BE49-F238E27FC236}">
                <a16:creationId xmlns:a16="http://schemas.microsoft.com/office/drawing/2014/main" id="{893DB89F-56A2-8B42-B7E8-60FD09FEEF5F}"/>
              </a:ext>
            </a:extLst>
          </p:cNvPr>
          <p:cNvSpPr txBox="1"/>
          <p:nvPr/>
        </p:nvSpPr>
        <p:spPr>
          <a:xfrm>
            <a:off x="738993" y="1620799"/>
            <a:ext cx="3130010" cy="2031325"/>
          </a:xfrm>
          <a:prstGeom prst="rect">
            <a:avLst/>
          </a:prstGeom>
          <a:solidFill>
            <a:schemeClr val="bg1">
              <a:lumMod val="95000"/>
            </a:schemeClr>
          </a:solidFill>
        </p:spPr>
        <p:txBody>
          <a:bodyPr wrap="square" rtlCol="0">
            <a:spAutoFit/>
          </a:bodyPr>
          <a:lstStyle/>
          <a:p>
            <a:r>
              <a:rPr lang="en-US" dirty="0">
                <a:solidFill>
                  <a:srgbClr val="FF0000"/>
                </a:solidFill>
              </a:rPr>
              <a:t>OTU sequences </a:t>
            </a:r>
            <a:r>
              <a:rPr lang="en-US" dirty="0">
                <a:solidFill>
                  <a:schemeClr val="bg2">
                    <a:lumMod val="50000"/>
                  </a:schemeClr>
                </a:solidFill>
              </a:rPr>
              <a:t>are representative sequences chosen for each OUT and are &lt;97% similar compared to any other OTU sequence</a:t>
            </a:r>
          </a:p>
          <a:p>
            <a:endParaRPr lang="en-US" dirty="0">
              <a:solidFill>
                <a:schemeClr val="bg2">
                  <a:lumMod val="50000"/>
                </a:schemeClr>
              </a:solidFill>
            </a:endParaRPr>
          </a:p>
          <a:p>
            <a:r>
              <a:rPr lang="en-US" b="1" dirty="0">
                <a:solidFill>
                  <a:schemeClr val="bg2">
                    <a:lumMod val="50000"/>
                  </a:schemeClr>
                </a:solidFill>
              </a:rPr>
              <a:t>~3% similarity = species</a:t>
            </a:r>
          </a:p>
        </p:txBody>
      </p:sp>
      <p:sp>
        <p:nvSpPr>
          <p:cNvPr id="9" name="TextBox 8">
            <a:extLst>
              <a:ext uri="{FF2B5EF4-FFF2-40B4-BE49-F238E27FC236}">
                <a16:creationId xmlns:a16="http://schemas.microsoft.com/office/drawing/2014/main" id="{425CF27F-44B4-9746-960A-5E86BDFAA53D}"/>
              </a:ext>
            </a:extLst>
          </p:cNvPr>
          <p:cNvSpPr txBox="1"/>
          <p:nvPr/>
        </p:nvSpPr>
        <p:spPr>
          <a:xfrm>
            <a:off x="6221275" y="3558279"/>
            <a:ext cx="2778348" cy="461665"/>
          </a:xfrm>
          <a:prstGeom prst="rect">
            <a:avLst/>
          </a:prstGeom>
          <a:noFill/>
        </p:spPr>
        <p:txBody>
          <a:bodyPr wrap="square" rtlCol="0">
            <a:spAutoFit/>
          </a:bodyPr>
          <a:lstStyle/>
          <a:p>
            <a:r>
              <a:rPr lang="en-US" sz="1200" b="1" dirty="0"/>
              <a:t>Edgar, R.C. Nature Methods (2013) (UPARSE)</a:t>
            </a:r>
          </a:p>
        </p:txBody>
      </p:sp>
      <p:sp>
        <p:nvSpPr>
          <p:cNvPr id="11" name="TextBox 10">
            <a:extLst>
              <a:ext uri="{FF2B5EF4-FFF2-40B4-BE49-F238E27FC236}">
                <a16:creationId xmlns:a16="http://schemas.microsoft.com/office/drawing/2014/main" id="{A1532F12-DA58-3245-93CE-49479E8F69F6}"/>
              </a:ext>
            </a:extLst>
          </p:cNvPr>
          <p:cNvSpPr txBox="1"/>
          <p:nvPr/>
        </p:nvSpPr>
        <p:spPr>
          <a:xfrm>
            <a:off x="738993" y="3858361"/>
            <a:ext cx="3130010" cy="1477328"/>
          </a:xfrm>
          <a:prstGeom prst="rect">
            <a:avLst/>
          </a:prstGeom>
          <a:solidFill>
            <a:schemeClr val="bg1">
              <a:lumMod val="95000"/>
            </a:schemeClr>
          </a:solidFill>
        </p:spPr>
        <p:txBody>
          <a:bodyPr wrap="square" rtlCol="0">
            <a:spAutoFit/>
          </a:bodyPr>
          <a:lstStyle/>
          <a:p>
            <a:r>
              <a:rPr lang="en-US" dirty="0">
                <a:solidFill>
                  <a:schemeClr val="bg2">
                    <a:lumMod val="50000"/>
                  </a:schemeClr>
                </a:solidFill>
              </a:rPr>
              <a:t>To generate a </a:t>
            </a:r>
            <a:r>
              <a:rPr lang="en-US" dirty="0">
                <a:solidFill>
                  <a:schemeClr val="accent1"/>
                </a:solidFill>
              </a:rPr>
              <a:t>relative abundance table</a:t>
            </a:r>
            <a:r>
              <a:rPr lang="en-US" dirty="0">
                <a:solidFill>
                  <a:schemeClr val="bg2">
                    <a:lumMod val="50000"/>
                  </a:schemeClr>
                </a:solidFill>
              </a:rPr>
              <a:t>, count the number of 16S sequences matching each OUT sequence</a:t>
            </a:r>
          </a:p>
        </p:txBody>
      </p:sp>
      <p:pic>
        <p:nvPicPr>
          <p:cNvPr id="12" name="Picture 2" descr="Image result for otu table">
            <a:extLst>
              <a:ext uri="{FF2B5EF4-FFF2-40B4-BE49-F238E27FC236}">
                <a16:creationId xmlns:a16="http://schemas.microsoft.com/office/drawing/2014/main" id="{A62FE4FE-223A-864A-995A-7223ECE1075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55489" b="30361"/>
          <a:stretch/>
        </p:blipFill>
        <p:spPr bwMode="auto">
          <a:xfrm>
            <a:off x="4745506" y="4550959"/>
            <a:ext cx="2951538" cy="13388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716CCBE-C992-9F4F-B59F-12A7F3BF515C}"/>
              </a:ext>
            </a:extLst>
          </p:cNvPr>
          <p:cNvSpPr txBox="1"/>
          <p:nvPr/>
        </p:nvSpPr>
        <p:spPr>
          <a:xfrm>
            <a:off x="6237317" y="4296943"/>
            <a:ext cx="857927" cy="300082"/>
          </a:xfrm>
          <a:prstGeom prst="rect">
            <a:avLst/>
          </a:prstGeom>
          <a:noFill/>
        </p:spPr>
        <p:txBody>
          <a:bodyPr wrap="none" rtlCol="0">
            <a:spAutoFit/>
          </a:bodyPr>
          <a:lstStyle/>
          <a:p>
            <a:r>
              <a:rPr lang="en-US" sz="1350" dirty="0"/>
              <a:t>Samples</a:t>
            </a:r>
          </a:p>
        </p:txBody>
      </p:sp>
      <p:cxnSp>
        <p:nvCxnSpPr>
          <p:cNvPr id="18" name="Straight Connector 17">
            <a:extLst>
              <a:ext uri="{FF2B5EF4-FFF2-40B4-BE49-F238E27FC236}">
                <a16:creationId xmlns:a16="http://schemas.microsoft.com/office/drawing/2014/main" id="{B2823643-FA0F-A340-8A14-917CC26B7D74}"/>
              </a:ext>
            </a:extLst>
          </p:cNvPr>
          <p:cNvCxnSpPr>
            <a:cxnSpLocks/>
          </p:cNvCxnSpPr>
          <p:nvPr/>
        </p:nvCxnSpPr>
        <p:spPr>
          <a:xfrm>
            <a:off x="5522047" y="4550959"/>
            <a:ext cx="2174997" cy="0"/>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86A4D83-6A07-9746-8CEA-FADA7572AB26}"/>
              </a:ext>
            </a:extLst>
          </p:cNvPr>
          <p:cNvSpPr txBox="1"/>
          <p:nvPr/>
        </p:nvSpPr>
        <p:spPr>
          <a:xfrm>
            <a:off x="4106313" y="5032224"/>
            <a:ext cx="636713" cy="300082"/>
          </a:xfrm>
          <a:prstGeom prst="rect">
            <a:avLst/>
          </a:prstGeom>
          <a:noFill/>
        </p:spPr>
        <p:txBody>
          <a:bodyPr wrap="none" rtlCol="0">
            <a:spAutoFit/>
          </a:bodyPr>
          <a:lstStyle/>
          <a:p>
            <a:r>
              <a:rPr lang="en-US" sz="1350" dirty="0"/>
              <a:t>OTUs</a:t>
            </a:r>
          </a:p>
        </p:txBody>
      </p:sp>
      <p:cxnSp>
        <p:nvCxnSpPr>
          <p:cNvPr id="20" name="Straight Connector 19">
            <a:extLst>
              <a:ext uri="{FF2B5EF4-FFF2-40B4-BE49-F238E27FC236}">
                <a16:creationId xmlns:a16="http://schemas.microsoft.com/office/drawing/2014/main" id="{E3D62180-B7F5-894F-939C-F8286B7F745E}"/>
              </a:ext>
            </a:extLst>
          </p:cNvPr>
          <p:cNvCxnSpPr>
            <a:cxnSpLocks/>
          </p:cNvCxnSpPr>
          <p:nvPr/>
        </p:nvCxnSpPr>
        <p:spPr>
          <a:xfrm>
            <a:off x="4750465" y="4793268"/>
            <a:ext cx="0" cy="1020303"/>
          </a:xfrm>
          <a:prstGeom prst="line">
            <a:avLst/>
          </a:prstGeom>
        </p:spPr>
        <p:style>
          <a:lnRef idx="1">
            <a:schemeClr val="dk1"/>
          </a:lnRef>
          <a:fillRef idx="0">
            <a:schemeClr val="dk1"/>
          </a:fillRef>
          <a:effectRef idx="0">
            <a:schemeClr val="dk1"/>
          </a:effectRef>
          <a:fontRef idx="minor">
            <a:schemeClr val="tx1"/>
          </a:fontRef>
        </p:style>
      </p:cxnSp>
      <p:sp>
        <p:nvSpPr>
          <p:cNvPr id="28" name="Freeform 27">
            <a:extLst>
              <a:ext uri="{FF2B5EF4-FFF2-40B4-BE49-F238E27FC236}">
                <a16:creationId xmlns:a16="http://schemas.microsoft.com/office/drawing/2014/main" id="{5120F351-D4BE-A240-A7F9-8993B2560469}"/>
              </a:ext>
            </a:extLst>
          </p:cNvPr>
          <p:cNvSpPr/>
          <p:nvPr/>
        </p:nvSpPr>
        <p:spPr>
          <a:xfrm>
            <a:off x="7395411" y="5011182"/>
            <a:ext cx="545431" cy="181223"/>
          </a:xfrm>
          <a:custGeom>
            <a:avLst/>
            <a:gdLst>
              <a:gd name="connsiteX0" fmla="*/ 625642 w 625642"/>
              <a:gd name="connsiteY0" fmla="*/ 0 h 315605"/>
              <a:gd name="connsiteX1" fmla="*/ 529389 w 625642"/>
              <a:gd name="connsiteY1" fmla="*/ 192505 h 315605"/>
              <a:gd name="connsiteX2" fmla="*/ 336884 w 625642"/>
              <a:gd name="connsiteY2" fmla="*/ 304800 h 315605"/>
              <a:gd name="connsiteX3" fmla="*/ 0 w 625642"/>
              <a:gd name="connsiteY3" fmla="*/ 304800 h 315605"/>
            </a:gdLst>
            <a:ahLst/>
            <a:cxnLst>
              <a:cxn ang="0">
                <a:pos x="connsiteX0" y="connsiteY0"/>
              </a:cxn>
              <a:cxn ang="0">
                <a:pos x="connsiteX1" y="connsiteY1"/>
              </a:cxn>
              <a:cxn ang="0">
                <a:pos x="connsiteX2" y="connsiteY2"/>
              </a:cxn>
              <a:cxn ang="0">
                <a:pos x="connsiteX3" y="connsiteY3"/>
              </a:cxn>
            </a:cxnLst>
            <a:rect l="l" t="t" r="r" b="b"/>
            <a:pathLst>
              <a:path w="625642" h="315605">
                <a:moveTo>
                  <a:pt x="625642" y="0"/>
                </a:moveTo>
                <a:cubicBezTo>
                  <a:pt x="601578" y="70852"/>
                  <a:pt x="577515" y="141705"/>
                  <a:pt x="529389" y="192505"/>
                </a:cubicBezTo>
                <a:cubicBezTo>
                  <a:pt x="481263" y="243305"/>
                  <a:pt x="425115" y="286084"/>
                  <a:pt x="336884" y="304800"/>
                </a:cubicBezTo>
                <a:cubicBezTo>
                  <a:pt x="248652" y="323516"/>
                  <a:pt x="124326" y="314158"/>
                  <a:pt x="0" y="304800"/>
                </a:cubicBezTo>
              </a:path>
            </a:pathLst>
          </a:custGeom>
          <a:ln w="19050">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C9C6987E-4579-7E48-A22F-1790F064AC66}"/>
              </a:ext>
            </a:extLst>
          </p:cNvPr>
          <p:cNvSpPr txBox="1"/>
          <p:nvPr/>
        </p:nvSpPr>
        <p:spPr>
          <a:xfrm>
            <a:off x="7729128" y="4734627"/>
            <a:ext cx="732893" cy="300082"/>
          </a:xfrm>
          <a:prstGeom prst="rect">
            <a:avLst/>
          </a:prstGeom>
          <a:noFill/>
        </p:spPr>
        <p:txBody>
          <a:bodyPr wrap="none" rtlCol="0">
            <a:spAutoFit/>
          </a:bodyPr>
          <a:lstStyle/>
          <a:p>
            <a:r>
              <a:rPr lang="en-US" sz="1350" dirty="0"/>
              <a:t>Counts</a:t>
            </a:r>
          </a:p>
        </p:txBody>
      </p:sp>
    </p:spTree>
    <p:extLst>
      <p:ext uri="{BB962C8B-B14F-4D97-AF65-F5344CB8AC3E}">
        <p14:creationId xmlns:p14="http://schemas.microsoft.com/office/powerpoint/2010/main" val="2086807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190" y="2111458"/>
            <a:ext cx="8069179" cy="2412416"/>
          </a:xfrm>
        </p:spPr>
        <p:txBody>
          <a:bodyPr anchor="t"/>
          <a:lstStyle/>
          <a:p>
            <a:r>
              <a:rPr lang="en-US" sz="3200" dirty="0"/>
              <a:t>How can we visualize this data?</a:t>
            </a:r>
            <a:br>
              <a:rPr lang="en-US" sz="3200" dirty="0"/>
            </a:br>
            <a:br>
              <a:rPr lang="en-US" sz="3200" dirty="0"/>
            </a:br>
            <a:r>
              <a:rPr lang="en-US" sz="3200" b="0" dirty="0">
                <a:solidFill>
                  <a:schemeClr val="bg2">
                    <a:lumMod val="75000"/>
                  </a:schemeClr>
                </a:solidFill>
              </a:rPr>
              <a:t>3) </a:t>
            </a:r>
            <a:r>
              <a:rPr lang="en-US" sz="3200" b="0" dirty="0">
                <a:solidFill>
                  <a:schemeClr val="bg2">
                    <a:lumMod val="75000"/>
                  </a:schemeClr>
                </a:solidFill>
                <a:sym typeface="Wingdings" pitchFamily="2" charset="2"/>
              </a:rPr>
              <a:t>What kind of biological insights can we derive?</a:t>
            </a:r>
            <a:br>
              <a:rPr lang="en-US" sz="3200" dirty="0">
                <a:solidFill>
                  <a:schemeClr val="bg2">
                    <a:lumMod val="75000"/>
                  </a:schemeClr>
                </a:solidFill>
                <a:sym typeface="Wingdings" pitchFamily="2" charset="2"/>
              </a:rPr>
            </a:br>
            <a:endParaRPr lang="en-US" sz="3200" dirty="0"/>
          </a:p>
        </p:txBody>
      </p:sp>
    </p:spTree>
    <p:extLst>
      <p:ext uri="{BB962C8B-B14F-4D97-AF65-F5344CB8AC3E}">
        <p14:creationId xmlns:p14="http://schemas.microsoft.com/office/powerpoint/2010/main" val="138351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23">
            <a:extLst>
              <a:ext uri="{FF2B5EF4-FFF2-40B4-BE49-F238E27FC236}">
                <a16:creationId xmlns:a16="http://schemas.microsoft.com/office/drawing/2014/main" id="{4CD8D137-685C-4741-A648-48688EE6C130}"/>
              </a:ext>
            </a:extLst>
          </p:cNvPr>
          <p:cNvSpPr>
            <a:spLocks noGrp="1"/>
          </p:cNvSpPr>
          <p:nvPr>
            <p:ph type="title"/>
          </p:nvPr>
        </p:nvSpPr>
        <p:spPr>
          <a:xfrm>
            <a:off x="914400" y="2445158"/>
            <a:ext cx="7513983" cy="1143000"/>
          </a:xfrm>
        </p:spPr>
        <p:txBody>
          <a:bodyPr/>
          <a:lstStyle/>
          <a:p>
            <a:pPr algn="ctr"/>
            <a:r>
              <a:rPr lang="en-US" dirty="0"/>
              <a:t>How do we identify members of microbiomes?</a:t>
            </a:r>
          </a:p>
        </p:txBody>
      </p:sp>
    </p:spTree>
    <p:extLst>
      <p:ext uri="{BB962C8B-B14F-4D97-AF65-F5344CB8AC3E}">
        <p14:creationId xmlns:p14="http://schemas.microsoft.com/office/powerpoint/2010/main" val="708387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520" y="32265"/>
            <a:ext cx="8518358" cy="582544"/>
          </a:xfrm>
          <a:noFill/>
        </p:spPr>
        <p:txBody>
          <a:bodyPr anchor="t"/>
          <a:lstStyle/>
          <a:p>
            <a:r>
              <a:rPr lang="en-US" dirty="0"/>
              <a:t>Visualizing the OTU table: relative abundance plot</a:t>
            </a:r>
          </a:p>
        </p:txBody>
      </p:sp>
      <p:pic>
        <p:nvPicPr>
          <p:cNvPr id="3" name="Picture 2">
            <a:extLst>
              <a:ext uri="{FF2B5EF4-FFF2-40B4-BE49-F238E27FC236}">
                <a16:creationId xmlns:a16="http://schemas.microsoft.com/office/drawing/2014/main" id="{566D371E-6FAA-6D41-98FE-CBE8D77908B4}"/>
              </a:ext>
            </a:extLst>
          </p:cNvPr>
          <p:cNvPicPr>
            <a:picLocks noChangeAspect="1"/>
          </p:cNvPicPr>
          <p:nvPr/>
        </p:nvPicPr>
        <p:blipFill>
          <a:blip r:embed="rId3"/>
          <a:stretch>
            <a:fillRect/>
          </a:stretch>
        </p:blipFill>
        <p:spPr>
          <a:xfrm>
            <a:off x="4707070" y="1720415"/>
            <a:ext cx="1417721" cy="1050164"/>
          </a:xfrm>
          <a:prstGeom prst="rect">
            <a:avLst/>
          </a:prstGeom>
        </p:spPr>
      </p:pic>
      <p:sp>
        <p:nvSpPr>
          <p:cNvPr id="4" name="TextBox 3">
            <a:extLst>
              <a:ext uri="{FF2B5EF4-FFF2-40B4-BE49-F238E27FC236}">
                <a16:creationId xmlns:a16="http://schemas.microsoft.com/office/drawing/2014/main" id="{61D49937-92DA-A048-B685-221B34FA417E}"/>
              </a:ext>
            </a:extLst>
          </p:cNvPr>
          <p:cNvSpPr txBox="1"/>
          <p:nvPr/>
        </p:nvSpPr>
        <p:spPr>
          <a:xfrm>
            <a:off x="6301194" y="1475749"/>
            <a:ext cx="2682385" cy="1477328"/>
          </a:xfrm>
          <a:prstGeom prst="rect">
            <a:avLst/>
          </a:prstGeom>
          <a:solidFill>
            <a:schemeClr val="bg1">
              <a:lumMod val="95000"/>
            </a:schemeClr>
          </a:solidFill>
        </p:spPr>
        <p:txBody>
          <a:bodyPr wrap="square" rtlCol="0">
            <a:spAutoFit/>
          </a:bodyPr>
          <a:lstStyle/>
          <a:p>
            <a:r>
              <a:rPr lang="en-US" dirty="0"/>
              <a:t>The Ribosomal Database Project (RDP) Classifier tool identifies OTU taxonomy from a reference database</a:t>
            </a:r>
          </a:p>
        </p:txBody>
      </p:sp>
      <p:sp>
        <p:nvSpPr>
          <p:cNvPr id="6" name="TextBox 5">
            <a:extLst>
              <a:ext uri="{FF2B5EF4-FFF2-40B4-BE49-F238E27FC236}">
                <a16:creationId xmlns:a16="http://schemas.microsoft.com/office/drawing/2014/main" id="{5BFFB231-F362-5543-BB02-2299541B62DF}"/>
              </a:ext>
            </a:extLst>
          </p:cNvPr>
          <p:cNvSpPr txBox="1"/>
          <p:nvPr/>
        </p:nvSpPr>
        <p:spPr>
          <a:xfrm>
            <a:off x="1125985" y="2061628"/>
            <a:ext cx="514885" cy="769441"/>
          </a:xfrm>
          <a:prstGeom prst="rect">
            <a:avLst/>
          </a:prstGeom>
          <a:noFill/>
        </p:spPr>
        <p:txBody>
          <a:bodyPr wrap="none" rtlCol="0">
            <a:spAutoFit/>
          </a:bodyPr>
          <a:lstStyle/>
          <a:p>
            <a:r>
              <a:rPr lang="en-US" sz="4400" dirty="0"/>
              <a:t>+</a:t>
            </a:r>
          </a:p>
        </p:txBody>
      </p:sp>
      <p:pic>
        <p:nvPicPr>
          <p:cNvPr id="17" name="Picture 2" descr="Image result for otu table">
            <a:extLst>
              <a:ext uri="{FF2B5EF4-FFF2-40B4-BE49-F238E27FC236}">
                <a16:creationId xmlns:a16="http://schemas.microsoft.com/office/drawing/2014/main" id="{8F8B5796-CAF4-F74B-8420-42E68E07BA22}"/>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55489" b="30361"/>
          <a:stretch/>
        </p:blipFill>
        <p:spPr bwMode="auto">
          <a:xfrm>
            <a:off x="1173816" y="1641396"/>
            <a:ext cx="2951538" cy="13388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B7324E6-58F9-FF44-8C3E-0FD675F0698E}"/>
              </a:ext>
            </a:extLst>
          </p:cNvPr>
          <p:cNvSpPr txBox="1"/>
          <p:nvPr/>
        </p:nvSpPr>
        <p:spPr>
          <a:xfrm>
            <a:off x="2665627" y="1387380"/>
            <a:ext cx="857927" cy="300082"/>
          </a:xfrm>
          <a:prstGeom prst="rect">
            <a:avLst/>
          </a:prstGeom>
          <a:noFill/>
        </p:spPr>
        <p:txBody>
          <a:bodyPr wrap="none" rtlCol="0">
            <a:spAutoFit/>
          </a:bodyPr>
          <a:lstStyle/>
          <a:p>
            <a:r>
              <a:rPr lang="en-US" sz="1350" dirty="0"/>
              <a:t>Samples</a:t>
            </a:r>
          </a:p>
        </p:txBody>
      </p:sp>
      <p:cxnSp>
        <p:nvCxnSpPr>
          <p:cNvPr id="22" name="Straight Connector 21">
            <a:extLst>
              <a:ext uri="{FF2B5EF4-FFF2-40B4-BE49-F238E27FC236}">
                <a16:creationId xmlns:a16="http://schemas.microsoft.com/office/drawing/2014/main" id="{F48C7A71-8689-0D4F-A10D-8FF04D6CD608}"/>
              </a:ext>
            </a:extLst>
          </p:cNvPr>
          <p:cNvCxnSpPr>
            <a:cxnSpLocks/>
          </p:cNvCxnSpPr>
          <p:nvPr/>
        </p:nvCxnSpPr>
        <p:spPr>
          <a:xfrm>
            <a:off x="1950357" y="1641396"/>
            <a:ext cx="2174997" cy="0"/>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38838B5-EE35-6940-80C0-87084F23896E}"/>
              </a:ext>
            </a:extLst>
          </p:cNvPr>
          <p:cNvSpPr txBox="1"/>
          <p:nvPr/>
        </p:nvSpPr>
        <p:spPr>
          <a:xfrm>
            <a:off x="534623" y="2122661"/>
            <a:ext cx="636713" cy="300082"/>
          </a:xfrm>
          <a:prstGeom prst="rect">
            <a:avLst/>
          </a:prstGeom>
          <a:noFill/>
        </p:spPr>
        <p:txBody>
          <a:bodyPr wrap="none" rtlCol="0">
            <a:spAutoFit/>
          </a:bodyPr>
          <a:lstStyle/>
          <a:p>
            <a:r>
              <a:rPr lang="en-US" sz="1350" dirty="0"/>
              <a:t>OTUs</a:t>
            </a:r>
          </a:p>
        </p:txBody>
      </p:sp>
      <p:cxnSp>
        <p:nvCxnSpPr>
          <p:cNvPr id="24" name="Straight Connector 23">
            <a:extLst>
              <a:ext uri="{FF2B5EF4-FFF2-40B4-BE49-F238E27FC236}">
                <a16:creationId xmlns:a16="http://schemas.microsoft.com/office/drawing/2014/main" id="{D383B1C7-BAE4-8843-922A-52D516473D36}"/>
              </a:ext>
            </a:extLst>
          </p:cNvPr>
          <p:cNvCxnSpPr>
            <a:cxnSpLocks/>
          </p:cNvCxnSpPr>
          <p:nvPr/>
        </p:nvCxnSpPr>
        <p:spPr>
          <a:xfrm>
            <a:off x="1178775" y="1883705"/>
            <a:ext cx="0" cy="1020303"/>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1CE152BD-A0C6-9547-8674-C6FFC75E7284}"/>
              </a:ext>
            </a:extLst>
          </p:cNvPr>
          <p:cNvSpPr txBox="1"/>
          <p:nvPr/>
        </p:nvSpPr>
        <p:spPr>
          <a:xfrm>
            <a:off x="4173185" y="1910270"/>
            <a:ext cx="453970" cy="646331"/>
          </a:xfrm>
          <a:prstGeom prst="rect">
            <a:avLst/>
          </a:prstGeom>
          <a:noFill/>
        </p:spPr>
        <p:txBody>
          <a:bodyPr wrap="none" rtlCol="0">
            <a:spAutoFit/>
          </a:bodyPr>
          <a:lstStyle/>
          <a:p>
            <a:r>
              <a:rPr lang="en-US" sz="3600" dirty="0"/>
              <a:t>+</a:t>
            </a:r>
          </a:p>
        </p:txBody>
      </p:sp>
      <p:pic>
        <p:nvPicPr>
          <p:cNvPr id="10" name="Picture 9">
            <a:extLst>
              <a:ext uri="{FF2B5EF4-FFF2-40B4-BE49-F238E27FC236}">
                <a16:creationId xmlns:a16="http://schemas.microsoft.com/office/drawing/2014/main" id="{70D08E91-6A86-8E4E-8DB3-D9A2EB1561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4623" y="3466662"/>
            <a:ext cx="6922496" cy="3359254"/>
          </a:xfrm>
          <a:prstGeom prst="rect">
            <a:avLst/>
          </a:prstGeom>
        </p:spPr>
      </p:pic>
      <p:pic>
        <p:nvPicPr>
          <p:cNvPr id="30" name="Picture 29">
            <a:extLst>
              <a:ext uri="{FF2B5EF4-FFF2-40B4-BE49-F238E27FC236}">
                <a16:creationId xmlns:a16="http://schemas.microsoft.com/office/drawing/2014/main" id="{237B7D38-8727-EA4D-B206-541E0E65B52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8897"/>
          <a:stretch/>
        </p:blipFill>
        <p:spPr>
          <a:xfrm>
            <a:off x="7171145" y="3911833"/>
            <a:ext cx="2085149" cy="1994857"/>
          </a:xfrm>
          <a:prstGeom prst="rect">
            <a:avLst/>
          </a:prstGeom>
        </p:spPr>
      </p:pic>
    </p:spTree>
    <p:extLst>
      <p:ext uri="{BB962C8B-B14F-4D97-AF65-F5344CB8AC3E}">
        <p14:creationId xmlns:p14="http://schemas.microsoft.com/office/powerpoint/2010/main" val="17171162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642" y="32265"/>
            <a:ext cx="8518358" cy="582544"/>
          </a:xfrm>
        </p:spPr>
        <p:txBody>
          <a:bodyPr anchor="t"/>
          <a:lstStyle/>
          <a:p>
            <a:r>
              <a:rPr lang="en-US" sz="3200" dirty="0"/>
              <a:t>Relative abundance plot captures variation in abundance across samples</a:t>
            </a:r>
          </a:p>
        </p:txBody>
      </p:sp>
      <p:pic>
        <p:nvPicPr>
          <p:cNvPr id="10" name="Picture 9">
            <a:extLst>
              <a:ext uri="{FF2B5EF4-FFF2-40B4-BE49-F238E27FC236}">
                <a16:creationId xmlns:a16="http://schemas.microsoft.com/office/drawing/2014/main" id="{70D08E91-6A86-8E4E-8DB3-D9A2EB15618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130" y="1299931"/>
            <a:ext cx="6922496" cy="3359254"/>
          </a:xfrm>
          <a:prstGeom prst="rect">
            <a:avLst/>
          </a:prstGeom>
        </p:spPr>
      </p:pic>
      <p:pic>
        <p:nvPicPr>
          <p:cNvPr id="30" name="Picture 29">
            <a:extLst>
              <a:ext uri="{FF2B5EF4-FFF2-40B4-BE49-F238E27FC236}">
                <a16:creationId xmlns:a16="http://schemas.microsoft.com/office/drawing/2014/main" id="{237B7D38-8727-EA4D-B206-541E0E65B52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8897"/>
          <a:stretch/>
        </p:blipFill>
        <p:spPr>
          <a:xfrm>
            <a:off x="7182652" y="1745102"/>
            <a:ext cx="2085149" cy="1994857"/>
          </a:xfrm>
          <a:prstGeom prst="rect">
            <a:avLst/>
          </a:prstGeom>
        </p:spPr>
      </p:pic>
      <p:sp>
        <p:nvSpPr>
          <p:cNvPr id="5" name="TextBox 4">
            <a:extLst>
              <a:ext uri="{FF2B5EF4-FFF2-40B4-BE49-F238E27FC236}">
                <a16:creationId xmlns:a16="http://schemas.microsoft.com/office/drawing/2014/main" id="{9215646F-7C65-8442-869C-B9EC0350600A}"/>
              </a:ext>
            </a:extLst>
          </p:cNvPr>
          <p:cNvSpPr txBox="1"/>
          <p:nvPr/>
        </p:nvSpPr>
        <p:spPr>
          <a:xfrm>
            <a:off x="988681" y="4882642"/>
            <a:ext cx="7792279" cy="923330"/>
          </a:xfrm>
          <a:prstGeom prst="rect">
            <a:avLst/>
          </a:prstGeom>
          <a:solidFill>
            <a:schemeClr val="bg1">
              <a:lumMod val="95000"/>
            </a:schemeClr>
          </a:solidFill>
        </p:spPr>
        <p:txBody>
          <a:bodyPr wrap="square" rtlCol="0">
            <a:spAutoFit/>
          </a:bodyPr>
          <a:lstStyle/>
          <a:p>
            <a:r>
              <a:rPr lang="en-US" dirty="0"/>
              <a:t>“we found that the microbial communities clustered into two distinct groups in which those of Tanner stages 1, 2, and 3 differed significantly from those of Tanner stages 4 and 5”</a:t>
            </a:r>
          </a:p>
        </p:txBody>
      </p:sp>
    </p:spTree>
    <p:extLst>
      <p:ext uri="{BB962C8B-B14F-4D97-AF65-F5344CB8AC3E}">
        <p14:creationId xmlns:p14="http://schemas.microsoft.com/office/powerpoint/2010/main" val="654292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8726" y="61102"/>
            <a:ext cx="7885057" cy="703937"/>
          </a:xfrm>
        </p:spPr>
        <p:txBody>
          <a:bodyPr/>
          <a:lstStyle/>
          <a:p>
            <a:r>
              <a:rPr lang="en-US" dirty="0"/>
              <a:t>Visualizing diversity: alpha v beta</a:t>
            </a:r>
          </a:p>
        </p:txBody>
      </p:sp>
      <p:pic>
        <p:nvPicPr>
          <p:cNvPr id="39" name="Picture 2" descr="Image result for 16s otu graph">
            <a:extLst>
              <a:ext uri="{FF2B5EF4-FFF2-40B4-BE49-F238E27FC236}">
                <a16:creationId xmlns:a16="http://schemas.microsoft.com/office/drawing/2014/main" id="{38FA6107-9FBB-4246-B64C-7891F32D498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35423" y="1847883"/>
            <a:ext cx="2702859" cy="34569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A3964B4A-9E80-A444-9E8C-E599334BD9D8}"/>
              </a:ext>
            </a:extLst>
          </p:cNvPr>
          <p:cNvSpPr txBox="1"/>
          <p:nvPr/>
        </p:nvSpPr>
        <p:spPr>
          <a:xfrm>
            <a:off x="954742" y="834847"/>
            <a:ext cx="3325050" cy="923330"/>
          </a:xfrm>
          <a:prstGeom prst="rect">
            <a:avLst/>
          </a:prstGeom>
          <a:noFill/>
        </p:spPr>
        <p:txBody>
          <a:bodyPr wrap="square" rtlCol="0">
            <a:spAutoFit/>
          </a:bodyPr>
          <a:lstStyle/>
          <a:p>
            <a:r>
              <a:rPr lang="en-US" b="1" dirty="0"/>
              <a:t>Alpha diversity</a:t>
            </a:r>
            <a:r>
              <a:rPr lang="en-US" dirty="0"/>
              <a:t>: Complexity of community within a given sample</a:t>
            </a:r>
          </a:p>
        </p:txBody>
      </p:sp>
      <p:sp>
        <p:nvSpPr>
          <p:cNvPr id="41" name="TextBox 40">
            <a:extLst>
              <a:ext uri="{FF2B5EF4-FFF2-40B4-BE49-F238E27FC236}">
                <a16:creationId xmlns:a16="http://schemas.microsoft.com/office/drawing/2014/main" id="{CBF1381A-A79A-2141-ABB7-803A492D3474}"/>
              </a:ext>
            </a:extLst>
          </p:cNvPr>
          <p:cNvSpPr txBox="1"/>
          <p:nvPr/>
        </p:nvSpPr>
        <p:spPr>
          <a:xfrm>
            <a:off x="4709302" y="834847"/>
            <a:ext cx="3325050" cy="923330"/>
          </a:xfrm>
          <a:prstGeom prst="rect">
            <a:avLst/>
          </a:prstGeom>
          <a:noFill/>
        </p:spPr>
        <p:txBody>
          <a:bodyPr wrap="square" rtlCol="0">
            <a:spAutoFit/>
          </a:bodyPr>
          <a:lstStyle/>
          <a:p>
            <a:r>
              <a:rPr lang="en-US" b="1" dirty="0"/>
              <a:t>Beta diversity</a:t>
            </a:r>
            <a:r>
              <a:rPr lang="en-US" dirty="0"/>
              <a:t>: Variation in microbial communities across samples </a:t>
            </a:r>
          </a:p>
        </p:txBody>
      </p:sp>
      <p:pic>
        <p:nvPicPr>
          <p:cNvPr id="42" name="Picture 2" descr="Image result for 16s otu graph">
            <a:extLst>
              <a:ext uri="{FF2B5EF4-FFF2-40B4-BE49-F238E27FC236}">
                <a16:creationId xmlns:a16="http://schemas.microsoft.com/office/drawing/2014/main" id="{EA0CCBB8-9B2C-074D-85E2-B1653DCB856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14163"/>
          <a:stretch/>
        </p:blipFill>
        <p:spPr bwMode="auto">
          <a:xfrm>
            <a:off x="4709302" y="1847883"/>
            <a:ext cx="4567206" cy="3452991"/>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8AE267D3-02DE-784F-88D9-EBA54764901D}"/>
              </a:ext>
            </a:extLst>
          </p:cNvPr>
          <p:cNvCxnSpPr>
            <a:cxnSpLocks/>
          </p:cNvCxnSpPr>
          <p:nvPr/>
        </p:nvCxnSpPr>
        <p:spPr>
          <a:xfrm>
            <a:off x="4339426" y="840551"/>
            <a:ext cx="0" cy="42962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BAFF23D-46C2-174D-AB11-8FA62BE5AB9D}"/>
              </a:ext>
            </a:extLst>
          </p:cNvPr>
          <p:cNvSpPr txBox="1"/>
          <p:nvPr/>
        </p:nvSpPr>
        <p:spPr>
          <a:xfrm>
            <a:off x="668726" y="5327768"/>
            <a:ext cx="8152810" cy="830997"/>
          </a:xfrm>
          <a:prstGeom prst="rect">
            <a:avLst/>
          </a:prstGeom>
          <a:solidFill>
            <a:schemeClr val="bg1">
              <a:lumMod val="95000"/>
            </a:schemeClr>
          </a:solidFill>
        </p:spPr>
        <p:txBody>
          <a:bodyPr wrap="square" rtlCol="0">
            <a:spAutoFit/>
          </a:bodyPr>
          <a:lstStyle/>
          <a:p>
            <a:r>
              <a:rPr lang="en-US" sz="1600" dirty="0"/>
              <a:t>“To assess whether there is a shift in the microbial composition of children (Tanner stage 1) versus adults (Tanner stage 5), we calculated the variation between individuals within and between the two groups.”</a:t>
            </a:r>
          </a:p>
        </p:txBody>
      </p:sp>
    </p:spTree>
    <p:extLst>
      <p:ext uri="{BB962C8B-B14F-4D97-AF65-F5344CB8AC3E}">
        <p14:creationId xmlns:p14="http://schemas.microsoft.com/office/powerpoint/2010/main" val="2993827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8726" y="128337"/>
            <a:ext cx="7885057" cy="703937"/>
          </a:xfrm>
        </p:spPr>
        <p:txBody>
          <a:bodyPr/>
          <a:lstStyle/>
          <a:p>
            <a:r>
              <a:rPr lang="en-US" dirty="0"/>
              <a:t>Visualizing diversity: alpha v beta</a:t>
            </a:r>
          </a:p>
        </p:txBody>
      </p:sp>
      <p:pic>
        <p:nvPicPr>
          <p:cNvPr id="39" name="Picture 2" descr="Image result for 16s otu graph">
            <a:extLst>
              <a:ext uri="{FF2B5EF4-FFF2-40B4-BE49-F238E27FC236}">
                <a16:creationId xmlns:a16="http://schemas.microsoft.com/office/drawing/2014/main" id="{38FA6107-9FBB-4246-B64C-7891F32D498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35423" y="1926810"/>
            <a:ext cx="2828097" cy="361713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A3964B4A-9E80-A444-9E8C-E599334BD9D8}"/>
              </a:ext>
            </a:extLst>
          </p:cNvPr>
          <p:cNvSpPr txBox="1"/>
          <p:nvPr/>
        </p:nvSpPr>
        <p:spPr>
          <a:xfrm>
            <a:off x="954742" y="913774"/>
            <a:ext cx="3325050" cy="923330"/>
          </a:xfrm>
          <a:prstGeom prst="rect">
            <a:avLst/>
          </a:prstGeom>
          <a:noFill/>
        </p:spPr>
        <p:txBody>
          <a:bodyPr wrap="square" rtlCol="0">
            <a:spAutoFit/>
          </a:bodyPr>
          <a:lstStyle/>
          <a:p>
            <a:r>
              <a:rPr lang="en-US" b="1" dirty="0"/>
              <a:t>Alpha diversity</a:t>
            </a:r>
            <a:r>
              <a:rPr lang="en-US" dirty="0"/>
              <a:t>: Complexity of community within a given sample</a:t>
            </a:r>
          </a:p>
        </p:txBody>
      </p:sp>
      <p:cxnSp>
        <p:nvCxnSpPr>
          <p:cNvPr id="43" name="Straight Connector 42">
            <a:extLst>
              <a:ext uri="{FF2B5EF4-FFF2-40B4-BE49-F238E27FC236}">
                <a16:creationId xmlns:a16="http://schemas.microsoft.com/office/drawing/2014/main" id="{8AE267D3-02DE-784F-88D9-EBA54764901D}"/>
              </a:ext>
            </a:extLst>
          </p:cNvPr>
          <p:cNvCxnSpPr>
            <a:cxnSpLocks/>
          </p:cNvCxnSpPr>
          <p:nvPr/>
        </p:nvCxnSpPr>
        <p:spPr>
          <a:xfrm>
            <a:off x="4339426" y="840551"/>
            <a:ext cx="0" cy="576424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10625E0-5A7D-884E-9BFE-CD525F4BA7B6}"/>
              </a:ext>
            </a:extLst>
          </p:cNvPr>
          <p:cNvSpPr txBox="1"/>
          <p:nvPr/>
        </p:nvSpPr>
        <p:spPr>
          <a:xfrm>
            <a:off x="1220338" y="5534265"/>
            <a:ext cx="2617289" cy="584775"/>
          </a:xfrm>
          <a:prstGeom prst="rect">
            <a:avLst/>
          </a:prstGeom>
          <a:noFill/>
        </p:spPr>
        <p:txBody>
          <a:bodyPr wrap="square" rtlCol="0">
            <a:spAutoFit/>
          </a:bodyPr>
          <a:lstStyle/>
          <a:p>
            <a:r>
              <a:rPr lang="en-US" sz="1600" i="1" dirty="0"/>
              <a:t>Many methods: Shannon, Simpson, Fisher, </a:t>
            </a:r>
            <a:r>
              <a:rPr lang="en-US" sz="1600" i="1" dirty="0" err="1"/>
              <a:t>etc</a:t>
            </a:r>
            <a:endParaRPr lang="en-US" sz="1600" i="1" dirty="0"/>
          </a:p>
        </p:txBody>
      </p:sp>
      <p:pic>
        <p:nvPicPr>
          <p:cNvPr id="2" name="Picture 1">
            <a:extLst>
              <a:ext uri="{FF2B5EF4-FFF2-40B4-BE49-F238E27FC236}">
                <a16:creationId xmlns:a16="http://schemas.microsoft.com/office/drawing/2014/main" id="{1E7B1095-9512-B840-AF87-4242ACD47D2D}"/>
              </a:ext>
            </a:extLst>
          </p:cNvPr>
          <p:cNvPicPr>
            <a:picLocks noChangeAspect="1"/>
          </p:cNvPicPr>
          <p:nvPr/>
        </p:nvPicPr>
        <p:blipFill>
          <a:blip r:embed="rId3"/>
          <a:stretch>
            <a:fillRect/>
          </a:stretch>
        </p:blipFill>
        <p:spPr>
          <a:xfrm>
            <a:off x="4438817" y="981400"/>
            <a:ext cx="4625319" cy="4162787"/>
          </a:xfrm>
          <a:prstGeom prst="rect">
            <a:avLst/>
          </a:prstGeom>
        </p:spPr>
      </p:pic>
      <p:cxnSp>
        <p:nvCxnSpPr>
          <p:cNvPr id="5" name="Straight Arrow Connector 4">
            <a:extLst>
              <a:ext uri="{FF2B5EF4-FFF2-40B4-BE49-F238E27FC236}">
                <a16:creationId xmlns:a16="http://schemas.microsoft.com/office/drawing/2014/main" id="{663BACBC-8B8D-8147-82D4-83721BAAD32F}"/>
              </a:ext>
            </a:extLst>
          </p:cNvPr>
          <p:cNvCxnSpPr/>
          <p:nvPr/>
        </p:nvCxnSpPr>
        <p:spPr>
          <a:xfrm>
            <a:off x="8150087" y="1837104"/>
            <a:ext cx="403696" cy="727192"/>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FA0D0B9-B97C-7945-8591-069C0AE0D509}"/>
              </a:ext>
            </a:extLst>
          </p:cNvPr>
          <p:cNvCxnSpPr/>
          <p:nvPr/>
        </p:nvCxnSpPr>
        <p:spPr>
          <a:xfrm>
            <a:off x="7358022" y="1926810"/>
            <a:ext cx="403696" cy="727192"/>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CF12D8F-2C61-D04B-97E5-7F11F7DE479C}"/>
              </a:ext>
            </a:extLst>
          </p:cNvPr>
          <p:cNvCxnSpPr/>
          <p:nvPr/>
        </p:nvCxnSpPr>
        <p:spPr>
          <a:xfrm>
            <a:off x="6353427" y="2524540"/>
            <a:ext cx="403696" cy="727192"/>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A70F7FD-09CF-D441-BC70-AC3211F1C362}"/>
              </a:ext>
            </a:extLst>
          </p:cNvPr>
          <p:cNvCxnSpPr/>
          <p:nvPr/>
        </p:nvCxnSpPr>
        <p:spPr>
          <a:xfrm>
            <a:off x="5359514" y="1868558"/>
            <a:ext cx="403696" cy="727192"/>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D0FDDF6-511E-9649-B901-15F13A42B6FB}"/>
              </a:ext>
            </a:extLst>
          </p:cNvPr>
          <p:cNvSpPr txBox="1"/>
          <p:nvPr/>
        </p:nvSpPr>
        <p:spPr>
          <a:xfrm>
            <a:off x="4501517" y="5169761"/>
            <a:ext cx="4562619" cy="1077218"/>
          </a:xfrm>
          <a:prstGeom prst="rect">
            <a:avLst/>
          </a:prstGeom>
          <a:solidFill>
            <a:schemeClr val="bg1">
              <a:lumMod val="95000"/>
            </a:schemeClr>
          </a:solidFill>
        </p:spPr>
        <p:txBody>
          <a:bodyPr wrap="square" rtlCol="0">
            <a:spAutoFit/>
          </a:bodyPr>
          <a:lstStyle/>
          <a:p>
            <a:r>
              <a:rPr lang="en-US" sz="1600" dirty="0"/>
              <a:t>“</a:t>
            </a:r>
            <a:r>
              <a:rPr lang="en-US" sz="1600" dirty="0" err="1"/>
              <a:t>decreas</a:t>
            </a:r>
            <a:r>
              <a:rPr lang="en-US" sz="1600" dirty="0"/>
              <a:t>[</a:t>
            </a:r>
            <a:r>
              <a:rPr lang="en-US" sz="1600" dirty="0" err="1"/>
              <a:t>ing</a:t>
            </a:r>
            <a:r>
              <a:rPr lang="en-US" sz="1600" dirty="0"/>
              <a:t> alpha diversity] with increasing sexual maturity suggests a stabilization and convergence of the nares microbiome in more mature individuals”</a:t>
            </a:r>
          </a:p>
        </p:txBody>
      </p:sp>
    </p:spTree>
    <p:extLst>
      <p:ext uri="{BB962C8B-B14F-4D97-AF65-F5344CB8AC3E}">
        <p14:creationId xmlns:p14="http://schemas.microsoft.com/office/powerpoint/2010/main" val="3857413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8726" y="128337"/>
            <a:ext cx="7885057" cy="703937"/>
          </a:xfrm>
        </p:spPr>
        <p:txBody>
          <a:bodyPr/>
          <a:lstStyle/>
          <a:p>
            <a:r>
              <a:rPr lang="en-US" dirty="0"/>
              <a:t>Visualizing diversity: alpha v beta</a:t>
            </a:r>
          </a:p>
        </p:txBody>
      </p:sp>
      <p:sp>
        <p:nvSpPr>
          <p:cNvPr id="41" name="TextBox 40">
            <a:extLst>
              <a:ext uri="{FF2B5EF4-FFF2-40B4-BE49-F238E27FC236}">
                <a16:creationId xmlns:a16="http://schemas.microsoft.com/office/drawing/2014/main" id="{CBF1381A-A79A-2141-ABB7-803A492D3474}"/>
              </a:ext>
            </a:extLst>
          </p:cNvPr>
          <p:cNvSpPr txBox="1"/>
          <p:nvPr/>
        </p:nvSpPr>
        <p:spPr>
          <a:xfrm>
            <a:off x="700299" y="1231826"/>
            <a:ext cx="3325050" cy="923330"/>
          </a:xfrm>
          <a:prstGeom prst="rect">
            <a:avLst/>
          </a:prstGeom>
          <a:noFill/>
        </p:spPr>
        <p:txBody>
          <a:bodyPr wrap="square" rtlCol="0">
            <a:spAutoFit/>
          </a:bodyPr>
          <a:lstStyle/>
          <a:p>
            <a:r>
              <a:rPr lang="en-US" b="1" dirty="0"/>
              <a:t>Beta diversity</a:t>
            </a:r>
            <a:r>
              <a:rPr lang="en-US" dirty="0"/>
              <a:t>: Variation in microbial communities across samples </a:t>
            </a:r>
          </a:p>
        </p:txBody>
      </p:sp>
      <p:pic>
        <p:nvPicPr>
          <p:cNvPr id="42" name="Picture 2" descr="Image result for 16s otu graph">
            <a:extLst>
              <a:ext uri="{FF2B5EF4-FFF2-40B4-BE49-F238E27FC236}">
                <a16:creationId xmlns:a16="http://schemas.microsoft.com/office/drawing/2014/main" id="{EA0CCBB8-9B2C-074D-85E2-B1653DCB8564}"/>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257070" y="2221022"/>
            <a:ext cx="1684509" cy="36171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032449-7E62-5240-A9AB-235281E15EF7}"/>
              </a:ext>
            </a:extLst>
          </p:cNvPr>
          <p:cNvSpPr txBox="1"/>
          <p:nvPr/>
        </p:nvSpPr>
        <p:spPr>
          <a:xfrm>
            <a:off x="4078520" y="1231826"/>
            <a:ext cx="4664559" cy="923330"/>
          </a:xfrm>
          <a:prstGeom prst="rect">
            <a:avLst/>
          </a:prstGeom>
          <a:noFill/>
        </p:spPr>
        <p:txBody>
          <a:bodyPr wrap="square" rtlCol="0">
            <a:spAutoFit/>
          </a:bodyPr>
          <a:lstStyle/>
          <a:p>
            <a:r>
              <a:rPr lang="en-US" b="1" dirty="0"/>
              <a:t>Bray-Curtis dissimilarity: </a:t>
            </a:r>
            <a:r>
              <a:rPr lang="en-US" dirty="0"/>
              <a:t>quantifies how much compositional variation exists between pair of samples</a:t>
            </a:r>
          </a:p>
        </p:txBody>
      </p:sp>
      <p:sp>
        <p:nvSpPr>
          <p:cNvPr id="10" name="TextBox 9">
            <a:extLst>
              <a:ext uri="{FF2B5EF4-FFF2-40B4-BE49-F238E27FC236}">
                <a16:creationId xmlns:a16="http://schemas.microsoft.com/office/drawing/2014/main" id="{D519D438-EA71-4F4F-97B3-257B8EF2838A}"/>
              </a:ext>
            </a:extLst>
          </p:cNvPr>
          <p:cNvSpPr txBox="1"/>
          <p:nvPr/>
        </p:nvSpPr>
        <p:spPr>
          <a:xfrm>
            <a:off x="4025349" y="2554708"/>
            <a:ext cx="4254396" cy="2585323"/>
          </a:xfrm>
          <a:prstGeom prst="rect">
            <a:avLst/>
          </a:prstGeom>
          <a:noFill/>
        </p:spPr>
        <p:txBody>
          <a:bodyPr wrap="square" rtlCol="0">
            <a:spAutoFit/>
          </a:bodyPr>
          <a:lstStyle/>
          <a:p>
            <a:r>
              <a:rPr lang="en-US" dirty="0"/>
              <a:t>A Bray-Curtis = 0 </a:t>
            </a:r>
            <a:r>
              <a:rPr lang="en-US" dirty="0">
                <a:sym typeface="Wingdings" pitchFamily="2" charset="2"/>
              </a:rPr>
              <a:t></a:t>
            </a:r>
            <a:r>
              <a:rPr lang="en-US" dirty="0"/>
              <a:t> samples are identical.</a:t>
            </a:r>
          </a:p>
          <a:p>
            <a:endParaRPr lang="en-US" dirty="0"/>
          </a:p>
          <a:p>
            <a:r>
              <a:rPr lang="en-US" dirty="0"/>
              <a:t>A Bray-Curtis = 1 </a:t>
            </a:r>
            <a:r>
              <a:rPr lang="en-US" dirty="0">
                <a:sym typeface="Wingdings" pitchFamily="2" charset="2"/>
              </a:rPr>
              <a:t></a:t>
            </a:r>
            <a:r>
              <a:rPr lang="en-US" dirty="0"/>
              <a:t> no OTUs found in common.</a:t>
            </a:r>
          </a:p>
          <a:p>
            <a:endParaRPr lang="en-US" dirty="0"/>
          </a:p>
          <a:p>
            <a:r>
              <a:rPr lang="en-US" dirty="0">
                <a:sym typeface="Wingdings" pitchFamily="2" charset="2"/>
              </a:rPr>
              <a:t> Visualize by </a:t>
            </a:r>
            <a:r>
              <a:rPr lang="en-US" dirty="0"/>
              <a:t>Principle Coordinates Analysis ordination plot</a:t>
            </a:r>
          </a:p>
          <a:p>
            <a:endParaRPr lang="en-US" dirty="0"/>
          </a:p>
        </p:txBody>
      </p:sp>
    </p:spTree>
    <p:extLst>
      <p:ext uri="{BB962C8B-B14F-4D97-AF65-F5344CB8AC3E}">
        <p14:creationId xmlns:p14="http://schemas.microsoft.com/office/powerpoint/2010/main" val="4048559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8726" y="128337"/>
            <a:ext cx="7885057" cy="703937"/>
          </a:xfrm>
        </p:spPr>
        <p:txBody>
          <a:bodyPr/>
          <a:lstStyle/>
          <a:p>
            <a:r>
              <a:rPr lang="en-US" dirty="0"/>
              <a:t>Visualizing diversity: alpha v beta</a:t>
            </a:r>
          </a:p>
        </p:txBody>
      </p:sp>
      <p:pic>
        <p:nvPicPr>
          <p:cNvPr id="2" name="Picture 1">
            <a:extLst>
              <a:ext uri="{FF2B5EF4-FFF2-40B4-BE49-F238E27FC236}">
                <a16:creationId xmlns:a16="http://schemas.microsoft.com/office/drawing/2014/main" id="{22C6772D-DC70-2A47-8AE6-BCBB4859BB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03822" y="1580356"/>
            <a:ext cx="3953189" cy="3925980"/>
          </a:xfrm>
          <a:prstGeom prst="rect">
            <a:avLst/>
          </a:prstGeom>
        </p:spPr>
      </p:pic>
      <p:sp>
        <p:nvSpPr>
          <p:cNvPr id="14" name="TextBox 13">
            <a:extLst>
              <a:ext uri="{FF2B5EF4-FFF2-40B4-BE49-F238E27FC236}">
                <a16:creationId xmlns:a16="http://schemas.microsoft.com/office/drawing/2014/main" id="{1C53B682-641F-1A49-9B33-FAC2430989F3}"/>
              </a:ext>
            </a:extLst>
          </p:cNvPr>
          <p:cNvSpPr txBox="1"/>
          <p:nvPr/>
        </p:nvSpPr>
        <p:spPr>
          <a:xfrm>
            <a:off x="668726" y="1341902"/>
            <a:ext cx="5095383" cy="369332"/>
          </a:xfrm>
          <a:prstGeom prst="rect">
            <a:avLst/>
          </a:prstGeom>
          <a:noFill/>
        </p:spPr>
        <p:txBody>
          <a:bodyPr wrap="square" rtlCol="0">
            <a:spAutoFit/>
          </a:bodyPr>
          <a:lstStyle/>
          <a:p>
            <a:r>
              <a:rPr lang="en-US" b="1" i="1" dirty="0"/>
              <a:t>Beta diversity</a:t>
            </a:r>
            <a:endParaRPr lang="en-US" i="1" dirty="0"/>
          </a:p>
        </p:txBody>
      </p:sp>
      <p:sp>
        <p:nvSpPr>
          <p:cNvPr id="4" name="TextBox 3">
            <a:extLst>
              <a:ext uri="{FF2B5EF4-FFF2-40B4-BE49-F238E27FC236}">
                <a16:creationId xmlns:a16="http://schemas.microsoft.com/office/drawing/2014/main" id="{43799A21-41DA-4346-B185-E28F3B58194E}"/>
              </a:ext>
            </a:extLst>
          </p:cNvPr>
          <p:cNvSpPr txBox="1"/>
          <p:nvPr/>
        </p:nvSpPr>
        <p:spPr>
          <a:xfrm>
            <a:off x="5053263" y="2041813"/>
            <a:ext cx="3724332" cy="2554545"/>
          </a:xfrm>
          <a:prstGeom prst="rect">
            <a:avLst/>
          </a:prstGeom>
          <a:solidFill>
            <a:schemeClr val="bg1">
              <a:lumMod val="95000"/>
            </a:schemeClr>
          </a:solidFill>
        </p:spPr>
        <p:txBody>
          <a:bodyPr wrap="square" rtlCol="0">
            <a:spAutoFit/>
          </a:bodyPr>
          <a:lstStyle/>
          <a:p>
            <a:r>
              <a:rPr lang="en-US" sz="1600" dirty="0"/>
              <a:t>“we observed that the microbial community memberships and structures of individuals of Tanner stages 2 and 3 trended towards more significantly resembling those of Tanner stage 1 than later stages…Physiologically, Tanner 4 individuals more closely resemble Tanner 5 individuals in terms of sexual maturity”</a:t>
            </a:r>
          </a:p>
        </p:txBody>
      </p:sp>
    </p:spTree>
    <p:extLst>
      <p:ext uri="{BB962C8B-B14F-4D97-AF65-F5344CB8AC3E}">
        <p14:creationId xmlns:p14="http://schemas.microsoft.com/office/powerpoint/2010/main" val="3679077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80051AC-127B-9B44-B26B-9B27EE629A9F}"/>
              </a:ext>
            </a:extLst>
          </p:cNvPr>
          <p:cNvSpPr>
            <a:spLocks noGrp="1"/>
          </p:cNvSpPr>
          <p:nvPr>
            <p:ph type="title"/>
          </p:nvPr>
        </p:nvSpPr>
        <p:spPr>
          <a:xfrm>
            <a:off x="668725" y="195572"/>
            <a:ext cx="7885057" cy="703937"/>
          </a:xfrm>
        </p:spPr>
        <p:txBody>
          <a:bodyPr/>
          <a:lstStyle/>
          <a:p>
            <a:r>
              <a:rPr lang="en-US" dirty="0"/>
              <a:t>16S is powerful, but has limitations</a:t>
            </a:r>
          </a:p>
        </p:txBody>
      </p:sp>
      <p:graphicFrame>
        <p:nvGraphicFramePr>
          <p:cNvPr id="8" name="Table 7">
            <a:extLst>
              <a:ext uri="{FF2B5EF4-FFF2-40B4-BE49-F238E27FC236}">
                <a16:creationId xmlns:a16="http://schemas.microsoft.com/office/drawing/2014/main" id="{685D8398-3DAE-9547-B6E0-D29B06DA51F4}"/>
              </a:ext>
            </a:extLst>
          </p:cNvPr>
          <p:cNvGraphicFramePr>
            <a:graphicFrameLocks noGrp="1"/>
          </p:cNvGraphicFramePr>
          <p:nvPr>
            <p:extLst>
              <p:ext uri="{D42A27DB-BD31-4B8C-83A1-F6EECF244321}">
                <p14:modId xmlns:p14="http://schemas.microsoft.com/office/powerpoint/2010/main" val="268967652"/>
              </p:ext>
            </p:extLst>
          </p:nvPr>
        </p:nvGraphicFramePr>
        <p:xfrm>
          <a:off x="668725" y="1652211"/>
          <a:ext cx="8338114" cy="1086743"/>
        </p:xfrm>
        <a:graphic>
          <a:graphicData uri="http://schemas.openxmlformats.org/drawingml/2006/table">
            <a:tbl>
              <a:tblPr firstRow="1">
                <a:tableStyleId>{5C22544A-7EE6-4342-B048-85BDC9FD1C3A}</a:tableStyleId>
              </a:tblPr>
              <a:tblGrid>
                <a:gridCol w="570357">
                  <a:extLst>
                    <a:ext uri="{9D8B030D-6E8A-4147-A177-3AD203B41FA5}">
                      <a16:colId xmlns:a16="http://schemas.microsoft.com/office/drawing/2014/main" val="20000"/>
                    </a:ext>
                  </a:extLst>
                </a:gridCol>
                <a:gridCol w="937019">
                  <a:extLst>
                    <a:ext uri="{9D8B030D-6E8A-4147-A177-3AD203B41FA5}">
                      <a16:colId xmlns:a16="http://schemas.microsoft.com/office/drawing/2014/main" val="20001"/>
                    </a:ext>
                  </a:extLst>
                </a:gridCol>
                <a:gridCol w="970970">
                  <a:extLst>
                    <a:ext uri="{9D8B030D-6E8A-4147-A177-3AD203B41FA5}">
                      <a16:colId xmlns:a16="http://schemas.microsoft.com/office/drawing/2014/main" val="20002"/>
                    </a:ext>
                  </a:extLst>
                </a:gridCol>
                <a:gridCol w="1215410">
                  <a:extLst>
                    <a:ext uri="{9D8B030D-6E8A-4147-A177-3AD203B41FA5}">
                      <a16:colId xmlns:a16="http://schemas.microsoft.com/office/drawing/2014/main" val="20003"/>
                    </a:ext>
                  </a:extLst>
                </a:gridCol>
                <a:gridCol w="2037000">
                  <a:extLst>
                    <a:ext uri="{9D8B030D-6E8A-4147-A177-3AD203B41FA5}">
                      <a16:colId xmlns:a16="http://schemas.microsoft.com/office/drawing/2014/main" val="20004"/>
                    </a:ext>
                  </a:extLst>
                </a:gridCol>
                <a:gridCol w="2607358">
                  <a:extLst>
                    <a:ext uri="{9D8B030D-6E8A-4147-A177-3AD203B41FA5}">
                      <a16:colId xmlns:a16="http://schemas.microsoft.com/office/drawing/2014/main" val="20005"/>
                    </a:ext>
                  </a:extLst>
                </a:gridCol>
              </a:tblGrid>
              <a:tr h="64508">
                <a:tc>
                  <a:txBody>
                    <a:bodyPr/>
                    <a:lstStyle/>
                    <a:p>
                      <a:pPr algn="l" fontAlgn="b"/>
                      <a:endParaRPr lang="en-US" sz="1000" b="1" i="0" u="none" strike="noStrike" dirty="0">
                        <a:solidFill>
                          <a:srgbClr val="000000"/>
                        </a:solidFill>
                        <a:effectLst/>
                        <a:latin typeface="Calibri" panose="020F0502020204030204" pitchFamily="34" charset="0"/>
                      </a:endParaRPr>
                    </a:p>
                  </a:txBody>
                  <a:tcPr marL="2849" marR="2849" marT="2849" marB="0" anchor="b">
                    <a:solidFill>
                      <a:schemeClr val="accent1">
                        <a:lumMod val="40000"/>
                        <a:lumOff val="60000"/>
                      </a:schemeClr>
                    </a:solidFill>
                  </a:tcPr>
                </a:tc>
                <a:tc>
                  <a:txBody>
                    <a:bodyPr/>
                    <a:lstStyle/>
                    <a:p>
                      <a:pPr algn="l" fontAlgn="b"/>
                      <a:r>
                        <a:rPr lang="en-US" sz="1000" b="1" u="none" strike="noStrike" dirty="0">
                          <a:effectLst/>
                        </a:rPr>
                        <a:t>Phylum</a:t>
                      </a:r>
                      <a:endParaRPr lang="en-US" sz="1000" b="1" i="0" u="none" strike="noStrike" dirty="0">
                        <a:solidFill>
                          <a:srgbClr val="000000"/>
                        </a:solidFill>
                        <a:effectLst/>
                        <a:latin typeface="Calibri" panose="020F0502020204030204" pitchFamily="34" charset="0"/>
                      </a:endParaRPr>
                    </a:p>
                  </a:txBody>
                  <a:tcPr marL="2849" marR="2849" marT="2849" marB="0" anchor="b">
                    <a:solidFill>
                      <a:schemeClr val="accent1">
                        <a:lumMod val="40000"/>
                        <a:lumOff val="60000"/>
                      </a:schemeClr>
                    </a:solidFill>
                  </a:tcPr>
                </a:tc>
                <a:tc>
                  <a:txBody>
                    <a:bodyPr/>
                    <a:lstStyle/>
                    <a:p>
                      <a:pPr algn="l" fontAlgn="b"/>
                      <a:r>
                        <a:rPr lang="en-US" sz="1000" b="1" u="none" strike="noStrike" dirty="0">
                          <a:effectLst/>
                        </a:rPr>
                        <a:t>Class</a:t>
                      </a:r>
                      <a:endParaRPr lang="en-US" sz="1000" b="1" i="0" u="none" strike="noStrike" dirty="0">
                        <a:solidFill>
                          <a:srgbClr val="000000"/>
                        </a:solidFill>
                        <a:effectLst/>
                        <a:latin typeface="Calibri" panose="020F0502020204030204" pitchFamily="34" charset="0"/>
                      </a:endParaRPr>
                    </a:p>
                  </a:txBody>
                  <a:tcPr marL="2849" marR="2849" marT="2849" marB="0" anchor="b">
                    <a:solidFill>
                      <a:schemeClr val="accent1">
                        <a:lumMod val="40000"/>
                        <a:lumOff val="60000"/>
                      </a:schemeClr>
                    </a:solidFill>
                  </a:tcPr>
                </a:tc>
                <a:tc>
                  <a:txBody>
                    <a:bodyPr/>
                    <a:lstStyle/>
                    <a:p>
                      <a:pPr algn="l" fontAlgn="b"/>
                      <a:r>
                        <a:rPr lang="en-US" sz="1000" b="1" u="none" strike="noStrike" dirty="0">
                          <a:effectLst/>
                        </a:rPr>
                        <a:t>Order</a:t>
                      </a:r>
                      <a:endParaRPr lang="en-US" sz="1000" b="1" i="0" u="none" strike="noStrike" dirty="0">
                        <a:solidFill>
                          <a:srgbClr val="000000"/>
                        </a:solidFill>
                        <a:effectLst/>
                        <a:latin typeface="Calibri" panose="020F0502020204030204" pitchFamily="34" charset="0"/>
                      </a:endParaRPr>
                    </a:p>
                  </a:txBody>
                  <a:tcPr marL="2849" marR="2849" marT="2849" marB="0" anchor="b">
                    <a:solidFill>
                      <a:schemeClr val="accent1">
                        <a:lumMod val="40000"/>
                        <a:lumOff val="60000"/>
                      </a:schemeClr>
                    </a:solidFill>
                  </a:tcPr>
                </a:tc>
                <a:tc>
                  <a:txBody>
                    <a:bodyPr/>
                    <a:lstStyle/>
                    <a:p>
                      <a:pPr algn="l" fontAlgn="b"/>
                      <a:r>
                        <a:rPr lang="en-US" sz="1000" b="1" u="none" strike="noStrike" dirty="0">
                          <a:effectLst/>
                        </a:rPr>
                        <a:t>Family</a:t>
                      </a:r>
                      <a:endParaRPr lang="en-US" sz="1000" b="1" i="0" u="none" strike="noStrike" dirty="0">
                        <a:solidFill>
                          <a:srgbClr val="000000"/>
                        </a:solidFill>
                        <a:effectLst/>
                        <a:latin typeface="Calibri" panose="020F0502020204030204" pitchFamily="34" charset="0"/>
                      </a:endParaRPr>
                    </a:p>
                  </a:txBody>
                  <a:tcPr marL="2849" marR="2849" marT="2849" marB="0" anchor="b">
                    <a:solidFill>
                      <a:schemeClr val="accent1">
                        <a:lumMod val="40000"/>
                        <a:lumOff val="60000"/>
                      </a:schemeClr>
                    </a:solidFill>
                  </a:tcPr>
                </a:tc>
                <a:tc>
                  <a:txBody>
                    <a:bodyPr/>
                    <a:lstStyle/>
                    <a:p>
                      <a:pPr algn="l" fontAlgn="b"/>
                      <a:r>
                        <a:rPr lang="en-US" sz="1000" b="1" u="none" strike="noStrike" dirty="0">
                          <a:effectLst/>
                        </a:rPr>
                        <a:t>Genus</a:t>
                      </a:r>
                      <a:endParaRPr lang="en-US" sz="1000" b="1" i="0" u="none" strike="noStrike" dirty="0">
                        <a:solidFill>
                          <a:srgbClr val="000000"/>
                        </a:solidFill>
                        <a:effectLst/>
                        <a:latin typeface="Calibri" panose="020F0502020204030204" pitchFamily="34" charset="0"/>
                      </a:endParaRPr>
                    </a:p>
                  </a:txBody>
                  <a:tcPr marL="2849" marR="2849" marT="2849" marB="0" anchor="b">
                    <a:solidFill>
                      <a:schemeClr val="accent1">
                        <a:lumMod val="40000"/>
                        <a:lumOff val="60000"/>
                      </a:schemeClr>
                    </a:solidFill>
                  </a:tcPr>
                </a:tc>
                <a:extLst>
                  <a:ext uri="{0D108BD9-81ED-4DB2-BD59-A6C34878D82A}">
                    <a16:rowId xmlns:a16="http://schemas.microsoft.com/office/drawing/2014/main" val="10000"/>
                  </a:ext>
                </a:extLst>
              </a:tr>
              <a:tr h="64508">
                <a:tc>
                  <a:txBody>
                    <a:bodyPr/>
                    <a:lstStyle/>
                    <a:p>
                      <a:pPr algn="l" fontAlgn="b"/>
                      <a:r>
                        <a:rPr lang="en-US" sz="1000" u="none" strike="noStrike">
                          <a:effectLst/>
                        </a:rPr>
                        <a:t>OTU_1</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Bacteroidetes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Bacteroidia</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Bacteroidales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Porphyromonadaceae</a:t>
                      </a:r>
                      <a:endParaRPr lang="en-US" sz="1000" b="0" i="0" u="none" strike="noStrike" dirty="0">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unclassified_Porphyromonadaceae</a:t>
                      </a:r>
                      <a:endParaRPr lang="en-US" sz="1000" b="0" i="0" u="none" strike="noStrike" dirty="0">
                        <a:solidFill>
                          <a:srgbClr val="000000"/>
                        </a:solidFill>
                        <a:effectLst/>
                        <a:latin typeface="Calibri" panose="020F0502020204030204" pitchFamily="34" charset="0"/>
                      </a:endParaRPr>
                    </a:p>
                  </a:txBody>
                  <a:tcPr marL="2849" marR="2849" marT="2849" marB="0" anchor="b">
                    <a:solidFill>
                      <a:srgbClr val="FFFF00"/>
                    </a:solidFill>
                  </a:tcPr>
                </a:tc>
                <a:extLst>
                  <a:ext uri="{0D108BD9-81ED-4DB2-BD59-A6C34878D82A}">
                    <a16:rowId xmlns:a16="http://schemas.microsoft.com/office/drawing/2014/main" val="10001"/>
                  </a:ext>
                </a:extLst>
              </a:tr>
              <a:tr h="64508">
                <a:tc>
                  <a:txBody>
                    <a:bodyPr/>
                    <a:lstStyle/>
                    <a:p>
                      <a:pPr algn="l" fontAlgn="b"/>
                      <a:r>
                        <a:rPr lang="en-US" sz="1000" u="none" strike="noStrike">
                          <a:effectLst/>
                        </a:rPr>
                        <a:t>OTU_2</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Firmicutes</a:t>
                      </a:r>
                      <a:endParaRPr lang="en-US" sz="1000" b="0" i="0" u="none" strike="noStrike" dirty="0">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Clostridia</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Clostridiales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unclassified_Clostridiales</a:t>
                      </a:r>
                      <a:endParaRPr lang="en-US" sz="1000" b="0" i="0" u="none" strike="noStrike" dirty="0">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unclassified_Clostridiales</a:t>
                      </a:r>
                      <a:endParaRPr lang="en-US" sz="1000" b="0" i="0" u="none" strike="noStrike" dirty="0">
                        <a:solidFill>
                          <a:srgbClr val="000000"/>
                        </a:solidFill>
                        <a:effectLst/>
                        <a:latin typeface="Calibri" panose="020F0502020204030204" pitchFamily="34" charset="0"/>
                      </a:endParaRPr>
                    </a:p>
                  </a:txBody>
                  <a:tcPr marL="2849" marR="2849" marT="2849" marB="0" anchor="b">
                    <a:solidFill>
                      <a:srgbClr val="FFFF00"/>
                    </a:solidFill>
                  </a:tcPr>
                </a:tc>
                <a:extLst>
                  <a:ext uri="{0D108BD9-81ED-4DB2-BD59-A6C34878D82A}">
                    <a16:rowId xmlns:a16="http://schemas.microsoft.com/office/drawing/2014/main" val="10002"/>
                  </a:ext>
                </a:extLst>
              </a:tr>
              <a:tr h="64508">
                <a:tc>
                  <a:txBody>
                    <a:bodyPr/>
                    <a:lstStyle/>
                    <a:p>
                      <a:pPr algn="l" fontAlgn="b"/>
                      <a:r>
                        <a:rPr lang="en-US" sz="1000" u="none" strike="noStrike">
                          <a:effectLst/>
                        </a:rPr>
                        <a:t>OTU_3</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Firmicutes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Erysipelotrichia</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Erysipelotrichales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Erysipelotrichaceae</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Clostridium_XVIII</a:t>
                      </a:r>
                      <a:endParaRPr lang="en-US" sz="1000" b="0" i="0" u="none" strike="noStrike" dirty="0">
                        <a:solidFill>
                          <a:srgbClr val="000000"/>
                        </a:solidFill>
                        <a:effectLst/>
                        <a:latin typeface="Calibri" panose="020F0502020204030204" pitchFamily="34" charset="0"/>
                      </a:endParaRPr>
                    </a:p>
                  </a:txBody>
                  <a:tcPr marL="2849" marR="2849" marT="2849" marB="0" anchor="b">
                    <a:noFill/>
                  </a:tcPr>
                </a:tc>
                <a:extLst>
                  <a:ext uri="{0D108BD9-81ED-4DB2-BD59-A6C34878D82A}">
                    <a16:rowId xmlns:a16="http://schemas.microsoft.com/office/drawing/2014/main" val="10003"/>
                  </a:ext>
                </a:extLst>
              </a:tr>
              <a:tr h="64508">
                <a:tc>
                  <a:txBody>
                    <a:bodyPr/>
                    <a:lstStyle/>
                    <a:p>
                      <a:pPr algn="l" fontAlgn="b"/>
                      <a:r>
                        <a:rPr lang="en-US" sz="1000" u="none" strike="noStrike">
                          <a:effectLst/>
                        </a:rPr>
                        <a:t>OTU_4</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Firmicutes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Clostridia</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Clostridiales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unclassified_Clostridiales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unclassified_Clostridiales</a:t>
                      </a:r>
                      <a:endParaRPr lang="en-US" sz="1000" b="0" i="0" u="none" strike="noStrike" dirty="0">
                        <a:solidFill>
                          <a:srgbClr val="000000"/>
                        </a:solidFill>
                        <a:effectLst/>
                        <a:latin typeface="Calibri" panose="020F0502020204030204" pitchFamily="34" charset="0"/>
                      </a:endParaRPr>
                    </a:p>
                  </a:txBody>
                  <a:tcPr marL="2849" marR="2849" marT="2849" marB="0" anchor="b">
                    <a:solidFill>
                      <a:srgbClr val="FFFF00"/>
                    </a:solidFill>
                  </a:tcPr>
                </a:tc>
                <a:extLst>
                  <a:ext uri="{0D108BD9-81ED-4DB2-BD59-A6C34878D82A}">
                    <a16:rowId xmlns:a16="http://schemas.microsoft.com/office/drawing/2014/main" val="10004"/>
                  </a:ext>
                </a:extLst>
              </a:tr>
              <a:tr h="64508">
                <a:tc>
                  <a:txBody>
                    <a:bodyPr/>
                    <a:lstStyle/>
                    <a:p>
                      <a:pPr algn="l" fontAlgn="b"/>
                      <a:r>
                        <a:rPr lang="en-US" sz="1000" u="none" strike="noStrike" dirty="0">
                          <a:effectLst/>
                        </a:rPr>
                        <a:t>OTU_5</a:t>
                      </a:r>
                      <a:endParaRPr lang="en-US" sz="1000" b="0" i="0" u="none" strike="noStrike" dirty="0">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Bacteroidetes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Bacteroidia</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Bacteroidales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Porphyromonadaceae</a:t>
                      </a:r>
                      <a:endParaRPr lang="en-US" sz="1000" b="0" i="0" u="none" strike="noStrike" dirty="0">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unclassified_Porphyromonadaceae</a:t>
                      </a:r>
                      <a:endParaRPr lang="en-US" sz="1000" b="0" i="0" u="none" strike="noStrike" dirty="0">
                        <a:solidFill>
                          <a:srgbClr val="000000"/>
                        </a:solidFill>
                        <a:effectLst/>
                        <a:latin typeface="Calibri" panose="020F0502020204030204" pitchFamily="34" charset="0"/>
                      </a:endParaRPr>
                    </a:p>
                  </a:txBody>
                  <a:tcPr marL="2849" marR="2849" marT="2849" marB="0" anchor="b">
                    <a:solidFill>
                      <a:srgbClr val="FFFF00"/>
                    </a:solidFill>
                  </a:tcPr>
                </a:tc>
                <a:extLst>
                  <a:ext uri="{0D108BD9-81ED-4DB2-BD59-A6C34878D82A}">
                    <a16:rowId xmlns:a16="http://schemas.microsoft.com/office/drawing/2014/main" val="10005"/>
                  </a:ext>
                </a:extLst>
              </a:tr>
              <a:tr h="64508">
                <a:tc>
                  <a:txBody>
                    <a:bodyPr/>
                    <a:lstStyle/>
                    <a:p>
                      <a:pPr algn="l" fontAlgn="b"/>
                      <a:r>
                        <a:rPr lang="en-US" sz="1000" u="none" strike="noStrike">
                          <a:effectLst/>
                        </a:rPr>
                        <a:t>OTU_6</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Firmicutes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Clostridia</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a:effectLst/>
                        </a:rPr>
                        <a:t>Clostridiales</a:t>
                      </a:r>
                      <a:endParaRPr lang="en-US" sz="1000" b="0" i="0" u="none" strike="noStrike">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Clostridiales_Incertae</a:t>
                      </a:r>
                      <a:r>
                        <a:rPr lang="en-US" sz="1000" u="none" strike="noStrike" dirty="0">
                          <a:effectLst/>
                        </a:rPr>
                        <a:t> </a:t>
                      </a:r>
                      <a:r>
                        <a:rPr lang="en-US" sz="1000" u="none" strike="noStrike" dirty="0" err="1">
                          <a:effectLst/>
                        </a:rPr>
                        <a:t>Sedis</a:t>
                      </a:r>
                      <a:r>
                        <a:rPr lang="en-US" sz="1000" u="none" strike="noStrike" dirty="0">
                          <a:effectLst/>
                        </a:rPr>
                        <a:t> XIII</a:t>
                      </a:r>
                      <a:endParaRPr lang="en-US" sz="1000" b="0" i="0" u="none" strike="noStrike" dirty="0">
                        <a:solidFill>
                          <a:srgbClr val="000000"/>
                        </a:solidFill>
                        <a:effectLst/>
                        <a:latin typeface="Calibri" panose="020F0502020204030204" pitchFamily="34" charset="0"/>
                      </a:endParaRPr>
                    </a:p>
                  </a:txBody>
                  <a:tcPr marL="2849" marR="2849" marT="2849" marB="0" anchor="b">
                    <a:noFill/>
                  </a:tcPr>
                </a:tc>
                <a:tc>
                  <a:txBody>
                    <a:bodyPr/>
                    <a:lstStyle/>
                    <a:p>
                      <a:pPr algn="l" fontAlgn="b"/>
                      <a:r>
                        <a:rPr lang="en-US" sz="1000" u="none" strike="noStrike" dirty="0" err="1">
                          <a:effectLst/>
                        </a:rPr>
                        <a:t>unclassified_Clostridiales_Incertae_Sedis_XIII</a:t>
                      </a:r>
                      <a:endParaRPr lang="en-US" sz="1000" b="0" i="0" u="none" strike="noStrike" dirty="0">
                        <a:solidFill>
                          <a:srgbClr val="000000"/>
                        </a:solidFill>
                        <a:effectLst/>
                        <a:latin typeface="Calibri" panose="020F0502020204030204" pitchFamily="34" charset="0"/>
                      </a:endParaRPr>
                    </a:p>
                  </a:txBody>
                  <a:tcPr marL="2849" marR="2849" marT="2849" marB="0" anchor="b">
                    <a:solidFill>
                      <a:srgbClr val="FFFF00"/>
                    </a:solidFill>
                  </a:tcPr>
                </a:tc>
                <a:extLst>
                  <a:ext uri="{0D108BD9-81ED-4DB2-BD59-A6C34878D82A}">
                    <a16:rowId xmlns:a16="http://schemas.microsoft.com/office/drawing/2014/main" val="10006"/>
                  </a:ext>
                </a:extLst>
              </a:tr>
            </a:tbl>
          </a:graphicData>
        </a:graphic>
      </p:graphicFrame>
      <p:sp>
        <p:nvSpPr>
          <p:cNvPr id="11" name="TextBox 10">
            <a:extLst>
              <a:ext uri="{FF2B5EF4-FFF2-40B4-BE49-F238E27FC236}">
                <a16:creationId xmlns:a16="http://schemas.microsoft.com/office/drawing/2014/main" id="{77E83800-E24D-704F-A541-79F2E734C79F}"/>
              </a:ext>
            </a:extLst>
          </p:cNvPr>
          <p:cNvSpPr txBox="1"/>
          <p:nvPr/>
        </p:nvSpPr>
        <p:spPr>
          <a:xfrm>
            <a:off x="627470" y="1226251"/>
            <a:ext cx="7300396" cy="369332"/>
          </a:xfrm>
          <a:prstGeom prst="rect">
            <a:avLst/>
          </a:prstGeom>
          <a:noFill/>
        </p:spPr>
        <p:txBody>
          <a:bodyPr wrap="none" rtlCol="0">
            <a:spAutoFit/>
          </a:bodyPr>
          <a:lstStyle/>
          <a:p>
            <a:r>
              <a:rPr lang="en-US" dirty="0"/>
              <a:t>• Phylogenetic classification is limited </a:t>
            </a:r>
            <a:r>
              <a:rPr lang="en-US" dirty="0">
                <a:sym typeface="Wingdings" pitchFamily="2" charset="2"/>
              </a:rPr>
              <a:t> Many OTUs are unclassified</a:t>
            </a:r>
            <a:endParaRPr lang="en-US" dirty="0"/>
          </a:p>
        </p:txBody>
      </p:sp>
      <p:sp>
        <p:nvSpPr>
          <p:cNvPr id="12" name="TextBox 11">
            <a:extLst>
              <a:ext uri="{FF2B5EF4-FFF2-40B4-BE49-F238E27FC236}">
                <a16:creationId xmlns:a16="http://schemas.microsoft.com/office/drawing/2014/main" id="{D9870371-4FE9-D146-BBDB-6A3140028490}"/>
              </a:ext>
            </a:extLst>
          </p:cNvPr>
          <p:cNvSpPr txBox="1"/>
          <p:nvPr/>
        </p:nvSpPr>
        <p:spPr>
          <a:xfrm>
            <a:off x="627470" y="2819659"/>
            <a:ext cx="6542176" cy="369332"/>
          </a:xfrm>
          <a:prstGeom prst="rect">
            <a:avLst/>
          </a:prstGeom>
          <a:noFill/>
        </p:spPr>
        <p:txBody>
          <a:bodyPr wrap="none" rtlCol="0">
            <a:spAutoFit/>
          </a:bodyPr>
          <a:lstStyle/>
          <a:p>
            <a:r>
              <a:rPr lang="en-US" dirty="0"/>
              <a:t>• 16S gene is only a single gene </a:t>
            </a:r>
            <a:r>
              <a:rPr lang="en-US" dirty="0">
                <a:sym typeface="Wingdings" pitchFamily="2" charset="2"/>
              </a:rPr>
              <a:t></a:t>
            </a:r>
            <a:r>
              <a:rPr lang="en-US" dirty="0"/>
              <a:t> biological insight is limited</a:t>
            </a:r>
          </a:p>
        </p:txBody>
      </p:sp>
      <p:sp>
        <p:nvSpPr>
          <p:cNvPr id="13" name="TextBox 12">
            <a:extLst>
              <a:ext uri="{FF2B5EF4-FFF2-40B4-BE49-F238E27FC236}">
                <a16:creationId xmlns:a16="http://schemas.microsoft.com/office/drawing/2014/main" id="{11B07AFF-5F0B-9040-AC53-09A96FC82F2B}"/>
              </a:ext>
            </a:extLst>
          </p:cNvPr>
          <p:cNvSpPr txBox="1"/>
          <p:nvPr/>
        </p:nvSpPr>
        <p:spPr>
          <a:xfrm>
            <a:off x="627470" y="3504455"/>
            <a:ext cx="8379369" cy="2308324"/>
          </a:xfrm>
          <a:prstGeom prst="rect">
            <a:avLst/>
          </a:prstGeom>
          <a:noFill/>
        </p:spPr>
        <p:txBody>
          <a:bodyPr wrap="square" rtlCol="0">
            <a:spAutoFit/>
          </a:bodyPr>
          <a:lstStyle/>
          <a:p>
            <a:r>
              <a:rPr lang="en-US" b="1" i="1" dirty="0" err="1">
                <a:sym typeface="Wingdings" pitchFamily="2" charset="2"/>
              </a:rPr>
              <a:t>Metagenomic</a:t>
            </a:r>
            <a:r>
              <a:rPr lang="en-US" b="1" i="1" dirty="0">
                <a:sym typeface="Wingdings" pitchFamily="2" charset="2"/>
              </a:rPr>
              <a:t> shotgun sequencing looks at ALL the DNA, not just 16S</a:t>
            </a:r>
          </a:p>
          <a:p>
            <a:endParaRPr lang="en-US" b="1" dirty="0">
              <a:sym typeface="Wingdings" pitchFamily="2" charset="2"/>
            </a:endParaRPr>
          </a:p>
          <a:p>
            <a:r>
              <a:rPr lang="en-US" dirty="0">
                <a:sym typeface="Wingdings" pitchFamily="2" charset="2"/>
              </a:rPr>
              <a:t>• Better phylogenetic classification  strain level identification (Marker gene analysis)</a:t>
            </a:r>
          </a:p>
          <a:p>
            <a:endParaRPr lang="en-US" dirty="0">
              <a:sym typeface="Wingdings" pitchFamily="2" charset="2"/>
            </a:endParaRPr>
          </a:p>
          <a:p>
            <a:r>
              <a:rPr lang="en-US" dirty="0">
                <a:sym typeface="Wingdings" pitchFamily="2" charset="2"/>
              </a:rPr>
              <a:t>• All the gene content  functional insight (biosynthetic genes, resistance genes, </a:t>
            </a:r>
            <a:r>
              <a:rPr lang="en-US" dirty="0" err="1">
                <a:sym typeface="Wingdings" pitchFamily="2" charset="2"/>
              </a:rPr>
              <a:t>etc</a:t>
            </a:r>
            <a:r>
              <a:rPr lang="en-US" dirty="0">
                <a:sym typeface="Wingdings" pitchFamily="2" charset="2"/>
              </a:rPr>
              <a:t>)</a:t>
            </a:r>
          </a:p>
          <a:p>
            <a:endParaRPr lang="en-US" dirty="0">
              <a:sym typeface="Wingdings" pitchFamily="2" charset="2"/>
            </a:endParaRPr>
          </a:p>
        </p:txBody>
      </p:sp>
    </p:spTree>
    <p:extLst>
      <p:ext uri="{BB962C8B-B14F-4D97-AF65-F5344CB8AC3E}">
        <p14:creationId xmlns:p14="http://schemas.microsoft.com/office/powerpoint/2010/main" val="172713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Julia Oh</a:t>
            </a:r>
          </a:p>
          <a:p>
            <a:r>
              <a:rPr lang="en-US" dirty="0"/>
              <a:t>Jethro Johnson</a:t>
            </a:r>
          </a:p>
          <a:p>
            <a:r>
              <a:rPr lang="en-US" dirty="0"/>
              <a:t>Mark Adams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54731B-68C4-FF48-85F2-AF2CEFB397E4}"/>
              </a:ext>
            </a:extLst>
          </p:cNvPr>
          <p:cNvSpPr>
            <a:spLocks noGrp="1"/>
          </p:cNvSpPr>
          <p:nvPr>
            <p:ph type="sldNum" sz="quarter" idx="4"/>
          </p:nvPr>
        </p:nvSpPr>
        <p:spPr/>
        <p:txBody>
          <a:bodyPr/>
          <a:lstStyle/>
          <a:p>
            <a:fld id="{24791E93-A2B7-0848-BDB4-10A6DF01D9B6}" type="slidenum">
              <a:rPr lang="en-US" smtClean="0"/>
              <a:pPr/>
              <a:t>78</a:t>
            </a:fld>
            <a:endParaRPr lang="en-US" dirty="0"/>
          </a:p>
        </p:txBody>
      </p:sp>
      <p:sp>
        <p:nvSpPr>
          <p:cNvPr id="6" name="TextBox 5">
            <a:extLst>
              <a:ext uri="{FF2B5EF4-FFF2-40B4-BE49-F238E27FC236}">
                <a16:creationId xmlns:a16="http://schemas.microsoft.com/office/drawing/2014/main" id="{A1E12B57-FB95-7C46-A454-174FA9B8AB97}"/>
              </a:ext>
            </a:extLst>
          </p:cNvPr>
          <p:cNvSpPr txBox="1"/>
          <p:nvPr/>
        </p:nvSpPr>
        <p:spPr>
          <a:xfrm>
            <a:off x="779780" y="2624809"/>
            <a:ext cx="8046720" cy="584775"/>
          </a:xfrm>
          <a:prstGeom prst="rect">
            <a:avLst/>
          </a:prstGeom>
          <a:noFill/>
        </p:spPr>
        <p:txBody>
          <a:bodyPr wrap="square" rtlCol="0">
            <a:spAutoFit/>
          </a:bodyPr>
          <a:lstStyle/>
          <a:p>
            <a:r>
              <a:rPr lang="en-US" sz="3200" dirty="0">
                <a:solidFill>
                  <a:schemeClr val="bg2">
                    <a:lumMod val="75000"/>
                  </a:schemeClr>
                </a:solidFill>
                <a:sym typeface="Wingdings" pitchFamily="2" charset="2"/>
              </a:rPr>
              <a:t>Synthesis: hands-on exercise</a:t>
            </a:r>
          </a:p>
        </p:txBody>
      </p:sp>
    </p:spTree>
    <p:extLst>
      <p:ext uri="{BB962C8B-B14F-4D97-AF65-F5344CB8AC3E}">
        <p14:creationId xmlns:p14="http://schemas.microsoft.com/office/powerpoint/2010/main" val="14178473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F277F50-E88A-7D46-8D52-8AAF06AC7537}"/>
              </a:ext>
            </a:extLst>
          </p:cNvPr>
          <p:cNvSpPr/>
          <p:nvPr/>
        </p:nvSpPr>
        <p:spPr>
          <a:xfrm>
            <a:off x="5770880" y="6342193"/>
            <a:ext cx="2314576" cy="4890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itle 24">
            <a:extLst>
              <a:ext uri="{FF2B5EF4-FFF2-40B4-BE49-F238E27FC236}">
                <a16:creationId xmlns:a16="http://schemas.microsoft.com/office/drawing/2014/main" id="{DB9CCEC4-5536-8040-9748-134201CD54AD}"/>
              </a:ext>
            </a:extLst>
          </p:cNvPr>
          <p:cNvSpPr>
            <a:spLocks noGrp="1"/>
          </p:cNvSpPr>
          <p:nvPr>
            <p:ph type="title"/>
          </p:nvPr>
        </p:nvSpPr>
        <p:spPr>
          <a:xfrm>
            <a:off x="774414" y="-470428"/>
            <a:ext cx="8202557" cy="1143000"/>
          </a:xfrm>
        </p:spPr>
        <p:txBody>
          <a:bodyPr/>
          <a:lstStyle/>
          <a:p>
            <a:r>
              <a:rPr lang="en-US" dirty="0"/>
              <a:t>A workflow for 16S analysis</a:t>
            </a:r>
          </a:p>
        </p:txBody>
      </p:sp>
      <p:pic>
        <p:nvPicPr>
          <p:cNvPr id="13" name="Picture 12">
            <a:extLst>
              <a:ext uri="{FF2B5EF4-FFF2-40B4-BE49-F238E27FC236}">
                <a16:creationId xmlns:a16="http://schemas.microsoft.com/office/drawing/2014/main" id="{29ED7A68-6407-8645-B3C1-C8FFE1258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13296" y="1517766"/>
            <a:ext cx="1269110" cy="1042948"/>
          </a:xfrm>
          <a:prstGeom prst="rect">
            <a:avLst/>
          </a:prstGeom>
        </p:spPr>
      </p:pic>
      <p:sp>
        <p:nvSpPr>
          <p:cNvPr id="17" name="Rectangle 16">
            <a:extLst>
              <a:ext uri="{FF2B5EF4-FFF2-40B4-BE49-F238E27FC236}">
                <a16:creationId xmlns:a16="http://schemas.microsoft.com/office/drawing/2014/main" id="{D61A72C2-8A3E-FC47-9E21-AD60C733A605}"/>
              </a:ext>
            </a:extLst>
          </p:cNvPr>
          <p:cNvSpPr/>
          <p:nvPr/>
        </p:nvSpPr>
        <p:spPr>
          <a:xfrm>
            <a:off x="976007" y="1955529"/>
            <a:ext cx="309352" cy="309352"/>
          </a:xfrm>
          <a:prstGeom prst="rect">
            <a:avLst/>
          </a:prstGeom>
          <a:noFill/>
          <a:ln w="222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02628D4-9944-824B-8239-6A5144BDFF5D}"/>
              </a:ext>
            </a:extLst>
          </p:cNvPr>
          <p:cNvCxnSpPr>
            <a:cxnSpLocks/>
          </p:cNvCxnSpPr>
          <p:nvPr/>
        </p:nvCxnSpPr>
        <p:spPr>
          <a:xfrm flipV="1">
            <a:off x="1285359" y="1588469"/>
            <a:ext cx="906399" cy="367063"/>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1CD7CA6-7A45-3543-9E29-5A6562AF21E9}"/>
              </a:ext>
            </a:extLst>
          </p:cNvPr>
          <p:cNvCxnSpPr>
            <a:cxnSpLocks/>
          </p:cNvCxnSpPr>
          <p:nvPr/>
        </p:nvCxnSpPr>
        <p:spPr>
          <a:xfrm>
            <a:off x="1285359" y="2264881"/>
            <a:ext cx="906399" cy="302729"/>
          </a:xfrm>
          <a:prstGeom prst="line">
            <a:avLst/>
          </a:prstGeom>
          <a:ln w="22225"/>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8865215C-2379-554C-A8FA-864A29C2138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91758" y="1591930"/>
            <a:ext cx="962534" cy="972219"/>
          </a:xfrm>
          <a:prstGeom prst="rect">
            <a:avLst/>
          </a:prstGeom>
          <a:ln w="22225">
            <a:solidFill>
              <a:schemeClr val="dk1">
                <a:shade val="95000"/>
                <a:satMod val="105000"/>
              </a:schemeClr>
            </a:solidFill>
          </a:ln>
        </p:spPr>
      </p:pic>
      <p:sp>
        <p:nvSpPr>
          <p:cNvPr id="28" name="TextBox 27">
            <a:extLst>
              <a:ext uri="{FF2B5EF4-FFF2-40B4-BE49-F238E27FC236}">
                <a16:creationId xmlns:a16="http://schemas.microsoft.com/office/drawing/2014/main" id="{A88CCD58-2D9F-804B-8F19-A4C59D0EC66B}"/>
              </a:ext>
            </a:extLst>
          </p:cNvPr>
          <p:cNvSpPr txBox="1"/>
          <p:nvPr/>
        </p:nvSpPr>
        <p:spPr>
          <a:xfrm>
            <a:off x="1122347" y="706403"/>
            <a:ext cx="1622560" cy="584775"/>
          </a:xfrm>
          <a:prstGeom prst="rect">
            <a:avLst/>
          </a:prstGeom>
          <a:noFill/>
        </p:spPr>
        <p:txBody>
          <a:bodyPr wrap="none" rtlCol="0">
            <a:spAutoFit/>
          </a:bodyPr>
          <a:lstStyle/>
          <a:p>
            <a:r>
              <a:rPr lang="en-US" sz="1600" dirty="0"/>
              <a:t>Collect sample</a:t>
            </a:r>
          </a:p>
          <a:p>
            <a:r>
              <a:rPr lang="en-US" sz="1600" dirty="0"/>
              <a:t>(e.g. skin swab)</a:t>
            </a:r>
          </a:p>
        </p:txBody>
      </p:sp>
      <p:sp>
        <p:nvSpPr>
          <p:cNvPr id="29" name="Right Arrow 28">
            <a:extLst>
              <a:ext uri="{FF2B5EF4-FFF2-40B4-BE49-F238E27FC236}">
                <a16:creationId xmlns:a16="http://schemas.microsoft.com/office/drawing/2014/main" id="{CF0D2AEE-FD46-7147-9FB5-18C8402941F5}"/>
              </a:ext>
            </a:extLst>
          </p:cNvPr>
          <p:cNvSpPr/>
          <p:nvPr/>
        </p:nvSpPr>
        <p:spPr>
          <a:xfrm>
            <a:off x="3347291" y="190303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5C14E910-E5D6-E742-95B1-6EB55F8B2B61}"/>
              </a:ext>
            </a:extLst>
          </p:cNvPr>
          <p:cNvSpPr txBox="1"/>
          <p:nvPr/>
        </p:nvSpPr>
        <p:spPr>
          <a:xfrm>
            <a:off x="4358801" y="706403"/>
            <a:ext cx="1106072" cy="584775"/>
          </a:xfrm>
          <a:prstGeom prst="rect">
            <a:avLst/>
          </a:prstGeom>
          <a:noFill/>
        </p:spPr>
        <p:txBody>
          <a:bodyPr wrap="none" rtlCol="0">
            <a:spAutoFit/>
          </a:bodyPr>
          <a:lstStyle/>
          <a:p>
            <a:pPr algn="ctr"/>
            <a:r>
              <a:rPr lang="en-US" sz="1600" dirty="0"/>
              <a:t>Total DNA</a:t>
            </a:r>
          </a:p>
          <a:p>
            <a:pPr algn="ctr"/>
            <a:r>
              <a:rPr lang="en-US" sz="1600" dirty="0"/>
              <a:t>extraction</a:t>
            </a:r>
          </a:p>
        </p:txBody>
      </p:sp>
      <p:pic>
        <p:nvPicPr>
          <p:cNvPr id="35" name="Picture 34">
            <a:extLst>
              <a:ext uri="{FF2B5EF4-FFF2-40B4-BE49-F238E27FC236}">
                <a16:creationId xmlns:a16="http://schemas.microsoft.com/office/drawing/2014/main" id="{CAAF7F08-2B21-924E-A5FC-E6E72B92267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214" b="98645" l="0" r="99350"/>
                    </a14:imgEffect>
                  </a14:imgLayer>
                </a14:imgProps>
              </a:ext>
              <a:ext uri="{28A0092B-C50C-407E-A947-70E740481C1C}">
                <a14:useLocalDpi xmlns:a14="http://schemas.microsoft.com/office/drawing/2010/main"/>
              </a:ext>
            </a:extLst>
          </a:blip>
          <a:stretch>
            <a:fillRect/>
          </a:stretch>
        </p:blipFill>
        <p:spPr>
          <a:xfrm rot="7840345">
            <a:off x="4151197" y="1745524"/>
            <a:ext cx="1211866" cy="726330"/>
          </a:xfrm>
          <a:prstGeom prst="rect">
            <a:avLst/>
          </a:prstGeom>
        </p:spPr>
      </p:pic>
      <p:pic>
        <p:nvPicPr>
          <p:cNvPr id="36" name="Picture 35">
            <a:extLst>
              <a:ext uri="{FF2B5EF4-FFF2-40B4-BE49-F238E27FC236}">
                <a16:creationId xmlns:a16="http://schemas.microsoft.com/office/drawing/2014/main" id="{40D31AEF-209C-1E43-AE83-EF646845A775}"/>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9214" b="98645" l="0" r="99350"/>
                    </a14:imgEffect>
                  </a14:imgLayer>
                </a14:imgProps>
              </a:ext>
              <a:ext uri="{28A0092B-C50C-407E-A947-70E740481C1C}">
                <a14:useLocalDpi xmlns:a14="http://schemas.microsoft.com/office/drawing/2010/main"/>
              </a:ext>
            </a:extLst>
          </a:blip>
          <a:stretch>
            <a:fillRect/>
          </a:stretch>
        </p:blipFill>
        <p:spPr>
          <a:xfrm>
            <a:off x="4146210" y="1514554"/>
            <a:ext cx="686005" cy="411156"/>
          </a:xfrm>
          <a:prstGeom prst="rect">
            <a:avLst/>
          </a:prstGeom>
        </p:spPr>
      </p:pic>
      <p:pic>
        <p:nvPicPr>
          <p:cNvPr id="37" name="Picture 36">
            <a:extLst>
              <a:ext uri="{FF2B5EF4-FFF2-40B4-BE49-F238E27FC236}">
                <a16:creationId xmlns:a16="http://schemas.microsoft.com/office/drawing/2014/main" id="{372D5905-9987-244F-93BF-6AD97EC56DE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0" b="97899" l="0" r="99005"/>
                    </a14:imgEffect>
                  </a14:imgLayer>
                </a14:imgProps>
              </a:ext>
              <a:ext uri="{28A0092B-C50C-407E-A947-70E740481C1C}">
                <a14:useLocalDpi xmlns:a14="http://schemas.microsoft.com/office/drawing/2010/main"/>
              </a:ext>
            </a:extLst>
          </a:blip>
          <a:srcRect/>
          <a:stretch/>
        </p:blipFill>
        <p:spPr>
          <a:xfrm rot="10369527">
            <a:off x="4847037" y="2234415"/>
            <a:ext cx="448417" cy="265465"/>
          </a:xfrm>
          <a:prstGeom prst="rect">
            <a:avLst/>
          </a:prstGeom>
        </p:spPr>
      </p:pic>
      <p:sp>
        <p:nvSpPr>
          <p:cNvPr id="40" name="TextBox 39">
            <a:extLst>
              <a:ext uri="{FF2B5EF4-FFF2-40B4-BE49-F238E27FC236}">
                <a16:creationId xmlns:a16="http://schemas.microsoft.com/office/drawing/2014/main" id="{5CC43235-3CBE-3848-A5F6-6FDC8FF033BA}"/>
              </a:ext>
            </a:extLst>
          </p:cNvPr>
          <p:cNvSpPr txBox="1"/>
          <p:nvPr/>
        </p:nvSpPr>
        <p:spPr>
          <a:xfrm>
            <a:off x="6275873" y="706403"/>
            <a:ext cx="2785216" cy="584775"/>
          </a:xfrm>
          <a:prstGeom prst="rect">
            <a:avLst/>
          </a:prstGeom>
          <a:noFill/>
        </p:spPr>
        <p:txBody>
          <a:bodyPr wrap="square" rtlCol="0">
            <a:spAutoFit/>
          </a:bodyPr>
          <a:lstStyle/>
          <a:p>
            <a:pPr algn="ctr"/>
            <a:r>
              <a:rPr lang="en-US" sz="1600" dirty="0"/>
              <a:t>Amplify variable region </a:t>
            </a:r>
          </a:p>
          <a:p>
            <a:pPr algn="ctr"/>
            <a:r>
              <a:rPr lang="en-US" sz="1600" dirty="0"/>
              <a:t>of 16S </a:t>
            </a:r>
            <a:r>
              <a:rPr lang="en-US" sz="1600" dirty="0" err="1"/>
              <a:t>rRNA</a:t>
            </a:r>
            <a:r>
              <a:rPr lang="en-US" sz="1600" dirty="0"/>
              <a:t> gene</a:t>
            </a:r>
          </a:p>
        </p:txBody>
      </p:sp>
      <p:sp>
        <p:nvSpPr>
          <p:cNvPr id="44" name="Rectangle 43">
            <a:extLst>
              <a:ext uri="{FF2B5EF4-FFF2-40B4-BE49-F238E27FC236}">
                <a16:creationId xmlns:a16="http://schemas.microsoft.com/office/drawing/2014/main" id="{B88D78E4-D4A7-A64F-B7FF-0EDAA9F2ED1F}"/>
              </a:ext>
            </a:extLst>
          </p:cNvPr>
          <p:cNvSpPr/>
          <p:nvPr/>
        </p:nvSpPr>
        <p:spPr>
          <a:xfrm>
            <a:off x="7164425" y="1814588"/>
            <a:ext cx="1003297" cy="176902"/>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49EF6B8C-786F-104B-8F31-1CA5D3E2275E}"/>
              </a:ext>
            </a:extLst>
          </p:cNvPr>
          <p:cNvSpPr/>
          <p:nvPr/>
        </p:nvSpPr>
        <p:spPr>
          <a:xfrm>
            <a:off x="7399117" y="1784639"/>
            <a:ext cx="555664" cy="247045"/>
          </a:xfrm>
          <a:prstGeom prst="rect">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A1BE0BC6-ABAF-4847-A5E4-9144729C5BAA}"/>
              </a:ext>
            </a:extLst>
          </p:cNvPr>
          <p:cNvSpPr txBox="1"/>
          <p:nvPr/>
        </p:nvSpPr>
        <p:spPr>
          <a:xfrm>
            <a:off x="7462508" y="1715688"/>
            <a:ext cx="574822" cy="369332"/>
          </a:xfrm>
          <a:prstGeom prst="rect">
            <a:avLst/>
          </a:prstGeom>
          <a:noFill/>
        </p:spPr>
        <p:txBody>
          <a:bodyPr wrap="square" rtlCol="0">
            <a:spAutoFit/>
          </a:bodyPr>
          <a:lstStyle/>
          <a:p>
            <a:r>
              <a:rPr lang="en-US" dirty="0">
                <a:solidFill>
                  <a:schemeClr val="bg1"/>
                </a:solidFill>
              </a:rPr>
              <a:t>V4</a:t>
            </a:r>
          </a:p>
        </p:txBody>
      </p:sp>
      <p:grpSp>
        <p:nvGrpSpPr>
          <p:cNvPr id="47" name="Group 46">
            <a:extLst>
              <a:ext uri="{FF2B5EF4-FFF2-40B4-BE49-F238E27FC236}">
                <a16:creationId xmlns:a16="http://schemas.microsoft.com/office/drawing/2014/main" id="{86EFDD5C-BF4F-2D4A-A106-01CF0EC8FD69}"/>
              </a:ext>
            </a:extLst>
          </p:cNvPr>
          <p:cNvGrpSpPr/>
          <p:nvPr/>
        </p:nvGrpSpPr>
        <p:grpSpPr>
          <a:xfrm>
            <a:off x="7080130" y="1687779"/>
            <a:ext cx="252444" cy="53167"/>
            <a:chOff x="2554049" y="4116666"/>
            <a:chExt cx="1305288" cy="274906"/>
          </a:xfrm>
        </p:grpSpPr>
        <p:cxnSp>
          <p:nvCxnSpPr>
            <p:cNvPr id="48" name="Straight Connector 47">
              <a:extLst>
                <a:ext uri="{FF2B5EF4-FFF2-40B4-BE49-F238E27FC236}">
                  <a16:creationId xmlns:a16="http://schemas.microsoft.com/office/drawing/2014/main" id="{89D0F3EB-B003-144B-9F9A-D8D1C42BD863}"/>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49" name="Right Triangle 48">
              <a:extLst>
                <a:ext uri="{FF2B5EF4-FFF2-40B4-BE49-F238E27FC236}">
                  <a16:creationId xmlns:a16="http://schemas.microsoft.com/office/drawing/2014/main" id="{E537ECBB-C69C-4945-8843-C89F82671C5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2A60975-66BA-CA44-9AF3-BEE77258E374}"/>
              </a:ext>
            </a:extLst>
          </p:cNvPr>
          <p:cNvGrpSpPr/>
          <p:nvPr/>
        </p:nvGrpSpPr>
        <p:grpSpPr>
          <a:xfrm flipH="1" flipV="1">
            <a:off x="8045954" y="2046075"/>
            <a:ext cx="252444" cy="53167"/>
            <a:chOff x="2554049" y="4116666"/>
            <a:chExt cx="1305288" cy="274906"/>
          </a:xfrm>
        </p:grpSpPr>
        <p:cxnSp>
          <p:nvCxnSpPr>
            <p:cNvPr id="51" name="Straight Connector 50">
              <a:extLst>
                <a:ext uri="{FF2B5EF4-FFF2-40B4-BE49-F238E27FC236}">
                  <a16:creationId xmlns:a16="http://schemas.microsoft.com/office/drawing/2014/main" id="{30AE8583-80FF-1C4C-805D-A9CAEF03F159}"/>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52" name="Right Triangle 51">
              <a:extLst>
                <a:ext uri="{FF2B5EF4-FFF2-40B4-BE49-F238E27FC236}">
                  <a16:creationId xmlns:a16="http://schemas.microsoft.com/office/drawing/2014/main" id="{A94EC791-52C9-5C4D-AB9F-20E408FCBE40}"/>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0" name="TextBox 69">
            <a:extLst>
              <a:ext uri="{FF2B5EF4-FFF2-40B4-BE49-F238E27FC236}">
                <a16:creationId xmlns:a16="http://schemas.microsoft.com/office/drawing/2014/main" id="{47ADAAB1-5484-9746-B574-59705771ED95}"/>
              </a:ext>
            </a:extLst>
          </p:cNvPr>
          <p:cNvSpPr txBox="1"/>
          <p:nvPr/>
        </p:nvSpPr>
        <p:spPr>
          <a:xfrm>
            <a:off x="1140782" y="2993516"/>
            <a:ext cx="1585690" cy="584775"/>
          </a:xfrm>
          <a:prstGeom prst="rect">
            <a:avLst/>
          </a:prstGeom>
          <a:noFill/>
        </p:spPr>
        <p:txBody>
          <a:bodyPr wrap="none" rtlCol="0">
            <a:spAutoFit/>
          </a:bodyPr>
          <a:lstStyle/>
          <a:p>
            <a:pPr algn="ctr"/>
            <a:r>
              <a:rPr lang="en-US" sz="1600" dirty="0"/>
              <a:t>Sequence 16S </a:t>
            </a:r>
          </a:p>
          <a:p>
            <a:pPr algn="ctr"/>
            <a:r>
              <a:rPr lang="en-US" sz="1600" dirty="0" err="1"/>
              <a:t>rRNA</a:t>
            </a:r>
            <a:r>
              <a:rPr lang="en-US" sz="1600" dirty="0"/>
              <a:t> genes</a:t>
            </a:r>
          </a:p>
        </p:txBody>
      </p:sp>
      <p:cxnSp>
        <p:nvCxnSpPr>
          <p:cNvPr id="71" name="Straight Connector 70">
            <a:extLst>
              <a:ext uri="{FF2B5EF4-FFF2-40B4-BE49-F238E27FC236}">
                <a16:creationId xmlns:a16="http://schemas.microsoft.com/office/drawing/2014/main" id="{A9445422-16F5-ED4F-918D-2EA3A3D5BA87}"/>
              </a:ext>
            </a:extLst>
          </p:cNvPr>
          <p:cNvCxnSpPr>
            <a:cxnSpLocks/>
          </p:cNvCxnSpPr>
          <p:nvPr/>
        </p:nvCxnSpPr>
        <p:spPr>
          <a:xfrm>
            <a:off x="7159229" y="2241191"/>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73E5E0A-991E-AF41-9B39-4378F8B8004E}"/>
              </a:ext>
            </a:extLst>
          </p:cNvPr>
          <p:cNvCxnSpPr>
            <a:cxnSpLocks/>
          </p:cNvCxnSpPr>
          <p:nvPr/>
        </p:nvCxnSpPr>
        <p:spPr>
          <a:xfrm>
            <a:off x="7387700" y="2240989"/>
            <a:ext cx="567081" cy="405"/>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44DC7F2-981D-1343-A2FA-05A4E717E449}"/>
              </a:ext>
            </a:extLst>
          </p:cNvPr>
          <p:cNvSpPr txBox="1"/>
          <p:nvPr/>
        </p:nvSpPr>
        <p:spPr>
          <a:xfrm>
            <a:off x="3928155" y="2870405"/>
            <a:ext cx="1967365" cy="830997"/>
          </a:xfrm>
          <a:prstGeom prst="rect">
            <a:avLst/>
          </a:prstGeom>
          <a:noFill/>
        </p:spPr>
        <p:txBody>
          <a:bodyPr wrap="square" rtlCol="0">
            <a:spAutoFit/>
          </a:bodyPr>
          <a:lstStyle/>
          <a:p>
            <a:pPr algn="ctr"/>
            <a:r>
              <a:rPr lang="en-US" sz="1600" dirty="0"/>
              <a:t>Processing, QC, and assembly </a:t>
            </a:r>
          </a:p>
          <a:p>
            <a:pPr algn="ctr"/>
            <a:r>
              <a:rPr lang="en-US" sz="1600" dirty="0"/>
              <a:t>of reads</a:t>
            </a:r>
          </a:p>
        </p:txBody>
      </p:sp>
      <p:cxnSp>
        <p:nvCxnSpPr>
          <p:cNvPr id="106" name="Straight Connector 105">
            <a:extLst>
              <a:ext uri="{FF2B5EF4-FFF2-40B4-BE49-F238E27FC236}">
                <a16:creationId xmlns:a16="http://schemas.microsoft.com/office/drawing/2014/main" id="{EE490740-92A4-F64E-8F4A-8B1DD4112DB4}"/>
              </a:ext>
            </a:extLst>
          </p:cNvPr>
          <p:cNvCxnSpPr>
            <a:cxnSpLocks/>
          </p:cNvCxnSpPr>
          <p:nvPr/>
        </p:nvCxnSpPr>
        <p:spPr>
          <a:xfrm>
            <a:off x="4181232" y="4075760"/>
            <a:ext cx="678432"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5A0108B8-2398-A745-AF5D-52C9171167EC}"/>
              </a:ext>
            </a:extLst>
          </p:cNvPr>
          <p:cNvCxnSpPr>
            <a:cxnSpLocks/>
          </p:cNvCxnSpPr>
          <p:nvPr/>
        </p:nvCxnSpPr>
        <p:spPr>
          <a:xfrm>
            <a:off x="4260035" y="4267957"/>
            <a:ext cx="599629"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0A4C9E7-3AE1-E741-BDA6-0444052C5D94}"/>
              </a:ext>
            </a:extLst>
          </p:cNvPr>
          <p:cNvCxnSpPr>
            <a:cxnSpLocks/>
          </p:cNvCxnSpPr>
          <p:nvPr/>
        </p:nvCxnSpPr>
        <p:spPr>
          <a:xfrm>
            <a:off x="4156754" y="4465797"/>
            <a:ext cx="702910"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0F4062AD-4615-6546-858D-1DAE84C1FB8E}"/>
              </a:ext>
            </a:extLst>
          </p:cNvPr>
          <p:cNvCxnSpPr>
            <a:cxnSpLocks/>
          </p:cNvCxnSpPr>
          <p:nvPr/>
        </p:nvCxnSpPr>
        <p:spPr>
          <a:xfrm>
            <a:off x="5114087" y="4075760"/>
            <a:ext cx="568794"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9E75509C-301C-DD46-B80A-64078CEA9988}"/>
              </a:ext>
            </a:extLst>
          </p:cNvPr>
          <p:cNvCxnSpPr>
            <a:cxnSpLocks/>
          </p:cNvCxnSpPr>
          <p:nvPr/>
        </p:nvCxnSpPr>
        <p:spPr>
          <a:xfrm>
            <a:off x="4925658" y="4183582"/>
            <a:ext cx="765534"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A56B5965-5A1B-9E4E-9AB3-E76FB9E23304}"/>
              </a:ext>
            </a:extLst>
          </p:cNvPr>
          <p:cNvCxnSpPr>
            <a:cxnSpLocks/>
          </p:cNvCxnSpPr>
          <p:nvPr/>
        </p:nvCxnSpPr>
        <p:spPr>
          <a:xfrm>
            <a:off x="7159229" y="2347850"/>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8136457-8285-C84D-95F6-B259129F7B2D}"/>
              </a:ext>
            </a:extLst>
          </p:cNvPr>
          <p:cNvCxnSpPr>
            <a:cxnSpLocks/>
          </p:cNvCxnSpPr>
          <p:nvPr/>
        </p:nvCxnSpPr>
        <p:spPr>
          <a:xfrm>
            <a:off x="7387700" y="2347850"/>
            <a:ext cx="567081"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63A9409-7147-0547-8700-F5C9DDA8CBEC}"/>
              </a:ext>
            </a:extLst>
          </p:cNvPr>
          <p:cNvCxnSpPr>
            <a:cxnSpLocks/>
          </p:cNvCxnSpPr>
          <p:nvPr/>
        </p:nvCxnSpPr>
        <p:spPr>
          <a:xfrm>
            <a:off x="7159229" y="2447753"/>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B87839D-1B15-DD47-B4D9-233F0C343B0D}"/>
              </a:ext>
            </a:extLst>
          </p:cNvPr>
          <p:cNvCxnSpPr>
            <a:cxnSpLocks/>
          </p:cNvCxnSpPr>
          <p:nvPr/>
        </p:nvCxnSpPr>
        <p:spPr>
          <a:xfrm>
            <a:off x="7387700" y="2447551"/>
            <a:ext cx="567081" cy="405"/>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1FFECC0-CCF2-0C4E-A567-01332A326E0E}"/>
              </a:ext>
            </a:extLst>
          </p:cNvPr>
          <p:cNvCxnSpPr>
            <a:cxnSpLocks/>
          </p:cNvCxnSpPr>
          <p:nvPr/>
        </p:nvCxnSpPr>
        <p:spPr>
          <a:xfrm>
            <a:off x="7159229" y="2548062"/>
            <a:ext cx="1008493"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BACE23D3-6C42-EA4B-A803-1699F1B9FA6B}"/>
              </a:ext>
            </a:extLst>
          </p:cNvPr>
          <p:cNvCxnSpPr>
            <a:cxnSpLocks/>
          </p:cNvCxnSpPr>
          <p:nvPr/>
        </p:nvCxnSpPr>
        <p:spPr>
          <a:xfrm>
            <a:off x="7387700" y="2548062"/>
            <a:ext cx="567081"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B6A4164-ECF6-9848-A1DE-36895AAC7D93}"/>
              </a:ext>
            </a:extLst>
          </p:cNvPr>
          <p:cNvCxnSpPr>
            <a:cxnSpLocks/>
          </p:cNvCxnSpPr>
          <p:nvPr/>
        </p:nvCxnSpPr>
        <p:spPr>
          <a:xfrm>
            <a:off x="1067613" y="4245243"/>
            <a:ext cx="1638301" cy="0"/>
          </a:xfrm>
          <a:prstGeom prst="line">
            <a:avLst/>
          </a:prstGeom>
          <a:ln w="539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A403456D-9E16-CE44-B114-98F70006D1F7}"/>
              </a:ext>
            </a:extLst>
          </p:cNvPr>
          <p:cNvCxnSpPr>
            <a:cxnSpLocks/>
          </p:cNvCxnSpPr>
          <p:nvPr/>
        </p:nvCxnSpPr>
        <p:spPr>
          <a:xfrm>
            <a:off x="1296084" y="4245041"/>
            <a:ext cx="1182738"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65DB147D-B70C-E946-8684-8D8D06279425}"/>
              </a:ext>
            </a:extLst>
          </p:cNvPr>
          <p:cNvGrpSpPr/>
          <p:nvPr/>
        </p:nvGrpSpPr>
        <p:grpSpPr>
          <a:xfrm>
            <a:off x="1000079" y="4065663"/>
            <a:ext cx="252444" cy="53167"/>
            <a:chOff x="2554049" y="4116666"/>
            <a:chExt cx="1305288" cy="274906"/>
          </a:xfrm>
        </p:grpSpPr>
        <p:cxnSp>
          <p:nvCxnSpPr>
            <p:cNvPr id="150" name="Straight Connector 149">
              <a:extLst>
                <a:ext uri="{FF2B5EF4-FFF2-40B4-BE49-F238E27FC236}">
                  <a16:creationId xmlns:a16="http://schemas.microsoft.com/office/drawing/2014/main" id="{AECAE92A-23E3-D94D-B79E-1F5B9DEB1E65}"/>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1" name="Right Triangle 150">
              <a:extLst>
                <a:ext uri="{FF2B5EF4-FFF2-40B4-BE49-F238E27FC236}">
                  <a16:creationId xmlns:a16="http://schemas.microsoft.com/office/drawing/2014/main" id="{2D26CDDE-2D37-D746-9818-2722FB168A21}"/>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567F5793-FB97-E34E-B447-76060CC51C45}"/>
              </a:ext>
            </a:extLst>
          </p:cNvPr>
          <p:cNvGrpSpPr/>
          <p:nvPr/>
        </p:nvGrpSpPr>
        <p:grpSpPr>
          <a:xfrm flipH="1" flipV="1">
            <a:off x="2541246" y="4368313"/>
            <a:ext cx="252444" cy="53167"/>
            <a:chOff x="2554049" y="4116666"/>
            <a:chExt cx="1305288" cy="274906"/>
          </a:xfrm>
        </p:grpSpPr>
        <p:cxnSp>
          <p:nvCxnSpPr>
            <p:cNvPr id="153" name="Straight Connector 152">
              <a:extLst>
                <a:ext uri="{FF2B5EF4-FFF2-40B4-BE49-F238E27FC236}">
                  <a16:creationId xmlns:a16="http://schemas.microsoft.com/office/drawing/2014/main" id="{FF84973B-8AFA-0D4D-9704-736186D7C41E}"/>
                </a:ext>
              </a:extLst>
            </p:cNvPr>
            <p:cNvCxnSpPr>
              <a:cxnSpLocks/>
            </p:cNvCxnSpPr>
            <p:nvPr/>
          </p:nvCxnSpPr>
          <p:spPr>
            <a:xfrm>
              <a:off x="2554049" y="4391572"/>
              <a:ext cx="1101039" cy="0"/>
            </a:xfrm>
            <a:prstGeom prst="line">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cxnSp>
        <p:sp>
          <p:nvSpPr>
            <p:cNvPr id="154" name="Right Triangle 153">
              <a:extLst>
                <a:ext uri="{FF2B5EF4-FFF2-40B4-BE49-F238E27FC236}">
                  <a16:creationId xmlns:a16="http://schemas.microsoft.com/office/drawing/2014/main" id="{0C5F4F43-4AEF-1E4D-B012-400C50F9A069}"/>
                </a:ext>
              </a:extLst>
            </p:cNvPr>
            <p:cNvSpPr/>
            <p:nvPr/>
          </p:nvSpPr>
          <p:spPr>
            <a:xfrm>
              <a:off x="3584437" y="4116666"/>
              <a:ext cx="274900" cy="274901"/>
            </a:xfrm>
            <a:prstGeom prst="rtTriangle">
              <a:avLst/>
            </a:prstGeom>
            <a:solidFill>
              <a:schemeClr val="bg2">
                <a:lumMod val="50000"/>
              </a:schemeClr>
            </a:solidFill>
            <a:ln>
              <a:solidFill>
                <a:schemeClr val="bg2">
                  <a:lumMod val="50000"/>
                </a:schemeClr>
              </a:solidFill>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55" name="Straight Connector 154">
            <a:extLst>
              <a:ext uri="{FF2B5EF4-FFF2-40B4-BE49-F238E27FC236}">
                <a16:creationId xmlns:a16="http://schemas.microsoft.com/office/drawing/2014/main" id="{7E5DA651-18A2-D741-AF3A-2DA3EC48BE6E}"/>
              </a:ext>
            </a:extLst>
          </p:cNvPr>
          <p:cNvCxnSpPr>
            <a:cxnSpLocks/>
          </p:cNvCxnSpPr>
          <p:nvPr/>
        </p:nvCxnSpPr>
        <p:spPr>
          <a:xfrm>
            <a:off x="1306930" y="4118829"/>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5CBA34DC-0E25-C64B-8BF4-C1595BF9775B}"/>
              </a:ext>
            </a:extLst>
          </p:cNvPr>
          <p:cNvCxnSpPr>
            <a:cxnSpLocks/>
          </p:cNvCxnSpPr>
          <p:nvPr/>
        </p:nvCxnSpPr>
        <p:spPr>
          <a:xfrm>
            <a:off x="1544103" y="4368313"/>
            <a:ext cx="946354"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sp>
        <p:nvSpPr>
          <p:cNvPr id="158" name="TextBox 157">
            <a:extLst>
              <a:ext uri="{FF2B5EF4-FFF2-40B4-BE49-F238E27FC236}">
                <a16:creationId xmlns:a16="http://schemas.microsoft.com/office/drawing/2014/main" id="{71A030C3-83E4-9A49-93F6-4B0DB0B990B2}"/>
              </a:ext>
            </a:extLst>
          </p:cNvPr>
          <p:cNvSpPr txBox="1"/>
          <p:nvPr/>
        </p:nvSpPr>
        <p:spPr>
          <a:xfrm>
            <a:off x="1491126" y="3772577"/>
            <a:ext cx="911394" cy="338554"/>
          </a:xfrm>
          <a:prstGeom prst="rect">
            <a:avLst/>
          </a:prstGeom>
          <a:noFill/>
        </p:spPr>
        <p:txBody>
          <a:bodyPr wrap="square" rtlCol="0">
            <a:spAutoFit/>
          </a:bodyPr>
          <a:lstStyle/>
          <a:p>
            <a:r>
              <a:rPr lang="en-US" sz="1600" i="1" dirty="0">
                <a:solidFill>
                  <a:schemeClr val="bg2">
                    <a:lumMod val="50000"/>
                  </a:schemeClr>
                </a:solidFill>
              </a:rPr>
              <a:t>Read 1</a:t>
            </a:r>
          </a:p>
        </p:txBody>
      </p:sp>
      <p:sp>
        <p:nvSpPr>
          <p:cNvPr id="159" name="TextBox 158">
            <a:extLst>
              <a:ext uri="{FF2B5EF4-FFF2-40B4-BE49-F238E27FC236}">
                <a16:creationId xmlns:a16="http://schemas.microsoft.com/office/drawing/2014/main" id="{4330BB17-1E49-ED47-BA64-BBF832992379}"/>
              </a:ext>
            </a:extLst>
          </p:cNvPr>
          <p:cNvSpPr txBox="1"/>
          <p:nvPr/>
        </p:nvSpPr>
        <p:spPr>
          <a:xfrm>
            <a:off x="1491126" y="4352916"/>
            <a:ext cx="911394" cy="338554"/>
          </a:xfrm>
          <a:prstGeom prst="rect">
            <a:avLst/>
          </a:prstGeom>
          <a:noFill/>
        </p:spPr>
        <p:txBody>
          <a:bodyPr wrap="square" rtlCol="0">
            <a:spAutoFit/>
          </a:bodyPr>
          <a:lstStyle/>
          <a:p>
            <a:r>
              <a:rPr lang="en-US" sz="1600" i="1" dirty="0">
                <a:solidFill>
                  <a:schemeClr val="bg2">
                    <a:lumMod val="50000"/>
                  </a:schemeClr>
                </a:solidFill>
              </a:rPr>
              <a:t>Read 2</a:t>
            </a:r>
          </a:p>
        </p:txBody>
      </p:sp>
      <p:cxnSp>
        <p:nvCxnSpPr>
          <p:cNvPr id="166" name="Straight Connector 165">
            <a:extLst>
              <a:ext uri="{FF2B5EF4-FFF2-40B4-BE49-F238E27FC236}">
                <a16:creationId xmlns:a16="http://schemas.microsoft.com/office/drawing/2014/main" id="{CEBDDE5C-6F2D-0446-8CF4-E2458828FC09}"/>
              </a:ext>
            </a:extLst>
          </p:cNvPr>
          <p:cNvCxnSpPr>
            <a:cxnSpLocks/>
          </p:cNvCxnSpPr>
          <p:nvPr/>
        </p:nvCxnSpPr>
        <p:spPr>
          <a:xfrm>
            <a:off x="4168993" y="4369042"/>
            <a:ext cx="649258"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B0490DB-6D32-A244-8DBF-C9CCA3A82FE8}"/>
              </a:ext>
            </a:extLst>
          </p:cNvPr>
          <p:cNvCxnSpPr>
            <a:cxnSpLocks/>
          </p:cNvCxnSpPr>
          <p:nvPr/>
        </p:nvCxnSpPr>
        <p:spPr>
          <a:xfrm>
            <a:off x="5001858" y="4409692"/>
            <a:ext cx="523960"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3D436C55-9356-0640-9333-782630659C42}"/>
              </a:ext>
            </a:extLst>
          </p:cNvPr>
          <p:cNvCxnSpPr>
            <a:cxnSpLocks/>
          </p:cNvCxnSpPr>
          <p:nvPr/>
        </p:nvCxnSpPr>
        <p:spPr>
          <a:xfrm>
            <a:off x="4938497" y="4512816"/>
            <a:ext cx="752695"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1F09CA7-A11E-394A-B03C-984D65A9ACD1}"/>
              </a:ext>
            </a:extLst>
          </p:cNvPr>
          <p:cNvCxnSpPr>
            <a:cxnSpLocks/>
          </p:cNvCxnSpPr>
          <p:nvPr/>
        </p:nvCxnSpPr>
        <p:spPr>
          <a:xfrm>
            <a:off x="4168993" y="4569222"/>
            <a:ext cx="702910"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96549F3-F763-014D-B1D8-743665FD8839}"/>
              </a:ext>
            </a:extLst>
          </p:cNvPr>
          <p:cNvCxnSpPr>
            <a:cxnSpLocks/>
          </p:cNvCxnSpPr>
          <p:nvPr/>
        </p:nvCxnSpPr>
        <p:spPr>
          <a:xfrm>
            <a:off x="4968824" y="4610497"/>
            <a:ext cx="679202"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73" name="TextBox 172">
            <a:extLst>
              <a:ext uri="{FF2B5EF4-FFF2-40B4-BE49-F238E27FC236}">
                <a16:creationId xmlns:a16="http://schemas.microsoft.com/office/drawing/2014/main" id="{017A5FE5-D520-5443-8AF6-D499E4B2E030}"/>
              </a:ext>
            </a:extLst>
          </p:cNvPr>
          <p:cNvSpPr txBox="1"/>
          <p:nvPr/>
        </p:nvSpPr>
        <p:spPr>
          <a:xfrm>
            <a:off x="6404034" y="2870405"/>
            <a:ext cx="2528894" cy="1077218"/>
          </a:xfrm>
          <a:prstGeom prst="rect">
            <a:avLst/>
          </a:prstGeom>
          <a:noFill/>
        </p:spPr>
        <p:txBody>
          <a:bodyPr wrap="square" rtlCol="0">
            <a:spAutoFit/>
          </a:bodyPr>
          <a:lstStyle/>
          <a:p>
            <a:pPr algn="ctr"/>
            <a:r>
              <a:rPr lang="en-US" sz="1600" dirty="0"/>
              <a:t>Generate a representative sequence for each species and assign taxonomy</a:t>
            </a:r>
          </a:p>
        </p:txBody>
      </p:sp>
      <p:cxnSp>
        <p:nvCxnSpPr>
          <p:cNvPr id="174" name="Straight Connector 173">
            <a:extLst>
              <a:ext uri="{FF2B5EF4-FFF2-40B4-BE49-F238E27FC236}">
                <a16:creationId xmlns:a16="http://schemas.microsoft.com/office/drawing/2014/main" id="{2CE27FD8-CC51-4147-BFC5-31FF006CB765}"/>
              </a:ext>
            </a:extLst>
          </p:cNvPr>
          <p:cNvCxnSpPr>
            <a:cxnSpLocks/>
          </p:cNvCxnSpPr>
          <p:nvPr/>
        </p:nvCxnSpPr>
        <p:spPr>
          <a:xfrm>
            <a:off x="6823293" y="4190124"/>
            <a:ext cx="678432" cy="0"/>
          </a:xfrm>
          <a:prstGeom prst="line">
            <a:avLst/>
          </a:prstGeom>
          <a:ln w="539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D829A39-29A2-E04F-B2C8-00B626D32315}"/>
              </a:ext>
            </a:extLst>
          </p:cNvPr>
          <p:cNvCxnSpPr>
            <a:cxnSpLocks/>
          </p:cNvCxnSpPr>
          <p:nvPr/>
        </p:nvCxnSpPr>
        <p:spPr>
          <a:xfrm>
            <a:off x="6809140" y="4429321"/>
            <a:ext cx="692585" cy="0"/>
          </a:xfrm>
          <a:prstGeom prst="line">
            <a:avLst/>
          </a:prstGeom>
          <a:ln w="539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9295CBF7-5CCD-3142-90B5-374AEB9B7342}"/>
              </a:ext>
            </a:extLst>
          </p:cNvPr>
          <p:cNvCxnSpPr>
            <a:cxnSpLocks/>
          </p:cNvCxnSpPr>
          <p:nvPr/>
        </p:nvCxnSpPr>
        <p:spPr>
          <a:xfrm>
            <a:off x="7733611" y="4190124"/>
            <a:ext cx="752695" cy="0"/>
          </a:xfrm>
          <a:prstGeom prst="line">
            <a:avLst/>
          </a:prstGeom>
          <a:ln w="539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1C86A926-7901-D94C-A8FE-26D7A0DCE9FB}"/>
              </a:ext>
            </a:extLst>
          </p:cNvPr>
          <p:cNvCxnSpPr>
            <a:cxnSpLocks/>
          </p:cNvCxnSpPr>
          <p:nvPr/>
        </p:nvCxnSpPr>
        <p:spPr>
          <a:xfrm>
            <a:off x="7733610" y="4436850"/>
            <a:ext cx="752695" cy="0"/>
          </a:xfrm>
          <a:prstGeom prst="line">
            <a:avLst/>
          </a:prstGeom>
          <a:ln w="539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92" name="Oval 191">
            <a:extLst>
              <a:ext uri="{FF2B5EF4-FFF2-40B4-BE49-F238E27FC236}">
                <a16:creationId xmlns:a16="http://schemas.microsoft.com/office/drawing/2014/main" id="{D6A4C4A1-1CF5-7A49-8326-D455B054D5FB}"/>
              </a:ext>
            </a:extLst>
          </p:cNvPr>
          <p:cNvSpPr/>
          <p:nvPr/>
        </p:nvSpPr>
        <p:spPr>
          <a:xfrm>
            <a:off x="629438"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1</a:t>
            </a:r>
          </a:p>
        </p:txBody>
      </p:sp>
      <p:sp>
        <p:nvSpPr>
          <p:cNvPr id="193" name="Oval 192">
            <a:extLst>
              <a:ext uri="{FF2B5EF4-FFF2-40B4-BE49-F238E27FC236}">
                <a16:creationId xmlns:a16="http://schemas.microsoft.com/office/drawing/2014/main" id="{995A8608-2145-E341-B562-F6965A573366}"/>
              </a:ext>
            </a:extLst>
          </p:cNvPr>
          <p:cNvSpPr/>
          <p:nvPr/>
        </p:nvSpPr>
        <p:spPr>
          <a:xfrm>
            <a:off x="3480775"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2</a:t>
            </a:r>
          </a:p>
        </p:txBody>
      </p:sp>
      <p:sp>
        <p:nvSpPr>
          <p:cNvPr id="194" name="Oval 193">
            <a:extLst>
              <a:ext uri="{FF2B5EF4-FFF2-40B4-BE49-F238E27FC236}">
                <a16:creationId xmlns:a16="http://schemas.microsoft.com/office/drawing/2014/main" id="{DDD96E8D-E26C-0B44-A6A9-2E694C6403F6}"/>
              </a:ext>
            </a:extLst>
          </p:cNvPr>
          <p:cNvSpPr/>
          <p:nvPr/>
        </p:nvSpPr>
        <p:spPr>
          <a:xfrm>
            <a:off x="5895920" y="783637"/>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3</a:t>
            </a:r>
          </a:p>
        </p:txBody>
      </p:sp>
      <p:sp>
        <p:nvSpPr>
          <p:cNvPr id="72" name="Oval 71">
            <a:extLst>
              <a:ext uri="{FF2B5EF4-FFF2-40B4-BE49-F238E27FC236}">
                <a16:creationId xmlns:a16="http://schemas.microsoft.com/office/drawing/2014/main" id="{D6A2DD1B-3723-E047-8794-AF042A1A24E0}"/>
              </a:ext>
            </a:extLst>
          </p:cNvPr>
          <p:cNvSpPr/>
          <p:nvPr/>
        </p:nvSpPr>
        <p:spPr>
          <a:xfrm>
            <a:off x="629438" y="3070750"/>
            <a:ext cx="430306" cy="430306"/>
          </a:xfrm>
          <a:prstGeom prst="ellipse">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2">
                    <a:lumMod val="50000"/>
                  </a:schemeClr>
                </a:solidFill>
              </a:rPr>
              <a:t>4</a:t>
            </a:r>
          </a:p>
        </p:txBody>
      </p:sp>
      <p:sp>
        <p:nvSpPr>
          <p:cNvPr id="75" name="Oval 74">
            <a:extLst>
              <a:ext uri="{FF2B5EF4-FFF2-40B4-BE49-F238E27FC236}">
                <a16:creationId xmlns:a16="http://schemas.microsoft.com/office/drawing/2014/main" id="{9591FB27-32C6-2C4C-A3E4-3A98E80384C2}"/>
              </a:ext>
            </a:extLst>
          </p:cNvPr>
          <p:cNvSpPr/>
          <p:nvPr/>
        </p:nvSpPr>
        <p:spPr>
          <a:xfrm>
            <a:off x="3480775" y="3070750"/>
            <a:ext cx="430306" cy="430306"/>
          </a:xfrm>
          <a:prstGeom prst="ellipse">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5</a:t>
            </a:r>
          </a:p>
        </p:txBody>
      </p:sp>
      <p:sp>
        <p:nvSpPr>
          <p:cNvPr id="76" name="Oval 75">
            <a:extLst>
              <a:ext uri="{FF2B5EF4-FFF2-40B4-BE49-F238E27FC236}">
                <a16:creationId xmlns:a16="http://schemas.microsoft.com/office/drawing/2014/main" id="{F815DD0C-605D-974B-9CED-7C54D7B000BE}"/>
              </a:ext>
            </a:extLst>
          </p:cNvPr>
          <p:cNvSpPr/>
          <p:nvPr/>
        </p:nvSpPr>
        <p:spPr>
          <a:xfrm>
            <a:off x="5895920" y="3070750"/>
            <a:ext cx="430306" cy="430306"/>
          </a:xfrm>
          <a:prstGeom prst="ellipse">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6</a:t>
            </a:r>
          </a:p>
        </p:txBody>
      </p:sp>
      <p:sp>
        <p:nvSpPr>
          <p:cNvPr id="82" name="Right Arrow 81">
            <a:extLst>
              <a:ext uri="{FF2B5EF4-FFF2-40B4-BE49-F238E27FC236}">
                <a16:creationId xmlns:a16="http://schemas.microsoft.com/office/drawing/2014/main" id="{7439480D-F86A-2D41-BE5B-3D2B97292505}"/>
              </a:ext>
            </a:extLst>
          </p:cNvPr>
          <p:cNvSpPr/>
          <p:nvPr/>
        </p:nvSpPr>
        <p:spPr>
          <a:xfrm>
            <a:off x="5937313" y="1852407"/>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ight Arrow 82">
            <a:extLst>
              <a:ext uri="{FF2B5EF4-FFF2-40B4-BE49-F238E27FC236}">
                <a16:creationId xmlns:a16="http://schemas.microsoft.com/office/drawing/2014/main" id="{D1818E30-0FF7-7D4D-841B-1A47BB127799}"/>
              </a:ext>
            </a:extLst>
          </p:cNvPr>
          <p:cNvSpPr/>
          <p:nvPr/>
        </p:nvSpPr>
        <p:spPr>
          <a:xfrm>
            <a:off x="5945936" y="4095569"/>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ight Arrow 83">
            <a:extLst>
              <a:ext uri="{FF2B5EF4-FFF2-40B4-BE49-F238E27FC236}">
                <a16:creationId xmlns:a16="http://schemas.microsoft.com/office/drawing/2014/main" id="{126E670E-7584-344A-9FB5-CA0A65C1841D}"/>
              </a:ext>
            </a:extLst>
          </p:cNvPr>
          <p:cNvSpPr/>
          <p:nvPr/>
        </p:nvSpPr>
        <p:spPr>
          <a:xfrm>
            <a:off x="3326412" y="4073022"/>
            <a:ext cx="549677" cy="371729"/>
          </a:xfrm>
          <a:prstGeom prst="rightArrow">
            <a:avLst>
              <a:gd name="adj1" fmla="val 27803"/>
              <a:gd name="adj2" fmla="val 72033"/>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B0CF16CF-7A92-204F-9873-9AD1F86A5D01}"/>
              </a:ext>
            </a:extLst>
          </p:cNvPr>
          <p:cNvCxnSpPr/>
          <p:nvPr/>
        </p:nvCxnSpPr>
        <p:spPr>
          <a:xfrm flipH="1">
            <a:off x="613296" y="4921624"/>
            <a:ext cx="8286675" cy="0"/>
          </a:xfrm>
          <a:prstGeom prst="line">
            <a:avLst/>
          </a:prstGeom>
          <a:ln w="22225">
            <a:solidFill>
              <a:schemeClr val="bg2"/>
            </a:solidFill>
            <a:prstDash val="dash"/>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2F119AB-30CB-644F-8DC9-C260616FDA62}"/>
              </a:ext>
            </a:extLst>
          </p:cNvPr>
          <p:cNvSpPr txBox="1"/>
          <p:nvPr/>
        </p:nvSpPr>
        <p:spPr>
          <a:xfrm>
            <a:off x="3247367" y="6461922"/>
            <a:ext cx="928459" cy="369332"/>
          </a:xfrm>
          <a:prstGeom prst="rect">
            <a:avLst/>
          </a:prstGeom>
          <a:noFill/>
        </p:spPr>
        <p:txBody>
          <a:bodyPr wrap="none" rtlCol="0">
            <a:spAutoFit/>
          </a:bodyPr>
          <a:lstStyle/>
          <a:p>
            <a:r>
              <a:rPr lang="en-US" dirty="0"/>
              <a:t>healthy</a:t>
            </a:r>
          </a:p>
        </p:txBody>
      </p:sp>
      <p:grpSp>
        <p:nvGrpSpPr>
          <p:cNvPr id="24" name="Group 23">
            <a:extLst>
              <a:ext uri="{FF2B5EF4-FFF2-40B4-BE49-F238E27FC236}">
                <a16:creationId xmlns:a16="http://schemas.microsoft.com/office/drawing/2014/main" id="{A8597C48-9F50-1B45-B7E0-5CE10561163E}"/>
              </a:ext>
            </a:extLst>
          </p:cNvPr>
          <p:cNvGrpSpPr/>
          <p:nvPr/>
        </p:nvGrpSpPr>
        <p:grpSpPr>
          <a:xfrm>
            <a:off x="3202653" y="5442256"/>
            <a:ext cx="1957157" cy="1016888"/>
            <a:chOff x="2861094" y="5080169"/>
            <a:chExt cx="2449182" cy="1272532"/>
          </a:xfrm>
        </p:grpSpPr>
        <p:sp>
          <p:nvSpPr>
            <p:cNvPr id="16" name="Rectangle 15">
              <a:extLst>
                <a:ext uri="{FF2B5EF4-FFF2-40B4-BE49-F238E27FC236}">
                  <a16:creationId xmlns:a16="http://schemas.microsoft.com/office/drawing/2014/main" id="{FD0347B2-753A-F04A-B56C-A1FD0B84EDD2}"/>
                </a:ext>
              </a:extLst>
            </p:cNvPr>
            <p:cNvSpPr/>
            <p:nvPr/>
          </p:nvSpPr>
          <p:spPr>
            <a:xfrm>
              <a:off x="2866328" y="5719215"/>
              <a:ext cx="306251" cy="63201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a:extLst>
                <a:ext uri="{FF2B5EF4-FFF2-40B4-BE49-F238E27FC236}">
                  <a16:creationId xmlns:a16="http://schemas.microsoft.com/office/drawing/2014/main" id="{5C279874-71AC-2D4C-8B04-8AB20D03E1C8}"/>
                </a:ext>
              </a:extLst>
            </p:cNvPr>
            <p:cNvSpPr/>
            <p:nvPr/>
          </p:nvSpPr>
          <p:spPr>
            <a:xfrm>
              <a:off x="3172806" y="5607039"/>
              <a:ext cx="306251" cy="744188"/>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a:extLst>
                <a:ext uri="{FF2B5EF4-FFF2-40B4-BE49-F238E27FC236}">
                  <a16:creationId xmlns:a16="http://schemas.microsoft.com/office/drawing/2014/main" id="{CC3C7C39-761F-BD48-807B-F8277A495B94}"/>
                </a:ext>
              </a:extLst>
            </p:cNvPr>
            <p:cNvSpPr/>
            <p:nvPr/>
          </p:nvSpPr>
          <p:spPr>
            <a:xfrm>
              <a:off x="3469927" y="5735864"/>
              <a:ext cx="306251" cy="61536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tangle 96">
              <a:extLst>
                <a:ext uri="{FF2B5EF4-FFF2-40B4-BE49-F238E27FC236}">
                  <a16:creationId xmlns:a16="http://schemas.microsoft.com/office/drawing/2014/main" id="{89F3D734-D2B7-064A-9062-14243F2FA15D}"/>
                </a:ext>
              </a:extLst>
            </p:cNvPr>
            <p:cNvSpPr/>
            <p:nvPr/>
          </p:nvSpPr>
          <p:spPr>
            <a:xfrm>
              <a:off x="3776741" y="5425677"/>
              <a:ext cx="306251" cy="92423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a:extLst>
                <a:ext uri="{FF2B5EF4-FFF2-40B4-BE49-F238E27FC236}">
                  <a16:creationId xmlns:a16="http://schemas.microsoft.com/office/drawing/2014/main" id="{A57AAB5A-81D8-AF4C-B10A-ECCC279FADCC}"/>
                </a:ext>
              </a:extLst>
            </p:cNvPr>
            <p:cNvSpPr/>
            <p:nvPr/>
          </p:nvSpPr>
          <p:spPr>
            <a:xfrm>
              <a:off x="4078652" y="6113193"/>
              <a:ext cx="310896" cy="23803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a:extLst>
                <a:ext uri="{FF2B5EF4-FFF2-40B4-BE49-F238E27FC236}">
                  <a16:creationId xmlns:a16="http://schemas.microsoft.com/office/drawing/2014/main" id="{40E3627B-ACD3-404F-9B6D-9A3A1F67FA3D}"/>
                </a:ext>
              </a:extLst>
            </p:cNvPr>
            <p:cNvSpPr/>
            <p:nvPr/>
          </p:nvSpPr>
          <p:spPr>
            <a:xfrm>
              <a:off x="4394139" y="6031970"/>
              <a:ext cx="306251" cy="319129"/>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Rectangle 100">
              <a:extLst>
                <a:ext uri="{FF2B5EF4-FFF2-40B4-BE49-F238E27FC236}">
                  <a16:creationId xmlns:a16="http://schemas.microsoft.com/office/drawing/2014/main" id="{42A2794E-EE93-8144-9CFE-6A9F06C135E4}"/>
                </a:ext>
              </a:extLst>
            </p:cNvPr>
            <p:cNvSpPr/>
            <p:nvPr/>
          </p:nvSpPr>
          <p:spPr>
            <a:xfrm>
              <a:off x="4691997" y="5885388"/>
              <a:ext cx="329457" cy="465839"/>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70CB2313-B40E-A943-B29B-CB27469C16BB}"/>
                </a:ext>
              </a:extLst>
            </p:cNvPr>
            <p:cNvSpPr/>
            <p:nvPr/>
          </p:nvSpPr>
          <p:spPr>
            <a:xfrm>
              <a:off x="4996899" y="6238189"/>
              <a:ext cx="306251" cy="113038"/>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Rectangle 104">
              <a:extLst>
                <a:ext uri="{FF2B5EF4-FFF2-40B4-BE49-F238E27FC236}">
                  <a16:creationId xmlns:a16="http://schemas.microsoft.com/office/drawing/2014/main" id="{90602F91-DC66-A644-91ED-D236116FB85E}"/>
                </a:ext>
              </a:extLst>
            </p:cNvPr>
            <p:cNvSpPr/>
            <p:nvPr/>
          </p:nvSpPr>
          <p:spPr>
            <a:xfrm>
              <a:off x="2868503" y="5645443"/>
              <a:ext cx="306251" cy="76809"/>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Rectangle 106">
              <a:extLst>
                <a:ext uri="{FF2B5EF4-FFF2-40B4-BE49-F238E27FC236}">
                  <a16:creationId xmlns:a16="http://schemas.microsoft.com/office/drawing/2014/main" id="{2B823BA2-3991-D148-838A-B929FEECCB2E}"/>
                </a:ext>
              </a:extLst>
            </p:cNvPr>
            <p:cNvSpPr/>
            <p:nvPr/>
          </p:nvSpPr>
          <p:spPr>
            <a:xfrm>
              <a:off x="3172805" y="5529575"/>
              <a:ext cx="306251" cy="103955"/>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Rectangle 107">
              <a:extLst>
                <a:ext uri="{FF2B5EF4-FFF2-40B4-BE49-F238E27FC236}">
                  <a16:creationId xmlns:a16="http://schemas.microsoft.com/office/drawing/2014/main" id="{504C4568-3202-5A49-81B7-48D5187D8520}"/>
                </a:ext>
              </a:extLst>
            </p:cNvPr>
            <p:cNvSpPr/>
            <p:nvPr/>
          </p:nvSpPr>
          <p:spPr>
            <a:xfrm>
              <a:off x="3479057" y="5663574"/>
              <a:ext cx="297122" cy="101354"/>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Rectangle 108">
              <a:extLst>
                <a:ext uri="{FF2B5EF4-FFF2-40B4-BE49-F238E27FC236}">
                  <a16:creationId xmlns:a16="http://schemas.microsoft.com/office/drawing/2014/main" id="{D1A7D471-0A52-C540-88BE-88F346F50830}"/>
                </a:ext>
              </a:extLst>
            </p:cNvPr>
            <p:cNvSpPr/>
            <p:nvPr/>
          </p:nvSpPr>
          <p:spPr>
            <a:xfrm>
              <a:off x="3776178" y="5303218"/>
              <a:ext cx="307376" cy="121424"/>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Rectangle 110">
              <a:extLst>
                <a:ext uri="{FF2B5EF4-FFF2-40B4-BE49-F238E27FC236}">
                  <a16:creationId xmlns:a16="http://schemas.microsoft.com/office/drawing/2014/main" id="{1685C551-51BE-704E-86E9-B76CA1674B58}"/>
                </a:ext>
              </a:extLst>
            </p:cNvPr>
            <p:cNvSpPr/>
            <p:nvPr/>
          </p:nvSpPr>
          <p:spPr>
            <a:xfrm>
              <a:off x="4078652" y="5090489"/>
              <a:ext cx="309218" cy="1058415"/>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Rectangle 111">
              <a:extLst>
                <a:ext uri="{FF2B5EF4-FFF2-40B4-BE49-F238E27FC236}">
                  <a16:creationId xmlns:a16="http://schemas.microsoft.com/office/drawing/2014/main" id="{1E6EDE7E-2787-0E4D-8A71-504C4E9693EB}"/>
                </a:ext>
              </a:extLst>
            </p:cNvPr>
            <p:cNvSpPr/>
            <p:nvPr/>
          </p:nvSpPr>
          <p:spPr>
            <a:xfrm>
              <a:off x="4394139" y="5090489"/>
              <a:ext cx="307376" cy="942767"/>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Rectangle 112">
              <a:extLst>
                <a:ext uri="{FF2B5EF4-FFF2-40B4-BE49-F238E27FC236}">
                  <a16:creationId xmlns:a16="http://schemas.microsoft.com/office/drawing/2014/main" id="{B3E26E60-6531-EC47-880E-C56779DC074C}"/>
                </a:ext>
              </a:extLst>
            </p:cNvPr>
            <p:cNvSpPr/>
            <p:nvPr/>
          </p:nvSpPr>
          <p:spPr>
            <a:xfrm>
              <a:off x="4700859" y="5090489"/>
              <a:ext cx="318478" cy="796279"/>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Rectangle 114">
              <a:extLst>
                <a:ext uri="{FF2B5EF4-FFF2-40B4-BE49-F238E27FC236}">
                  <a16:creationId xmlns:a16="http://schemas.microsoft.com/office/drawing/2014/main" id="{A8489646-47C8-9040-BC91-10BD107A6635}"/>
                </a:ext>
              </a:extLst>
            </p:cNvPr>
            <p:cNvSpPr/>
            <p:nvPr/>
          </p:nvSpPr>
          <p:spPr>
            <a:xfrm>
              <a:off x="5018235" y="5090491"/>
              <a:ext cx="286040" cy="1147943"/>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Rectangle 115">
              <a:extLst>
                <a:ext uri="{FF2B5EF4-FFF2-40B4-BE49-F238E27FC236}">
                  <a16:creationId xmlns:a16="http://schemas.microsoft.com/office/drawing/2014/main" id="{3C70E6D5-18B8-5B43-B6DC-48DFE55CB97D}"/>
                </a:ext>
              </a:extLst>
            </p:cNvPr>
            <p:cNvSpPr/>
            <p:nvPr/>
          </p:nvSpPr>
          <p:spPr>
            <a:xfrm>
              <a:off x="2868620" y="5576315"/>
              <a:ext cx="306251" cy="76809"/>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Rectangle 116">
              <a:extLst>
                <a:ext uri="{FF2B5EF4-FFF2-40B4-BE49-F238E27FC236}">
                  <a16:creationId xmlns:a16="http://schemas.microsoft.com/office/drawing/2014/main" id="{378AE506-4AEF-CD4C-8D6C-DFE2EE13BB96}"/>
                </a:ext>
              </a:extLst>
            </p:cNvPr>
            <p:cNvSpPr/>
            <p:nvPr/>
          </p:nvSpPr>
          <p:spPr>
            <a:xfrm>
              <a:off x="3172243" y="5417689"/>
              <a:ext cx="306251" cy="11399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7702365A-E7CB-1443-8964-2C9D1F10A284}"/>
                </a:ext>
              </a:extLst>
            </p:cNvPr>
            <p:cNvSpPr/>
            <p:nvPr/>
          </p:nvSpPr>
          <p:spPr>
            <a:xfrm>
              <a:off x="3478939" y="5530916"/>
              <a:ext cx="300322" cy="136028"/>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AB1F9B7D-3F15-634C-A86C-A8A040C9D077}"/>
                </a:ext>
              </a:extLst>
            </p:cNvPr>
            <p:cNvSpPr/>
            <p:nvPr/>
          </p:nvSpPr>
          <p:spPr>
            <a:xfrm>
              <a:off x="3778937" y="5232752"/>
              <a:ext cx="306251" cy="71696"/>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6" name="Rectangle 125">
              <a:extLst>
                <a:ext uri="{FF2B5EF4-FFF2-40B4-BE49-F238E27FC236}">
                  <a16:creationId xmlns:a16="http://schemas.microsoft.com/office/drawing/2014/main" id="{F5F4A705-4C19-D446-8699-D545F209BA21}"/>
                </a:ext>
              </a:extLst>
            </p:cNvPr>
            <p:cNvSpPr/>
            <p:nvPr/>
          </p:nvSpPr>
          <p:spPr>
            <a:xfrm>
              <a:off x="2866275" y="5090907"/>
              <a:ext cx="306251" cy="515107"/>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Rectangle 126">
              <a:extLst>
                <a:ext uri="{FF2B5EF4-FFF2-40B4-BE49-F238E27FC236}">
                  <a16:creationId xmlns:a16="http://schemas.microsoft.com/office/drawing/2014/main" id="{0F11C7B2-C188-C347-83D2-7F8FF6C9D7F7}"/>
                </a:ext>
              </a:extLst>
            </p:cNvPr>
            <p:cNvSpPr/>
            <p:nvPr/>
          </p:nvSpPr>
          <p:spPr>
            <a:xfrm>
              <a:off x="3171637" y="5083841"/>
              <a:ext cx="306251" cy="335188"/>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Rectangle 127">
              <a:extLst>
                <a:ext uri="{FF2B5EF4-FFF2-40B4-BE49-F238E27FC236}">
                  <a16:creationId xmlns:a16="http://schemas.microsoft.com/office/drawing/2014/main" id="{76A803B9-7C08-4F47-B18F-D68F8CC7D654}"/>
                </a:ext>
              </a:extLst>
            </p:cNvPr>
            <p:cNvSpPr/>
            <p:nvPr/>
          </p:nvSpPr>
          <p:spPr>
            <a:xfrm>
              <a:off x="3476711" y="5089417"/>
              <a:ext cx="297415" cy="46397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31C883A6-BE24-0A45-877B-C719201C4332}"/>
                </a:ext>
              </a:extLst>
            </p:cNvPr>
            <p:cNvSpPr/>
            <p:nvPr/>
          </p:nvSpPr>
          <p:spPr>
            <a:xfrm>
              <a:off x="3744977" y="5084626"/>
              <a:ext cx="339662" cy="172335"/>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4F841B05-B60D-D04D-A8AB-B7E1FED72C05}"/>
                </a:ext>
              </a:extLst>
            </p:cNvPr>
            <p:cNvCxnSpPr/>
            <p:nvPr/>
          </p:nvCxnSpPr>
          <p:spPr>
            <a:xfrm>
              <a:off x="4394875" y="5086631"/>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D8C4E65-239C-F14D-8E3A-17A70CB7ECB3}"/>
                </a:ext>
              </a:extLst>
            </p:cNvPr>
            <p:cNvCxnSpPr/>
            <p:nvPr/>
          </p:nvCxnSpPr>
          <p:spPr>
            <a:xfrm>
              <a:off x="3171637" y="5083841"/>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2C7F2C84-5EFB-F145-B002-60E62CD00930}"/>
                </a:ext>
              </a:extLst>
            </p:cNvPr>
            <p:cNvCxnSpPr/>
            <p:nvPr/>
          </p:nvCxnSpPr>
          <p:spPr>
            <a:xfrm>
              <a:off x="3483260" y="5080169"/>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A0A411FE-55E8-4C41-AC5E-042F8F1D6967}"/>
                </a:ext>
              </a:extLst>
            </p:cNvPr>
            <p:cNvCxnSpPr/>
            <p:nvPr/>
          </p:nvCxnSpPr>
          <p:spPr>
            <a:xfrm>
              <a:off x="3776178" y="5080169"/>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4AF3D587-CEEE-F343-B279-183CA530619B}"/>
                </a:ext>
              </a:extLst>
            </p:cNvPr>
            <p:cNvCxnSpPr/>
            <p:nvPr/>
          </p:nvCxnSpPr>
          <p:spPr>
            <a:xfrm>
              <a:off x="4078652" y="5082337"/>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22322E80-6AE0-1B47-9B66-B8E29D64C9B9}"/>
                </a:ext>
              </a:extLst>
            </p:cNvPr>
            <p:cNvCxnSpPr/>
            <p:nvPr/>
          </p:nvCxnSpPr>
          <p:spPr>
            <a:xfrm>
              <a:off x="4700766" y="5086180"/>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1292A7CD-1C38-AA4B-8C65-1052FC99B4D3}"/>
                </a:ext>
              </a:extLst>
            </p:cNvPr>
            <p:cNvCxnSpPr/>
            <p:nvPr/>
          </p:nvCxnSpPr>
          <p:spPr>
            <a:xfrm>
              <a:off x="5018235" y="5086180"/>
              <a:ext cx="0" cy="126607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4A8AD129-CCB7-1D40-A942-9E34F1D86BF9}"/>
                </a:ext>
              </a:extLst>
            </p:cNvPr>
            <p:cNvSpPr/>
            <p:nvPr/>
          </p:nvSpPr>
          <p:spPr>
            <a:xfrm>
              <a:off x="2861094" y="5087655"/>
              <a:ext cx="2449182" cy="1264023"/>
            </a:xfrm>
            <a:prstGeom prst="rect">
              <a:avLst/>
            </a:prstGeom>
            <a:noFill/>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7" name="TextBox 146">
            <a:extLst>
              <a:ext uri="{FF2B5EF4-FFF2-40B4-BE49-F238E27FC236}">
                <a16:creationId xmlns:a16="http://schemas.microsoft.com/office/drawing/2014/main" id="{68C1AA2B-B661-D840-88EA-7407ECE081AA}"/>
              </a:ext>
            </a:extLst>
          </p:cNvPr>
          <p:cNvSpPr txBox="1"/>
          <p:nvPr/>
        </p:nvSpPr>
        <p:spPr>
          <a:xfrm>
            <a:off x="4199386" y="6461922"/>
            <a:ext cx="1146468" cy="369332"/>
          </a:xfrm>
          <a:prstGeom prst="rect">
            <a:avLst/>
          </a:prstGeom>
          <a:noFill/>
        </p:spPr>
        <p:txBody>
          <a:bodyPr wrap="none" rtlCol="0">
            <a:spAutoFit/>
          </a:bodyPr>
          <a:lstStyle/>
          <a:p>
            <a:r>
              <a:rPr lang="en-US" dirty="0"/>
              <a:t>diseased</a:t>
            </a:r>
          </a:p>
        </p:txBody>
      </p:sp>
      <p:cxnSp>
        <p:nvCxnSpPr>
          <p:cNvPr id="23" name="Straight Connector 22">
            <a:extLst>
              <a:ext uri="{FF2B5EF4-FFF2-40B4-BE49-F238E27FC236}">
                <a16:creationId xmlns:a16="http://schemas.microsoft.com/office/drawing/2014/main" id="{21CF1E04-BEC8-2C42-B20B-EF00058357E9}"/>
              </a:ext>
            </a:extLst>
          </p:cNvPr>
          <p:cNvCxnSpPr/>
          <p:nvPr/>
        </p:nvCxnSpPr>
        <p:spPr>
          <a:xfrm>
            <a:off x="4175611" y="6553362"/>
            <a:ext cx="0" cy="220081"/>
          </a:xfrm>
          <a:prstGeom prst="line">
            <a:avLst/>
          </a:prstGeom>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8FF933AA-1E95-4E44-B2C9-71F7A24C9AB9}"/>
              </a:ext>
            </a:extLst>
          </p:cNvPr>
          <p:cNvSpPr txBox="1"/>
          <p:nvPr/>
        </p:nvSpPr>
        <p:spPr>
          <a:xfrm rot="16200000">
            <a:off x="2313907" y="5790343"/>
            <a:ext cx="1326004" cy="369332"/>
          </a:xfrm>
          <a:prstGeom prst="rect">
            <a:avLst/>
          </a:prstGeom>
          <a:noFill/>
        </p:spPr>
        <p:txBody>
          <a:bodyPr wrap="none" rtlCol="0">
            <a:spAutoFit/>
          </a:bodyPr>
          <a:lstStyle/>
          <a:p>
            <a:r>
              <a:rPr lang="en-US" dirty="0"/>
              <a:t>abundance</a:t>
            </a:r>
          </a:p>
        </p:txBody>
      </p:sp>
      <p:sp>
        <p:nvSpPr>
          <p:cNvPr id="156" name="TextBox 155">
            <a:extLst>
              <a:ext uri="{FF2B5EF4-FFF2-40B4-BE49-F238E27FC236}">
                <a16:creationId xmlns:a16="http://schemas.microsoft.com/office/drawing/2014/main" id="{7E5DDD96-01B3-A94E-897F-26BF2824A85A}"/>
              </a:ext>
            </a:extLst>
          </p:cNvPr>
          <p:cNvSpPr txBox="1"/>
          <p:nvPr/>
        </p:nvSpPr>
        <p:spPr>
          <a:xfrm>
            <a:off x="2903737" y="5015319"/>
            <a:ext cx="2382383" cy="338554"/>
          </a:xfrm>
          <a:prstGeom prst="rect">
            <a:avLst/>
          </a:prstGeom>
          <a:solidFill>
            <a:schemeClr val="bg1">
              <a:lumMod val="95000"/>
            </a:schemeClr>
          </a:solidFill>
        </p:spPr>
        <p:txBody>
          <a:bodyPr wrap="none" rtlCol="0">
            <a:spAutoFit/>
          </a:bodyPr>
          <a:lstStyle/>
          <a:p>
            <a:r>
              <a:rPr lang="en-US" sz="1600" i="1" dirty="0">
                <a:solidFill>
                  <a:schemeClr val="tx1">
                    <a:lumMod val="90000"/>
                    <a:lumOff val="10000"/>
                  </a:schemeClr>
                </a:solidFill>
              </a:rPr>
              <a:t>relative abundance plot</a:t>
            </a:r>
          </a:p>
        </p:txBody>
      </p:sp>
      <p:sp>
        <p:nvSpPr>
          <p:cNvPr id="217" name="TextBox 216">
            <a:extLst>
              <a:ext uri="{FF2B5EF4-FFF2-40B4-BE49-F238E27FC236}">
                <a16:creationId xmlns:a16="http://schemas.microsoft.com/office/drawing/2014/main" id="{74EF1FE7-AF76-3341-8F4A-386D4645F122}"/>
              </a:ext>
            </a:extLst>
          </p:cNvPr>
          <p:cNvSpPr txBox="1"/>
          <p:nvPr/>
        </p:nvSpPr>
        <p:spPr>
          <a:xfrm>
            <a:off x="6202793" y="5015319"/>
            <a:ext cx="1358064" cy="338554"/>
          </a:xfrm>
          <a:prstGeom prst="rect">
            <a:avLst/>
          </a:prstGeom>
          <a:solidFill>
            <a:schemeClr val="bg1">
              <a:lumMod val="95000"/>
            </a:schemeClr>
          </a:solidFill>
        </p:spPr>
        <p:txBody>
          <a:bodyPr wrap="none" rtlCol="0">
            <a:spAutoFit/>
          </a:bodyPr>
          <a:lstStyle/>
          <a:p>
            <a:r>
              <a:rPr lang="en-US" sz="1600" i="1" dirty="0">
                <a:solidFill>
                  <a:schemeClr val="tx1">
                    <a:lumMod val="90000"/>
                    <a:lumOff val="10000"/>
                  </a:schemeClr>
                </a:solidFill>
              </a:rPr>
              <a:t>diversity plot</a:t>
            </a:r>
          </a:p>
        </p:txBody>
      </p:sp>
      <p:sp>
        <p:nvSpPr>
          <p:cNvPr id="218" name="TextBox 217">
            <a:extLst>
              <a:ext uri="{FF2B5EF4-FFF2-40B4-BE49-F238E27FC236}">
                <a16:creationId xmlns:a16="http://schemas.microsoft.com/office/drawing/2014/main" id="{410F78E9-945E-7545-BEA2-12E00BB93FEE}"/>
              </a:ext>
            </a:extLst>
          </p:cNvPr>
          <p:cNvSpPr txBox="1"/>
          <p:nvPr/>
        </p:nvSpPr>
        <p:spPr>
          <a:xfrm rot="16200000">
            <a:off x="5175667" y="5787453"/>
            <a:ext cx="1031051" cy="369332"/>
          </a:xfrm>
          <a:prstGeom prst="rect">
            <a:avLst/>
          </a:prstGeom>
          <a:noFill/>
        </p:spPr>
        <p:txBody>
          <a:bodyPr wrap="none" rtlCol="0">
            <a:spAutoFit/>
          </a:bodyPr>
          <a:lstStyle/>
          <a:p>
            <a:r>
              <a:rPr lang="en-US" dirty="0"/>
              <a:t>diversity</a:t>
            </a:r>
          </a:p>
        </p:txBody>
      </p:sp>
      <p:sp>
        <p:nvSpPr>
          <p:cNvPr id="226" name="TextBox 225">
            <a:extLst>
              <a:ext uri="{FF2B5EF4-FFF2-40B4-BE49-F238E27FC236}">
                <a16:creationId xmlns:a16="http://schemas.microsoft.com/office/drawing/2014/main" id="{CE5FE1C3-6B1F-E54B-A8A6-4730366F44D5}"/>
              </a:ext>
            </a:extLst>
          </p:cNvPr>
          <p:cNvSpPr txBox="1"/>
          <p:nvPr/>
        </p:nvSpPr>
        <p:spPr>
          <a:xfrm>
            <a:off x="5957627" y="6461922"/>
            <a:ext cx="928459" cy="369332"/>
          </a:xfrm>
          <a:prstGeom prst="rect">
            <a:avLst/>
          </a:prstGeom>
          <a:noFill/>
        </p:spPr>
        <p:txBody>
          <a:bodyPr wrap="none" rtlCol="0">
            <a:spAutoFit/>
          </a:bodyPr>
          <a:lstStyle/>
          <a:p>
            <a:r>
              <a:rPr lang="en-US" dirty="0"/>
              <a:t>healthy</a:t>
            </a:r>
          </a:p>
        </p:txBody>
      </p:sp>
      <p:sp>
        <p:nvSpPr>
          <p:cNvPr id="227" name="TextBox 226">
            <a:extLst>
              <a:ext uri="{FF2B5EF4-FFF2-40B4-BE49-F238E27FC236}">
                <a16:creationId xmlns:a16="http://schemas.microsoft.com/office/drawing/2014/main" id="{4F36EE6B-6422-7946-BC19-8C9BC681CB1D}"/>
              </a:ext>
            </a:extLst>
          </p:cNvPr>
          <p:cNvSpPr txBox="1"/>
          <p:nvPr/>
        </p:nvSpPr>
        <p:spPr>
          <a:xfrm>
            <a:off x="6909646" y="6461922"/>
            <a:ext cx="1146468" cy="369332"/>
          </a:xfrm>
          <a:prstGeom prst="rect">
            <a:avLst/>
          </a:prstGeom>
          <a:noFill/>
        </p:spPr>
        <p:txBody>
          <a:bodyPr wrap="none" rtlCol="0">
            <a:spAutoFit/>
          </a:bodyPr>
          <a:lstStyle/>
          <a:p>
            <a:r>
              <a:rPr lang="en-US" dirty="0"/>
              <a:t>diseased</a:t>
            </a:r>
          </a:p>
        </p:txBody>
      </p:sp>
      <p:cxnSp>
        <p:nvCxnSpPr>
          <p:cNvPr id="228" name="Straight Connector 227">
            <a:extLst>
              <a:ext uri="{FF2B5EF4-FFF2-40B4-BE49-F238E27FC236}">
                <a16:creationId xmlns:a16="http://schemas.microsoft.com/office/drawing/2014/main" id="{A0E1D13D-635E-A243-AB8D-3D618833481A}"/>
              </a:ext>
            </a:extLst>
          </p:cNvPr>
          <p:cNvCxnSpPr/>
          <p:nvPr/>
        </p:nvCxnSpPr>
        <p:spPr>
          <a:xfrm>
            <a:off x="6885871" y="6553362"/>
            <a:ext cx="0" cy="220081"/>
          </a:xfrm>
          <a:prstGeom prst="line">
            <a:avLst/>
          </a:prstGeom>
        </p:spPr>
        <p:style>
          <a:lnRef idx="1">
            <a:schemeClr val="dk1"/>
          </a:lnRef>
          <a:fillRef idx="0">
            <a:schemeClr val="dk1"/>
          </a:fillRef>
          <a:effectRef idx="0">
            <a:schemeClr val="dk1"/>
          </a:effectRef>
          <a:fontRef idx="minor">
            <a:schemeClr val="tx1"/>
          </a:fontRef>
        </p:style>
      </p:cxnSp>
      <p:sp>
        <p:nvSpPr>
          <p:cNvPr id="216" name="Rectangle 215">
            <a:extLst>
              <a:ext uri="{FF2B5EF4-FFF2-40B4-BE49-F238E27FC236}">
                <a16:creationId xmlns:a16="http://schemas.microsoft.com/office/drawing/2014/main" id="{8714B812-C88F-5345-8E04-4AB1342B43EA}"/>
              </a:ext>
            </a:extLst>
          </p:cNvPr>
          <p:cNvSpPr/>
          <p:nvPr/>
        </p:nvSpPr>
        <p:spPr>
          <a:xfrm>
            <a:off x="5926046" y="5444901"/>
            <a:ext cx="1957157" cy="1010088"/>
          </a:xfrm>
          <a:prstGeom prst="rect">
            <a:avLst/>
          </a:prstGeom>
          <a:noFill/>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65B5FE8-8753-8B4D-95A7-F5590E04F1BF}"/>
              </a:ext>
            </a:extLst>
          </p:cNvPr>
          <p:cNvSpPr/>
          <p:nvPr/>
        </p:nvSpPr>
        <p:spPr>
          <a:xfrm>
            <a:off x="7719860" y="6258608"/>
            <a:ext cx="97229" cy="97229"/>
          </a:xfrm>
          <a:prstGeom prst="ellipse">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9" name="Oval 228">
            <a:extLst>
              <a:ext uri="{FF2B5EF4-FFF2-40B4-BE49-F238E27FC236}">
                <a16:creationId xmlns:a16="http://schemas.microsoft.com/office/drawing/2014/main" id="{B9088713-D92E-E545-8F5D-43755C9C9529}"/>
              </a:ext>
            </a:extLst>
          </p:cNvPr>
          <p:cNvSpPr/>
          <p:nvPr/>
        </p:nvSpPr>
        <p:spPr>
          <a:xfrm>
            <a:off x="7468927" y="6321210"/>
            <a:ext cx="97229" cy="97229"/>
          </a:xfrm>
          <a:prstGeom prst="ellipse">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Oval 229">
            <a:extLst>
              <a:ext uri="{FF2B5EF4-FFF2-40B4-BE49-F238E27FC236}">
                <a16:creationId xmlns:a16="http://schemas.microsoft.com/office/drawing/2014/main" id="{973B4B3B-4DFE-0648-AB0E-945E8EBBBBFB}"/>
              </a:ext>
            </a:extLst>
          </p:cNvPr>
          <p:cNvSpPr/>
          <p:nvPr/>
        </p:nvSpPr>
        <p:spPr>
          <a:xfrm>
            <a:off x="7243626" y="6142815"/>
            <a:ext cx="97229" cy="97229"/>
          </a:xfrm>
          <a:prstGeom prst="ellipse">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1" name="Oval 230">
            <a:extLst>
              <a:ext uri="{FF2B5EF4-FFF2-40B4-BE49-F238E27FC236}">
                <a16:creationId xmlns:a16="http://schemas.microsoft.com/office/drawing/2014/main" id="{15052430-CCAE-734C-A7D2-31363BD88AE8}"/>
              </a:ext>
            </a:extLst>
          </p:cNvPr>
          <p:cNvSpPr/>
          <p:nvPr/>
        </p:nvSpPr>
        <p:spPr>
          <a:xfrm>
            <a:off x="6999136" y="6267193"/>
            <a:ext cx="97229" cy="97229"/>
          </a:xfrm>
          <a:prstGeom prst="ellipse">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Oval 231">
            <a:extLst>
              <a:ext uri="{FF2B5EF4-FFF2-40B4-BE49-F238E27FC236}">
                <a16:creationId xmlns:a16="http://schemas.microsoft.com/office/drawing/2014/main" id="{030C5A6A-3F9F-B94A-A897-E447FEF726BD}"/>
              </a:ext>
            </a:extLst>
          </p:cNvPr>
          <p:cNvSpPr/>
          <p:nvPr/>
        </p:nvSpPr>
        <p:spPr>
          <a:xfrm>
            <a:off x="6749034" y="5743620"/>
            <a:ext cx="97229" cy="97229"/>
          </a:xfrm>
          <a:prstGeom prst="ellipse">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4" name="Oval 233">
            <a:extLst>
              <a:ext uri="{FF2B5EF4-FFF2-40B4-BE49-F238E27FC236}">
                <a16:creationId xmlns:a16="http://schemas.microsoft.com/office/drawing/2014/main" id="{BBBF6A43-002D-E242-8C45-E8AFB028620F}"/>
              </a:ext>
            </a:extLst>
          </p:cNvPr>
          <p:cNvSpPr/>
          <p:nvPr/>
        </p:nvSpPr>
        <p:spPr>
          <a:xfrm>
            <a:off x="6520562" y="5532082"/>
            <a:ext cx="97229" cy="97229"/>
          </a:xfrm>
          <a:prstGeom prst="ellipse">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5" name="Oval 234">
            <a:extLst>
              <a:ext uri="{FF2B5EF4-FFF2-40B4-BE49-F238E27FC236}">
                <a16:creationId xmlns:a16="http://schemas.microsoft.com/office/drawing/2014/main" id="{DCD94F34-03EA-F943-A740-1DC887F5B9D2}"/>
              </a:ext>
            </a:extLst>
          </p:cNvPr>
          <p:cNvSpPr/>
          <p:nvPr/>
        </p:nvSpPr>
        <p:spPr>
          <a:xfrm>
            <a:off x="6268687" y="5655384"/>
            <a:ext cx="97229" cy="97229"/>
          </a:xfrm>
          <a:prstGeom prst="ellipse">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6" name="Oval 235">
            <a:extLst>
              <a:ext uri="{FF2B5EF4-FFF2-40B4-BE49-F238E27FC236}">
                <a16:creationId xmlns:a16="http://schemas.microsoft.com/office/drawing/2014/main" id="{34CA8B2A-C0C9-A546-9435-93ED66F2184B}"/>
              </a:ext>
            </a:extLst>
          </p:cNvPr>
          <p:cNvSpPr/>
          <p:nvPr/>
        </p:nvSpPr>
        <p:spPr>
          <a:xfrm>
            <a:off x="5996166" y="5521355"/>
            <a:ext cx="97229" cy="97229"/>
          </a:xfrm>
          <a:prstGeom prst="ellipse">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Slide Number Placeholder 5">
            <a:extLst>
              <a:ext uri="{FF2B5EF4-FFF2-40B4-BE49-F238E27FC236}">
                <a16:creationId xmlns:a16="http://schemas.microsoft.com/office/drawing/2014/main" id="{6C1C1AD4-4C4B-DA47-B20F-AA3773C0869C}"/>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79</a:t>
            </a:fld>
            <a:endParaRPr lang="en-US" dirty="0"/>
          </a:p>
        </p:txBody>
      </p:sp>
      <p:sp>
        <p:nvSpPr>
          <p:cNvPr id="2" name="TextBox 1">
            <a:extLst>
              <a:ext uri="{FF2B5EF4-FFF2-40B4-BE49-F238E27FC236}">
                <a16:creationId xmlns:a16="http://schemas.microsoft.com/office/drawing/2014/main" id="{ACD79D00-0B94-4743-A33A-B51B4C575BB6}"/>
              </a:ext>
            </a:extLst>
          </p:cNvPr>
          <p:cNvSpPr txBox="1"/>
          <p:nvPr/>
        </p:nvSpPr>
        <p:spPr>
          <a:xfrm>
            <a:off x="686372" y="5748523"/>
            <a:ext cx="2252802" cy="338554"/>
          </a:xfrm>
          <a:prstGeom prst="rect">
            <a:avLst/>
          </a:prstGeom>
          <a:noFill/>
        </p:spPr>
        <p:txBody>
          <a:bodyPr wrap="square" rtlCol="0">
            <a:spAutoFit/>
          </a:bodyPr>
          <a:lstStyle/>
          <a:p>
            <a:r>
              <a:rPr lang="en-US" sz="1600" i="1" dirty="0"/>
              <a:t>Who? How much?</a:t>
            </a:r>
          </a:p>
        </p:txBody>
      </p:sp>
      <p:sp>
        <p:nvSpPr>
          <p:cNvPr id="130" name="Oval 129">
            <a:extLst>
              <a:ext uri="{FF2B5EF4-FFF2-40B4-BE49-F238E27FC236}">
                <a16:creationId xmlns:a16="http://schemas.microsoft.com/office/drawing/2014/main" id="{7DDD1A93-67D1-9243-8366-69E92CA51BAE}"/>
              </a:ext>
            </a:extLst>
          </p:cNvPr>
          <p:cNvSpPr/>
          <p:nvPr/>
        </p:nvSpPr>
        <p:spPr>
          <a:xfrm>
            <a:off x="710476" y="5148809"/>
            <a:ext cx="430306" cy="430306"/>
          </a:xfrm>
          <a:prstGeom prst="ellipse">
            <a:avLst/>
          </a:prstGeom>
          <a:solidFill>
            <a:schemeClr val="tx1">
              <a:lumMod val="90000"/>
              <a:lumOff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7</a:t>
            </a:r>
          </a:p>
        </p:txBody>
      </p:sp>
    </p:spTree>
    <p:extLst>
      <p:ext uri="{BB962C8B-B14F-4D97-AF65-F5344CB8AC3E}">
        <p14:creationId xmlns:p14="http://schemas.microsoft.com/office/powerpoint/2010/main" val="309962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171E95-ED71-F343-85CD-7DF98F555903}"/>
              </a:ext>
            </a:extLst>
          </p:cNvPr>
          <p:cNvPicPr>
            <a:picLocks noChangeAspect="1"/>
          </p:cNvPicPr>
          <p:nvPr/>
        </p:nvPicPr>
        <p:blipFill>
          <a:blip r:embed="rId3"/>
          <a:stretch>
            <a:fillRect/>
          </a:stretch>
        </p:blipFill>
        <p:spPr>
          <a:xfrm>
            <a:off x="5241103" y="1721643"/>
            <a:ext cx="3657600" cy="1917700"/>
          </a:xfrm>
          <a:prstGeom prst="rect">
            <a:avLst/>
          </a:prstGeom>
        </p:spPr>
      </p:pic>
      <p:sp>
        <p:nvSpPr>
          <p:cNvPr id="15" name="Title 24">
            <a:extLst>
              <a:ext uri="{FF2B5EF4-FFF2-40B4-BE49-F238E27FC236}">
                <a16:creationId xmlns:a16="http://schemas.microsoft.com/office/drawing/2014/main" id="{1A994D8D-B11A-4243-9EBC-EE61DBD99555}"/>
              </a:ext>
            </a:extLst>
          </p:cNvPr>
          <p:cNvSpPr>
            <a:spLocks noGrp="1"/>
          </p:cNvSpPr>
          <p:nvPr>
            <p:ph type="title"/>
          </p:nvPr>
        </p:nvSpPr>
        <p:spPr>
          <a:xfrm>
            <a:off x="696146" y="0"/>
            <a:ext cx="8202557" cy="1143000"/>
          </a:xfrm>
        </p:spPr>
        <p:txBody>
          <a:bodyPr/>
          <a:lstStyle/>
          <a:p>
            <a:r>
              <a:rPr lang="en-US" dirty="0"/>
              <a:t>We need a “microbial fingerprint”</a:t>
            </a:r>
          </a:p>
        </p:txBody>
      </p:sp>
      <p:sp>
        <p:nvSpPr>
          <p:cNvPr id="40" name="Slide Number Placeholder 5">
            <a:extLst>
              <a:ext uri="{FF2B5EF4-FFF2-40B4-BE49-F238E27FC236}">
                <a16:creationId xmlns:a16="http://schemas.microsoft.com/office/drawing/2014/main" id="{6A101E97-EEF8-E442-9561-57241E1F7E55}"/>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8</a:t>
            </a:fld>
            <a:endParaRPr lang="en-US" dirty="0"/>
          </a:p>
        </p:txBody>
      </p:sp>
      <p:sp>
        <p:nvSpPr>
          <p:cNvPr id="6" name="Content Placeholder 26">
            <a:extLst>
              <a:ext uri="{FF2B5EF4-FFF2-40B4-BE49-F238E27FC236}">
                <a16:creationId xmlns:a16="http://schemas.microsoft.com/office/drawing/2014/main" id="{A1409236-65F7-F647-9F97-8EB2D4C205DD}"/>
              </a:ext>
            </a:extLst>
          </p:cNvPr>
          <p:cNvSpPr txBox="1">
            <a:spLocks/>
          </p:cNvSpPr>
          <p:nvPr/>
        </p:nvSpPr>
        <p:spPr>
          <a:xfrm>
            <a:off x="692688" y="2065974"/>
            <a:ext cx="4589813" cy="4525963"/>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Fingerprints are </a:t>
            </a:r>
            <a:r>
              <a:rPr lang="en-US" i="1" dirty="0"/>
              <a:t>both</a:t>
            </a:r>
            <a:r>
              <a:rPr lang="en-US" dirty="0"/>
              <a:t> </a:t>
            </a:r>
            <a:r>
              <a:rPr lang="en-US" b="1" dirty="0"/>
              <a:t>universally present </a:t>
            </a:r>
            <a:r>
              <a:rPr lang="en-US" dirty="0"/>
              <a:t>on all people </a:t>
            </a:r>
            <a:r>
              <a:rPr lang="en-US" i="1" dirty="0"/>
              <a:t>and </a:t>
            </a:r>
            <a:r>
              <a:rPr lang="en-US" b="1" dirty="0"/>
              <a:t>unique</a:t>
            </a:r>
          </a:p>
        </p:txBody>
      </p:sp>
    </p:spTree>
    <p:extLst>
      <p:ext uri="{BB962C8B-B14F-4D97-AF65-F5344CB8AC3E}">
        <p14:creationId xmlns:p14="http://schemas.microsoft.com/office/powerpoint/2010/main" val="2969244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54731B-68C4-FF48-85F2-AF2CEFB397E4}"/>
              </a:ext>
            </a:extLst>
          </p:cNvPr>
          <p:cNvSpPr>
            <a:spLocks noGrp="1"/>
          </p:cNvSpPr>
          <p:nvPr>
            <p:ph type="sldNum" sz="quarter" idx="4"/>
          </p:nvPr>
        </p:nvSpPr>
        <p:spPr/>
        <p:txBody>
          <a:bodyPr/>
          <a:lstStyle/>
          <a:p>
            <a:fld id="{24791E93-A2B7-0848-BDB4-10A6DF01D9B6}" type="slidenum">
              <a:rPr lang="en-US" smtClean="0"/>
              <a:pPr/>
              <a:t>80</a:t>
            </a:fld>
            <a:endParaRPr lang="en-US" dirty="0"/>
          </a:p>
        </p:txBody>
      </p:sp>
      <p:sp>
        <p:nvSpPr>
          <p:cNvPr id="6" name="TextBox 5">
            <a:extLst>
              <a:ext uri="{FF2B5EF4-FFF2-40B4-BE49-F238E27FC236}">
                <a16:creationId xmlns:a16="http://schemas.microsoft.com/office/drawing/2014/main" id="{A1E12B57-FB95-7C46-A454-174FA9B8AB97}"/>
              </a:ext>
            </a:extLst>
          </p:cNvPr>
          <p:cNvSpPr txBox="1"/>
          <p:nvPr/>
        </p:nvSpPr>
        <p:spPr>
          <a:xfrm>
            <a:off x="668725" y="1279122"/>
            <a:ext cx="8157775" cy="4401205"/>
          </a:xfrm>
          <a:prstGeom prst="rect">
            <a:avLst/>
          </a:prstGeom>
          <a:noFill/>
        </p:spPr>
        <p:txBody>
          <a:bodyPr wrap="square" rtlCol="0">
            <a:spAutoFit/>
          </a:bodyPr>
          <a:lstStyle/>
          <a:p>
            <a:endParaRPr lang="en-US" sz="2000" dirty="0">
              <a:solidFill>
                <a:schemeClr val="bg2">
                  <a:lumMod val="75000"/>
                </a:schemeClr>
              </a:solidFill>
              <a:sym typeface="Wingdings" pitchFamily="2" charset="2"/>
            </a:endParaRPr>
          </a:p>
          <a:p>
            <a:r>
              <a:rPr lang="en-US" sz="2000" b="1" dirty="0">
                <a:solidFill>
                  <a:schemeClr val="bg2">
                    <a:lumMod val="75000"/>
                  </a:schemeClr>
                </a:solidFill>
                <a:sym typeface="Wingdings" pitchFamily="2" charset="2"/>
              </a:rPr>
              <a:t>Conceptual goals for students</a:t>
            </a:r>
          </a:p>
          <a:p>
            <a:r>
              <a:rPr lang="en-US" sz="2000" dirty="0">
                <a:solidFill>
                  <a:schemeClr val="bg2">
                    <a:lumMod val="75000"/>
                  </a:schemeClr>
                </a:solidFill>
                <a:sym typeface="Wingdings" pitchFamily="2" charset="2"/>
              </a:rPr>
              <a:t>• why do we sequence the 16S gene?</a:t>
            </a:r>
          </a:p>
          <a:p>
            <a:r>
              <a:rPr lang="en-US" sz="2000" dirty="0">
                <a:solidFill>
                  <a:schemeClr val="bg2">
                    <a:lumMod val="75000"/>
                  </a:schemeClr>
                </a:solidFill>
                <a:sym typeface="Wingdings" pitchFamily="2" charset="2"/>
              </a:rPr>
              <a:t>• how do we decide which 16S sequences belong to which organism?</a:t>
            </a:r>
          </a:p>
          <a:p>
            <a:r>
              <a:rPr lang="en-US" sz="2000" dirty="0">
                <a:solidFill>
                  <a:schemeClr val="bg2">
                    <a:lumMod val="75000"/>
                  </a:schemeClr>
                </a:solidFill>
                <a:sym typeface="Wingdings" pitchFamily="2" charset="2"/>
              </a:rPr>
              <a:t>• what can relative abundance and diversity plots tell us?</a:t>
            </a:r>
          </a:p>
          <a:p>
            <a:r>
              <a:rPr lang="en-US" sz="2000" dirty="0">
                <a:solidFill>
                  <a:schemeClr val="bg2">
                    <a:lumMod val="75000"/>
                  </a:schemeClr>
                </a:solidFill>
                <a:sym typeface="Wingdings" pitchFamily="2" charset="2"/>
              </a:rPr>
              <a:t>• develop hypothesis and test it</a:t>
            </a:r>
          </a:p>
          <a:p>
            <a:endParaRPr lang="en-US" sz="2000" dirty="0">
              <a:solidFill>
                <a:schemeClr val="bg2">
                  <a:lumMod val="75000"/>
                </a:schemeClr>
              </a:solidFill>
              <a:sym typeface="Wingdings" pitchFamily="2" charset="2"/>
            </a:endParaRPr>
          </a:p>
          <a:p>
            <a:endParaRPr lang="en-US" sz="2000" dirty="0">
              <a:solidFill>
                <a:schemeClr val="bg2">
                  <a:lumMod val="75000"/>
                </a:schemeClr>
              </a:solidFill>
              <a:sym typeface="Wingdings" pitchFamily="2" charset="2"/>
            </a:endParaRPr>
          </a:p>
          <a:p>
            <a:r>
              <a:rPr lang="en-US" sz="2000" b="1" dirty="0">
                <a:solidFill>
                  <a:schemeClr val="bg2">
                    <a:lumMod val="75000"/>
                  </a:schemeClr>
                </a:solidFill>
                <a:sym typeface="Wingdings" pitchFamily="2" charset="2"/>
              </a:rPr>
              <a:t>Data science goals for students</a:t>
            </a:r>
          </a:p>
          <a:p>
            <a:r>
              <a:rPr lang="en-US" sz="2000" dirty="0">
                <a:solidFill>
                  <a:schemeClr val="bg2">
                    <a:lumMod val="75000"/>
                  </a:schemeClr>
                </a:solidFill>
                <a:sym typeface="Wingdings" pitchFamily="2" charset="2"/>
              </a:rPr>
              <a:t>• file manipulation from the command line</a:t>
            </a:r>
          </a:p>
          <a:p>
            <a:r>
              <a:rPr lang="en-US" sz="2000" dirty="0">
                <a:solidFill>
                  <a:schemeClr val="bg2">
                    <a:lumMod val="75000"/>
                  </a:schemeClr>
                </a:solidFill>
                <a:sym typeface="Wingdings" pitchFamily="2" charset="2"/>
              </a:rPr>
              <a:t>• writing and executing ”for loops”</a:t>
            </a:r>
          </a:p>
          <a:p>
            <a:r>
              <a:rPr lang="en-US" sz="2000" dirty="0">
                <a:solidFill>
                  <a:schemeClr val="bg2">
                    <a:lumMod val="75000"/>
                  </a:schemeClr>
                </a:solidFill>
                <a:sym typeface="Wingdings" pitchFamily="2" charset="2"/>
              </a:rPr>
              <a:t>• running commands in terminal</a:t>
            </a:r>
          </a:p>
          <a:p>
            <a:r>
              <a:rPr lang="en-US" sz="2000" dirty="0">
                <a:solidFill>
                  <a:schemeClr val="bg2">
                    <a:lumMod val="75000"/>
                  </a:schemeClr>
                </a:solidFill>
                <a:sym typeface="Wingdings" pitchFamily="2" charset="2"/>
              </a:rPr>
              <a:t>• data visualization in R</a:t>
            </a:r>
          </a:p>
          <a:p>
            <a:r>
              <a:rPr lang="en-US" sz="2000" dirty="0">
                <a:solidFill>
                  <a:schemeClr val="bg2">
                    <a:lumMod val="75000"/>
                  </a:schemeClr>
                </a:solidFill>
                <a:sym typeface="Wingdings" pitchFamily="2" charset="2"/>
              </a:rPr>
              <a:t>• writing R notebooks</a:t>
            </a:r>
          </a:p>
        </p:txBody>
      </p:sp>
      <p:sp>
        <p:nvSpPr>
          <p:cNvPr id="4" name="Title 2">
            <a:extLst>
              <a:ext uri="{FF2B5EF4-FFF2-40B4-BE49-F238E27FC236}">
                <a16:creationId xmlns:a16="http://schemas.microsoft.com/office/drawing/2014/main" id="{7D7A87EE-B7E9-2F42-82EC-79D92A2BD420}"/>
              </a:ext>
            </a:extLst>
          </p:cNvPr>
          <p:cNvSpPr>
            <a:spLocks noGrp="1"/>
          </p:cNvSpPr>
          <p:nvPr>
            <p:ph type="title"/>
          </p:nvPr>
        </p:nvSpPr>
        <p:spPr>
          <a:xfrm>
            <a:off x="668725" y="58611"/>
            <a:ext cx="7885057" cy="703937"/>
          </a:xfrm>
        </p:spPr>
        <p:txBody>
          <a:bodyPr/>
          <a:lstStyle/>
          <a:p>
            <a:r>
              <a:rPr lang="en-US" dirty="0"/>
              <a:t>A microbiome module by design</a:t>
            </a:r>
          </a:p>
        </p:txBody>
      </p:sp>
    </p:spTree>
    <p:extLst>
      <p:ext uri="{BB962C8B-B14F-4D97-AF65-F5344CB8AC3E}">
        <p14:creationId xmlns:p14="http://schemas.microsoft.com/office/powerpoint/2010/main" val="3137216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54731B-68C4-FF48-85F2-AF2CEFB397E4}"/>
              </a:ext>
            </a:extLst>
          </p:cNvPr>
          <p:cNvSpPr>
            <a:spLocks noGrp="1"/>
          </p:cNvSpPr>
          <p:nvPr>
            <p:ph type="sldNum" sz="quarter" idx="4"/>
          </p:nvPr>
        </p:nvSpPr>
        <p:spPr/>
        <p:txBody>
          <a:bodyPr/>
          <a:lstStyle/>
          <a:p>
            <a:fld id="{24791E93-A2B7-0848-BDB4-10A6DF01D9B6}" type="slidenum">
              <a:rPr lang="en-US" smtClean="0"/>
              <a:pPr/>
              <a:t>81</a:t>
            </a:fld>
            <a:endParaRPr lang="en-US" dirty="0"/>
          </a:p>
        </p:txBody>
      </p:sp>
      <p:sp>
        <p:nvSpPr>
          <p:cNvPr id="6" name="TextBox 5">
            <a:extLst>
              <a:ext uri="{FF2B5EF4-FFF2-40B4-BE49-F238E27FC236}">
                <a16:creationId xmlns:a16="http://schemas.microsoft.com/office/drawing/2014/main" id="{A1E12B57-FB95-7C46-A454-174FA9B8AB97}"/>
              </a:ext>
            </a:extLst>
          </p:cNvPr>
          <p:cNvSpPr txBox="1"/>
          <p:nvPr/>
        </p:nvSpPr>
        <p:spPr>
          <a:xfrm>
            <a:off x="668725" y="1772898"/>
            <a:ext cx="8157775" cy="2554545"/>
          </a:xfrm>
          <a:prstGeom prst="rect">
            <a:avLst/>
          </a:prstGeom>
          <a:noFill/>
        </p:spPr>
        <p:txBody>
          <a:bodyPr wrap="square" rtlCol="0">
            <a:spAutoFit/>
          </a:bodyPr>
          <a:lstStyle/>
          <a:p>
            <a:r>
              <a:rPr lang="en-US" sz="2000" b="1" dirty="0">
                <a:solidFill>
                  <a:schemeClr val="bg2">
                    <a:lumMod val="75000"/>
                  </a:schemeClr>
                </a:solidFill>
                <a:sym typeface="Wingdings" pitchFamily="2" charset="2"/>
              </a:rPr>
              <a:t>Teaching implementation goals</a:t>
            </a:r>
          </a:p>
          <a:p>
            <a:endParaRPr lang="en-US" sz="2000" b="1" dirty="0">
              <a:solidFill>
                <a:schemeClr val="bg2">
                  <a:lumMod val="75000"/>
                </a:schemeClr>
              </a:solidFill>
              <a:sym typeface="Wingdings" pitchFamily="2" charset="2"/>
            </a:endParaRPr>
          </a:p>
          <a:p>
            <a:r>
              <a:rPr lang="en-US" sz="2000" dirty="0">
                <a:solidFill>
                  <a:schemeClr val="bg2">
                    <a:lumMod val="75000"/>
                  </a:schemeClr>
                </a:solidFill>
                <a:sym typeface="Wingdings" pitchFamily="2" charset="2"/>
              </a:rPr>
              <a:t>• allows for individual student curiosity &amp; open-endedness</a:t>
            </a:r>
            <a:endParaRPr lang="en-US" sz="2000" b="1" dirty="0">
              <a:solidFill>
                <a:schemeClr val="bg2">
                  <a:lumMod val="75000"/>
                </a:schemeClr>
              </a:solidFill>
              <a:sym typeface="Wingdings" pitchFamily="2" charset="2"/>
            </a:endParaRPr>
          </a:p>
          <a:p>
            <a:r>
              <a:rPr lang="en-US" sz="2000" dirty="0">
                <a:solidFill>
                  <a:schemeClr val="bg2">
                    <a:lumMod val="75000"/>
                  </a:schemeClr>
                </a:solidFill>
                <a:sym typeface="Wingdings" pitchFamily="2" charset="2"/>
              </a:rPr>
              <a:t>• real-world medical relevance</a:t>
            </a:r>
          </a:p>
          <a:p>
            <a:r>
              <a:rPr lang="en-US" sz="2000" dirty="0">
                <a:solidFill>
                  <a:schemeClr val="bg2">
                    <a:lumMod val="75000"/>
                  </a:schemeClr>
                </a:solidFill>
                <a:sym typeface="Wingdings" pitchFamily="2" charset="2"/>
              </a:rPr>
              <a:t>• easily sourced raw data</a:t>
            </a:r>
          </a:p>
          <a:p>
            <a:r>
              <a:rPr lang="en-US" sz="2000" dirty="0">
                <a:solidFill>
                  <a:schemeClr val="bg2">
                    <a:lumMod val="75000"/>
                  </a:schemeClr>
                </a:solidFill>
                <a:sym typeface="Wingdings" pitchFamily="2" charset="2"/>
              </a:rPr>
              <a:t>• do not have to wait for code to run</a:t>
            </a:r>
          </a:p>
          <a:p>
            <a:r>
              <a:rPr lang="en-US" sz="2000" dirty="0">
                <a:solidFill>
                  <a:schemeClr val="bg2">
                    <a:lumMod val="75000"/>
                  </a:schemeClr>
                </a:solidFill>
                <a:sym typeface="Wingdings" pitchFamily="2" charset="2"/>
              </a:rPr>
              <a:t>• avoid painful coding “typos”</a:t>
            </a:r>
          </a:p>
          <a:p>
            <a:r>
              <a:rPr lang="en-US" sz="2000" dirty="0">
                <a:solidFill>
                  <a:schemeClr val="bg2">
                    <a:lumMod val="75000"/>
                  </a:schemeClr>
                </a:solidFill>
                <a:sym typeface="Wingdings" pitchFamily="2" charset="2"/>
              </a:rPr>
              <a:t>• avoid version/compatibility issues</a:t>
            </a:r>
          </a:p>
        </p:txBody>
      </p:sp>
      <p:sp>
        <p:nvSpPr>
          <p:cNvPr id="4" name="Title 2">
            <a:extLst>
              <a:ext uri="{FF2B5EF4-FFF2-40B4-BE49-F238E27FC236}">
                <a16:creationId xmlns:a16="http://schemas.microsoft.com/office/drawing/2014/main" id="{7D7A87EE-B7E9-2F42-82EC-79D92A2BD420}"/>
              </a:ext>
            </a:extLst>
          </p:cNvPr>
          <p:cNvSpPr>
            <a:spLocks noGrp="1"/>
          </p:cNvSpPr>
          <p:nvPr>
            <p:ph type="title"/>
          </p:nvPr>
        </p:nvSpPr>
        <p:spPr>
          <a:xfrm>
            <a:off x="668725" y="58611"/>
            <a:ext cx="7885057" cy="703937"/>
          </a:xfrm>
        </p:spPr>
        <p:txBody>
          <a:bodyPr/>
          <a:lstStyle/>
          <a:p>
            <a:r>
              <a:rPr lang="en-US" dirty="0"/>
              <a:t>A microbiome module by design</a:t>
            </a:r>
          </a:p>
        </p:txBody>
      </p:sp>
    </p:spTree>
    <p:extLst>
      <p:ext uri="{BB962C8B-B14F-4D97-AF65-F5344CB8AC3E}">
        <p14:creationId xmlns:p14="http://schemas.microsoft.com/office/powerpoint/2010/main" val="1682111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D92B61C-2230-214C-A5F6-47E282DB5643}"/>
              </a:ext>
            </a:extLst>
          </p:cNvPr>
          <p:cNvSpPr>
            <a:spLocks noGrp="1"/>
          </p:cNvSpPr>
          <p:nvPr>
            <p:ph type="title"/>
          </p:nvPr>
        </p:nvSpPr>
        <p:spPr>
          <a:xfrm>
            <a:off x="211525" y="243699"/>
            <a:ext cx="7885057" cy="703937"/>
          </a:xfrm>
        </p:spPr>
        <p:txBody>
          <a:bodyPr/>
          <a:lstStyle/>
          <a:p>
            <a:r>
              <a:rPr lang="en-US" dirty="0"/>
              <a:t>The exercise: an overview</a:t>
            </a:r>
          </a:p>
        </p:txBody>
      </p:sp>
      <p:pic>
        <p:nvPicPr>
          <p:cNvPr id="7" name="Picture 6">
            <a:extLst>
              <a:ext uri="{FF2B5EF4-FFF2-40B4-BE49-F238E27FC236}">
                <a16:creationId xmlns:a16="http://schemas.microsoft.com/office/drawing/2014/main" id="{1CC44675-B4BE-F641-8B50-4CCB03C252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43577"/>
            <a:ext cx="9144000" cy="3220398"/>
          </a:xfrm>
          <a:prstGeom prst="rect">
            <a:avLst/>
          </a:prstGeom>
        </p:spPr>
      </p:pic>
      <p:sp>
        <p:nvSpPr>
          <p:cNvPr id="3" name="TextBox 2">
            <a:extLst>
              <a:ext uri="{FF2B5EF4-FFF2-40B4-BE49-F238E27FC236}">
                <a16:creationId xmlns:a16="http://schemas.microsoft.com/office/drawing/2014/main" id="{1E070C72-8E5B-5E48-A57F-58615F42A89A}"/>
              </a:ext>
            </a:extLst>
          </p:cNvPr>
          <p:cNvSpPr txBox="1"/>
          <p:nvPr/>
        </p:nvSpPr>
        <p:spPr>
          <a:xfrm>
            <a:off x="500743" y="5013130"/>
            <a:ext cx="8142514" cy="707886"/>
          </a:xfrm>
          <a:prstGeom prst="rect">
            <a:avLst/>
          </a:prstGeom>
          <a:noFill/>
        </p:spPr>
        <p:txBody>
          <a:bodyPr wrap="square" rtlCol="0">
            <a:spAutoFit/>
          </a:bodyPr>
          <a:lstStyle/>
          <a:p>
            <a:r>
              <a:rPr lang="en-US" sz="2000" dirty="0"/>
              <a:t>“What is the role of the microbiome and the “hygiene hypothesis” in the development of type 1 diabetes and other auto-immune diseases?”</a:t>
            </a:r>
          </a:p>
        </p:txBody>
      </p:sp>
      <p:sp>
        <p:nvSpPr>
          <p:cNvPr id="4" name="TextBox 3">
            <a:extLst>
              <a:ext uri="{FF2B5EF4-FFF2-40B4-BE49-F238E27FC236}">
                <a16:creationId xmlns:a16="http://schemas.microsoft.com/office/drawing/2014/main" id="{2C7221C7-B54E-9942-8A0B-4777EDC110FC}"/>
              </a:ext>
            </a:extLst>
          </p:cNvPr>
          <p:cNvSpPr txBox="1"/>
          <p:nvPr/>
        </p:nvSpPr>
        <p:spPr>
          <a:xfrm>
            <a:off x="211525" y="6291942"/>
            <a:ext cx="6270171" cy="369332"/>
          </a:xfrm>
          <a:prstGeom prst="rect">
            <a:avLst/>
          </a:prstGeom>
          <a:noFill/>
        </p:spPr>
        <p:txBody>
          <a:bodyPr wrap="square" rtlCol="0">
            <a:spAutoFit/>
          </a:bodyPr>
          <a:lstStyle/>
          <a:p>
            <a:r>
              <a:rPr lang="en-US" dirty="0">
                <a:solidFill>
                  <a:schemeClr val="accent1"/>
                </a:solidFill>
              </a:rPr>
              <a:t>https://</a:t>
            </a:r>
            <a:r>
              <a:rPr lang="en-US" dirty="0" err="1">
                <a:solidFill>
                  <a:schemeClr val="accent1"/>
                </a:solidFill>
              </a:rPr>
              <a:t>pubs.broadinstitute.org</a:t>
            </a:r>
            <a:r>
              <a:rPr lang="en-US" dirty="0">
                <a:solidFill>
                  <a:schemeClr val="accent1"/>
                </a:solidFill>
              </a:rPr>
              <a:t>/</a:t>
            </a:r>
            <a:r>
              <a:rPr lang="en-US" dirty="0" err="1">
                <a:solidFill>
                  <a:schemeClr val="accent1"/>
                </a:solidFill>
              </a:rPr>
              <a:t>diabimmune</a:t>
            </a:r>
            <a:endParaRPr lang="en-US" dirty="0">
              <a:solidFill>
                <a:schemeClr val="accent1"/>
              </a:solidFill>
            </a:endParaRPr>
          </a:p>
        </p:txBody>
      </p:sp>
    </p:spTree>
    <p:extLst>
      <p:ext uri="{BB962C8B-B14F-4D97-AF65-F5344CB8AC3E}">
        <p14:creationId xmlns:p14="http://schemas.microsoft.com/office/powerpoint/2010/main" val="14858574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D92B61C-2230-214C-A5F6-47E282DB5643}"/>
              </a:ext>
            </a:extLst>
          </p:cNvPr>
          <p:cNvSpPr>
            <a:spLocks noGrp="1"/>
          </p:cNvSpPr>
          <p:nvPr>
            <p:ph type="title"/>
          </p:nvPr>
        </p:nvSpPr>
        <p:spPr>
          <a:xfrm>
            <a:off x="211525" y="243699"/>
            <a:ext cx="7885057" cy="703937"/>
          </a:xfrm>
        </p:spPr>
        <p:txBody>
          <a:bodyPr/>
          <a:lstStyle/>
          <a:p>
            <a:r>
              <a:rPr lang="en-US" dirty="0"/>
              <a:t>The exercise: an overview</a:t>
            </a:r>
          </a:p>
        </p:txBody>
      </p:sp>
      <p:pic>
        <p:nvPicPr>
          <p:cNvPr id="7" name="Picture 6">
            <a:extLst>
              <a:ext uri="{FF2B5EF4-FFF2-40B4-BE49-F238E27FC236}">
                <a16:creationId xmlns:a16="http://schemas.microsoft.com/office/drawing/2014/main" id="{1CC44675-B4BE-F641-8B50-4CCB03C252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43577"/>
            <a:ext cx="9144000" cy="3220398"/>
          </a:xfrm>
          <a:prstGeom prst="rect">
            <a:avLst/>
          </a:prstGeom>
        </p:spPr>
      </p:pic>
      <p:cxnSp>
        <p:nvCxnSpPr>
          <p:cNvPr id="8" name="Straight Arrow Connector 7">
            <a:extLst>
              <a:ext uri="{FF2B5EF4-FFF2-40B4-BE49-F238E27FC236}">
                <a16:creationId xmlns:a16="http://schemas.microsoft.com/office/drawing/2014/main" id="{4A3B0690-E5B1-034F-99F5-BA470AAB9F9E}"/>
              </a:ext>
            </a:extLst>
          </p:cNvPr>
          <p:cNvCxnSpPr/>
          <p:nvPr/>
        </p:nvCxnSpPr>
        <p:spPr>
          <a:xfrm flipH="1">
            <a:off x="2764971" y="947636"/>
            <a:ext cx="239486" cy="295941"/>
          </a:xfrm>
          <a:prstGeom prst="straightConnector1">
            <a:avLst/>
          </a:prstGeom>
          <a:ln w="34925">
            <a:tailEnd type="triangle" w="lg" len="lg"/>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86A4E1E-C476-AF4B-8391-6FD9D59B5B63}"/>
              </a:ext>
            </a:extLst>
          </p:cNvPr>
          <p:cNvSpPr txBox="1"/>
          <p:nvPr/>
        </p:nvSpPr>
        <p:spPr>
          <a:xfrm>
            <a:off x="440871" y="4964718"/>
            <a:ext cx="8262258" cy="1323439"/>
          </a:xfrm>
          <a:prstGeom prst="rect">
            <a:avLst/>
          </a:prstGeom>
          <a:noFill/>
        </p:spPr>
        <p:txBody>
          <a:bodyPr wrap="square" rtlCol="0">
            <a:spAutoFit/>
          </a:bodyPr>
          <a:lstStyle/>
          <a:p>
            <a:r>
              <a:rPr lang="en-US" sz="2000" dirty="0"/>
              <a:t>“The goal of this cohort is to compare microbiome in infants who have developed type 1 diabetes (T1D) or serum autoantibodies (markers predicting the onset of T1D) with healthy controls in the same area.”</a:t>
            </a:r>
          </a:p>
        </p:txBody>
      </p:sp>
    </p:spTree>
    <p:extLst>
      <p:ext uri="{BB962C8B-B14F-4D97-AF65-F5344CB8AC3E}">
        <p14:creationId xmlns:p14="http://schemas.microsoft.com/office/powerpoint/2010/main" val="19902743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B411482-6377-9A42-BA03-50E5027B6EBA}"/>
              </a:ext>
            </a:extLst>
          </p:cNvPr>
          <p:cNvSpPr/>
          <p:nvPr/>
        </p:nvSpPr>
        <p:spPr>
          <a:xfrm>
            <a:off x="7772637" y="2220334"/>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C70FE248-CBF7-8740-8367-EC877EF86715}"/>
              </a:ext>
            </a:extLst>
          </p:cNvPr>
          <p:cNvSpPr/>
          <p:nvPr/>
        </p:nvSpPr>
        <p:spPr>
          <a:xfrm>
            <a:off x="7772637" y="3415760"/>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5C37B2E-F4AB-A74F-802B-BDC7E4029662}"/>
              </a:ext>
            </a:extLst>
          </p:cNvPr>
          <p:cNvSpPr/>
          <p:nvPr/>
        </p:nvSpPr>
        <p:spPr>
          <a:xfrm>
            <a:off x="7772637" y="4614086"/>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B9DE1DB-CCDE-6540-955E-1C806C101704}"/>
              </a:ext>
            </a:extLst>
          </p:cNvPr>
          <p:cNvSpPr/>
          <p:nvPr/>
        </p:nvSpPr>
        <p:spPr>
          <a:xfrm>
            <a:off x="355240" y="3416050"/>
            <a:ext cx="1050347" cy="1077218"/>
          </a:xfrm>
          <a:prstGeom prst="rect">
            <a:avLst/>
          </a:prstGeom>
          <a:solidFill>
            <a:schemeClr val="bg1">
              <a:lumMod val="95000"/>
            </a:schemeClr>
          </a:solidFill>
          <a:ln w="349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itle 2">
            <a:extLst>
              <a:ext uri="{FF2B5EF4-FFF2-40B4-BE49-F238E27FC236}">
                <a16:creationId xmlns:a16="http://schemas.microsoft.com/office/drawing/2014/main" id="{4F7A8ADB-1F04-2247-8D1A-E4E76673161D}"/>
              </a:ext>
            </a:extLst>
          </p:cNvPr>
          <p:cNvSpPr>
            <a:spLocks noGrp="1"/>
          </p:cNvSpPr>
          <p:nvPr>
            <p:ph type="title"/>
          </p:nvPr>
        </p:nvSpPr>
        <p:spPr>
          <a:xfrm>
            <a:off x="211525" y="243699"/>
            <a:ext cx="7885057" cy="703937"/>
          </a:xfrm>
        </p:spPr>
        <p:txBody>
          <a:bodyPr/>
          <a:lstStyle/>
          <a:p>
            <a:r>
              <a:rPr lang="en-US" dirty="0"/>
              <a:t>The exercise: an overview</a:t>
            </a:r>
          </a:p>
        </p:txBody>
      </p:sp>
      <p:sp>
        <p:nvSpPr>
          <p:cNvPr id="4" name="Snip Same Side Corner Rectangle 3">
            <a:extLst>
              <a:ext uri="{FF2B5EF4-FFF2-40B4-BE49-F238E27FC236}">
                <a16:creationId xmlns:a16="http://schemas.microsoft.com/office/drawing/2014/main" id="{A9C71608-52B8-FE41-80B3-BE8CC054CAEE}"/>
              </a:ext>
            </a:extLst>
          </p:cNvPr>
          <p:cNvSpPr/>
          <p:nvPr/>
        </p:nvSpPr>
        <p:spPr>
          <a:xfrm rot="5400000">
            <a:off x="855139" y="863313"/>
            <a:ext cx="875615" cy="1800418"/>
          </a:xfrm>
          <a:prstGeom prst="snip2SameRect">
            <a:avLst>
              <a:gd name="adj1" fmla="val 0"/>
              <a:gd name="adj2" fmla="val 0"/>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94ADA7C1-CC12-914D-8F4A-10B14D68A3A1}"/>
              </a:ext>
            </a:extLst>
          </p:cNvPr>
          <p:cNvSpPr txBox="1"/>
          <p:nvPr/>
        </p:nvSpPr>
        <p:spPr>
          <a:xfrm>
            <a:off x="447751" y="1454247"/>
            <a:ext cx="1672253" cy="646331"/>
          </a:xfrm>
          <a:prstGeom prst="rect">
            <a:avLst/>
          </a:prstGeom>
          <a:noFill/>
          <a:ln>
            <a:solidFill>
              <a:schemeClr val="bg2">
                <a:lumMod val="50000"/>
              </a:schemeClr>
            </a:solidFill>
          </a:ln>
        </p:spPr>
        <p:txBody>
          <a:bodyPr wrap="none" rtlCol="0">
            <a:spAutoFit/>
          </a:bodyPr>
          <a:lstStyle/>
          <a:p>
            <a:r>
              <a:rPr lang="en-US" dirty="0"/>
              <a:t>Command line</a:t>
            </a:r>
          </a:p>
          <a:p>
            <a:r>
              <a:rPr lang="en-US" dirty="0"/>
              <a:t>review</a:t>
            </a:r>
          </a:p>
        </p:txBody>
      </p:sp>
      <p:sp>
        <p:nvSpPr>
          <p:cNvPr id="9" name="TextBox 8">
            <a:extLst>
              <a:ext uri="{FF2B5EF4-FFF2-40B4-BE49-F238E27FC236}">
                <a16:creationId xmlns:a16="http://schemas.microsoft.com/office/drawing/2014/main" id="{1F4C7415-008E-0E42-9E94-39A79C500479}"/>
              </a:ext>
            </a:extLst>
          </p:cNvPr>
          <p:cNvSpPr txBox="1"/>
          <p:nvPr/>
        </p:nvSpPr>
        <p:spPr>
          <a:xfrm>
            <a:off x="392737" y="3539161"/>
            <a:ext cx="1075305" cy="830997"/>
          </a:xfrm>
          <a:prstGeom prst="rect">
            <a:avLst/>
          </a:prstGeom>
          <a:noFill/>
        </p:spPr>
        <p:txBody>
          <a:bodyPr wrap="square" rtlCol="0">
            <a:spAutoFit/>
          </a:bodyPr>
          <a:lstStyle/>
          <a:p>
            <a:r>
              <a:rPr lang="en-US" sz="1600" dirty="0"/>
              <a:t>source raw 16S reads</a:t>
            </a:r>
          </a:p>
        </p:txBody>
      </p:sp>
      <p:sp>
        <p:nvSpPr>
          <p:cNvPr id="11" name="TextBox 10">
            <a:extLst>
              <a:ext uri="{FF2B5EF4-FFF2-40B4-BE49-F238E27FC236}">
                <a16:creationId xmlns:a16="http://schemas.microsoft.com/office/drawing/2014/main" id="{2201059B-3E17-F34D-A3AE-6B9BC97337F5}"/>
              </a:ext>
            </a:extLst>
          </p:cNvPr>
          <p:cNvSpPr txBox="1"/>
          <p:nvPr/>
        </p:nvSpPr>
        <p:spPr>
          <a:xfrm>
            <a:off x="1654554" y="3539161"/>
            <a:ext cx="1145561" cy="830997"/>
          </a:xfrm>
          <a:prstGeom prst="rect">
            <a:avLst/>
          </a:prstGeom>
          <a:noFill/>
        </p:spPr>
        <p:txBody>
          <a:bodyPr wrap="square" rtlCol="0">
            <a:spAutoFit/>
          </a:bodyPr>
          <a:lstStyle/>
          <a:p>
            <a:r>
              <a:rPr lang="en-US" sz="1600" dirty="0"/>
              <a:t>prepare reads for analysis</a:t>
            </a:r>
          </a:p>
        </p:txBody>
      </p:sp>
      <p:sp>
        <p:nvSpPr>
          <p:cNvPr id="14" name="TextBox 13">
            <a:extLst>
              <a:ext uri="{FF2B5EF4-FFF2-40B4-BE49-F238E27FC236}">
                <a16:creationId xmlns:a16="http://schemas.microsoft.com/office/drawing/2014/main" id="{567877B5-A4D7-5E4C-AF0E-94B2A07A7970}"/>
              </a:ext>
            </a:extLst>
          </p:cNvPr>
          <p:cNvSpPr txBox="1"/>
          <p:nvPr/>
        </p:nvSpPr>
        <p:spPr>
          <a:xfrm>
            <a:off x="2859839" y="3539161"/>
            <a:ext cx="1309759" cy="830997"/>
          </a:xfrm>
          <a:prstGeom prst="rect">
            <a:avLst/>
          </a:prstGeom>
          <a:noFill/>
        </p:spPr>
        <p:txBody>
          <a:bodyPr wrap="square" rtlCol="0">
            <a:spAutoFit/>
          </a:bodyPr>
          <a:lstStyle/>
          <a:p>
            <a:r>
              <a:rPr lang="en-US" sz="1600" dirty="0"/>
              <a:t>combine paired reads</a:t>
            </a:r>
          </a:p>
        </p:txBody>
      </p:sp>
      <p:sp>
        <p:nvSpPr>
          <p:cNvPr id="15" name="TextBox 14">
            <a:extLst>
              <a:ext uri="{FF2B5EF4-FFF2-40B4-BE49-F238E27FC236}">
                <a16:creationId xmlns:a16="http://schemas.microsoft.com/office/drawing/2014/main" id="{455F2EBD-9C18-364F-9935-5E4EFAD32434}"/>
              </a:ext>
            </a:extLst>
          </p:cNvPr>
          <p:cNvSpPr txBox="1"/>
          <p:nvPr/>
        </p:nvSpPr>
        <p:spPr>
          <a:xfrm>
            <a:off x="3997611" y="3431438"/>
            <a:ext cx="1182004" cy="1077218"/>
          </a:xfrm>
          <a:prstGeom prst="rect">
            <a:avLst/>
          </a:prstGeom>
          <a:noFill/>
        </p:spPr>
        <p:txBody>
          <a:bodyPr wrap="square" rtlCol="0">
            <a:spAutoFit/>
          </a:bodyPr>
          <a:lstStyle/>
          <a:p>
            <a:r>
              <a:rPr lang="en-US" sz="1600" dirty="0"/>
              <a:t>identify unique AND n&gt;1,</a:t>
            </a:r>
          </a:p>
          <a:p>
            <a:r>
              <a:rPr lang="en-US" sz="1600" dirty="0"/>
              <a:t>sequences</a:t>
            </a:r>
          </a:p>
        </p:txBody>
      </p:sp>
      <p:sp>
        <p:nvSpPr>
          <p:cNvPr id="16" name="TextBox 15">
            <a:extLst>
              <a:ext uri="{FF2B5EF4-FFF2-40B4-BE49-F238E27FC236}">
                <a16:creationId xmlns:a16="http://schemas.microsoft.com/office/drawing/2014/main" id="{6E58000E-CCF4-6543-BAFC-4ED5F6ECE802}"/>
              </a:ext>
            </a:extLst>
          </p:cNvPr>
          <p:cNvSpPr txBox="1"/>
          <p:nvPr/>
        </p:nvSpPr>
        <p:spPr>
          <a:xfrm>
            <a:off x="5425552" y="3662271"/>
            <a:ext cx="970001" cy="584775"/>
          </a:xfrm>
          <a:prstGeom prst="rect">
            <a:avLst/>
          </a:prstGeom>
          <a:noFill/>
        </p:spPr>
        <p:txBody>
          <a:bodyPr wrap="square" rtlCol="0">
            <a:spAutoFit/>
          </a:bodyPr>
          <a:lstStyle/>
          <a:p>
            <a:r>
              <a:rPr lang="en-US" sz="1600" dirty="0"/>
              <a:t>cluster OTUs</a:t>
            </a:r>
          </a:p>
        </p:txBody>
      </p:sp>
      <p:sp>
        <p:nvSpPr>
          <p:cNvPr id="18" name="Rectangle 17">
            <a:extLst>
              <a:ext uri="{FF2B5EF4-FFF2-40B4-BE49-F238E27FC236}">
                <a16:creationId xmlns:a16="http://schemas.microsoft.com/office/drawing/2014/main" id="{73AB5AA9-6E66-634F-8D11-F6522D7B6E9C}"/>
              </a:ext>
            </a:extLst>
          </p:cNvPr>
          <p:cNvSpPr/>
          <p:nvPr/>
        </p:nvSpPr>
        <p:spPr>
          <a:xfrm>
            <a:off x="1594830"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AF88597-FC0B-774B-8741-CCCDB7AF7D72}"/>
              </a:ext>
            </a:extLst>
          </p:cNvPr>
          <p:cNvSpPr/>
          <p:nvPr/>
        </p:nvSpPr>
        <p:spPr>
          <a:xfrm>
            <a:off x="2789758"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D050EF86-140B-F54F-8239-C476B4735082}"/>
              </a:ext>
            </a:extLst>
          </p:cNvPr>
          <p:cNvSpPr/>
          <p:nvPr/>
        </p:nvSpPr>
        <p:spPr>
          <a:xfrm>
            <a:off x="3984686" y="3416050"/>
            <a:ext cx="1194929"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245612F-BF75-CF43-8B44-1D063CE92733}"/>
              </a:ext>
            </a:extLst>
          </p:cNvPr>
          <p:cNvSpPr/>
          <p:nvPr/>
        </p:nvSpPr>
        <p:spPr>
          <a:xfrm>
            <a:off x="5305908" y="3423853"/>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26306C02-C7AC-2445-992A-70E0C9A59481}"/>
              </a:ext>
            </a:extLst>
          </p:cNvPr>
          <p:cNvSpPr txBox="1"/>
          <p:nvPr/>
        </p:nvSpPr>
        <p:spPr>
          <a:xfrm>
            <a:off x="6514123" y="4216640"/>
            <a:ext cx="1142786" cy="584775"/>
          </a:xfrm>
          <a:prstGeom prst="rect">
            <a:avLst/>
          </a:prstGeom>
          <a:noFill/>
        </p:spPr>
        <p:txBody>
          <a:bodyPr wrap="square" rtlCol="0">
            <a:spAutoFit/>
          </a:bodyPr>
          <a:lstStyle/>
          <a:p>
            <a:r>
              <a:rPr lang="en-US" sz="1600" dirty="0"/>
              <a:t>assign taxonomy</a:t>
            </a:r>
          </a:p>
        </p:txBody>
      </p:sp>
      <p:sp>
        <p:nvSpPr>
          <p:cNvPr id="24" name="Rectangle 23">
            <a:extLst>
              <a:ext uri="{FF2B5EF4-FFF2-40B4-BE49-F238E27FC236}">
                <a16:creationId xmlns:a16="http://schemas.microsoft.com/office/drawing/2014/main" id="{ABE81A6D-C167-D143-B595-35E2D648C208}"/>
              </a:ext>
            </a:extLst>
          </p:cNvPr>
          <p:cNvSpPr/>
          <p:nvPr/>
        </p:nvSpPr>
        <p:spPr>
          <a:xfrm>
            <a:off x="6514122" y="3985807"/>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A93F60F2-94DE-AF42-8204-BDF4B66FE3D5}"/>
              </a:ext>
            </a:extLst>
          </p:cNvPr>
          <p:cNvSpPr txBox="1"/>
          <p:nvPr/>
        </p:nvSpPr>
        <p:spPr>
          <a:xfrm>
            <a:off x="6734459" y="2850169"/>
            <a:ext cx="812603" cy="830997"/>
          </a:xfrm>
          <a:prstGeom prst="rect">
            <a:avLst/>
          </a:prstGeom>
          <a:noFill/>
        </p:spPr>
        <p:txBody>
          <a:bodyPr wrap="square" rtlCol="0">
            <a:spAutoFit/>
          </a:bodyPr>
          <a:lstStyle/>
          <a:p>
            <a:r>
              <a:rPr lang="en-US" sz="1600" dirty="0"/>
              <a:t>OTU count table</a:t>
            </a:r>
          </a:p>
        </p:txBody>
      </p:sp>
      <p:sp>
        <p:nvSpPr>
          <p:cNvPr id="28" name="Rectangle 27">
            <a:extLst>
              <a:ext uri="{FF2B5EF4-FFF2-40B4-BE49-F238E27FC236}">
                <a16:creationId xmlns:a16="http://schemas.microsoft.com/office/drawing/2014/main" id="{DD6B7C07-95AB-9C4F-B6D5-9491096EBD34}"/>
              </a:ext>
            </a:extLst>
          </p:cNvPr>
          <p:cNvSpPr/>
          <p:nvPr/>
        </p:nvSpPr>
        <p:spPr>
          <a:xfrm>
            <a:off x="6496715" y="2751140"/>
            <a:ext cx="1084201"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A941CEE8-652A-4D43-A006-8B70E7458FB3}"/>
              </a:ext>
            </a:extLst>
          </p:cNvPr>
          <p:cNvSpPr txBox="1"/>
          <p:nvPr/>
        </p:nvSpPr>
        <p:spPr>
          <a:xfrm>
            <a:off x="2824798" y="3001870"/>
            <a:ext cx="980266" cy="369332"/>
          </a:xfrm>
          <a:prstGeom prst="rect">
            <a:avLst/>
          </a:prstGeom>
          <a:noFill/>
        </p:spPr>
        <p:txBody>
          <a:bodyPr wrap="square" rtlCol="0">
            <a:spAutoFit/>
          </a:bodyPr>
          <a:lstStyle/>
          <a:p>
            <a:pPr algn="ctr"/>
            <a:r>
              <a:rPr lang="en-US" b="1" dirty="0" err="1">
                <a:solidFill>
                  <a:schemeClr val="accent1"/>
                </a:solidFill>
              </a:rPr>
              <a:t>FLASh</a:t>
            </a:r>
            <a:endParaRPr lang="en-US" b="1" dirty="0">
              <a:solidFill>
                <a:schemeClr val="accent1"/>
              </a:solidFill>
            </a:endParaRPr>
          </a:p>
        </p:txBody>
      </p:sp>
      <p:sp>
        <p:nvSpPr>
          <p:cNvPr id="30" name="TextBox 29">
            <a:extLst>
              <a:ext uri="{FF2B5EF4-FFF2-40B4-BE49-F238E27FC236}">
                <a16:creationId xmlns:a16="http://schemas.microsoft.com/office/drawing/2014/main" id="{1089AAA2-1B4F-BB4A-A4D7-C54F61504C4B}"/>
              </a:ext>
            </a:extLst>
          </p:cNvPr>
          <p:cNvSpPr txBox="1"/>
          <p:nvPr/>
        </p:nvSpPr>
        <p:spPr>
          <a:xfrm>
            <a:off x="4018865" y="300187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1" name="TextBox 30">
            <a:extLst>
              <a:ext uri="{FF2B5EF4-FFF2-40B4-BE49-F238E27FC236}">
                <a16:creationId xmlns:a16="http://schemas.microsoft.com/office/drawing/2014/main" id="{B21F2EEE-6B60-2F43-ACAC-B182F4EE3CBD}"/>
              </a:ext>
            </a:extLst>
          </p:cNvPr>
          <p:cNvSpPr txBox="1"/>
          <p:nvPr/>
        </p:nvSpPr>
        <p:spPr>
          <a:xfrm>
            <a:off x="1640776" y="3001870"/>
            <a:ext cx="980266" cy="369332"/>
          </a:xfrm>
          <a:prstGeom prst="rect">
            <a:avLst/>
          </a:prstGeom>
          <a:noFill/>
        </p:spPr>
        <p:txBody>
          <a:bodyPr wrap="square" rtlCol="0">
            <a:spAutoFit/>
          </a:bodyPr>
          <a:lstStyle/>
          <a:p>
            <a:pPr algn="ctr"/>
            <a:r>
              <a:rPr lang="en-US" b="1" dirty="0" err="1">
                <a:solidFill>
                  <a:schemeClr val="accent1"/>
                </a:solidFill>
              </a:rPr>
              <a:t>linux</a:t>
            </a:r>
            <a:endParaRPr lang="en-US" b="1" dirty="0">
              <a:solidFill>
                <a:schemeClr val="accent1"/>
              </a:solidFill>
            </a:endParaRPr>
          </a:p>
        </p:txBody>
      </p:sp>
      <p:sp>
        <p:nvSpPr>
          <p:cNvPr id="32" name="TextBox 31">
            <a:extLst>
              <a:ext uri="{FF2B5EF4-FFF2-40B4-BE49-F238E27FC236}">
                <a16:creationId xmlns:a16="http://schemas.microsoft.com/office/drawing/2014/main" id="{038BAA94-BC65-3042-9F3A-98ED173212E4}"/>
              </a:ext>
            </a:extLst>
          </p:cNvPr>
          <p:cNvSpPr txBox="1"/>
          <p:nvPr/>
        </p:nvSpPr>
        <p:spPr>
          <a:xfrm>
            <a:off x="332376" y="2724871"/>
            <a:ext cx="1487697" cy="646331"/>
          </a:xfrm>
          <a:prstGeom prst="rect">
            <a:avLst/>
          </a:prstGeom>
          <a:noFill/>
        </p:spPr>
        <p:txBody>
          <a:bodyPr wrap="square" rtlCol="0">
            <a:spAutoFit/>
          </a:bodyPr>
          <a:lstStyle/>
          <a:p>
            <a:r>
              <a:rPr lang="en-US" b="1" dirty="0" err="1">
                <a:solidFill>
                  <a:schemeClr val="accent1"/>
                </a:solidFill>
              </a:rPr>
              <a:t>Diab</a:t>
            </a:r>
            <a:r>
              <a:rPr lang="en-US" b="1" dirty="0">
                <a:solidFill>
                  <a:schemeClr val="accent1"/>
                </a:solidFill>
              </a:rPr>
              <a:t>-</a:t>
            </a:r>
          </a:p>
          <a:p>
            <a:r>
              <a:rPr lang="en-US" b="1" dirty="0">
                <a:solidFill>
                  <a:schemeClr val="accent1"/>
                </a:solidFill>
              </a:rPr>
              <a:t>immune</a:t>
            </a:r>
          </a:p>
        </p:txBody>
      </p:sp>
      <p:sp>
        <p:nvSpPr>
          <p:cNvPr id="33" name="TextBox 32">
            <a:extLst>
              <a:ext uri="{FF2B5EF4-FFF2-40B4-BE49-F238E27FC236}">
                <a16:creationId xmlns:a16="http://schemas.microsoft.com/office/drawing/2014/main" id="{E8057561-36A5-0E45-BF48-8B4B39049FAD}"/>
              </a:ext>
            </a:extLst>
          </p:cNvPr>
          <p:cNvSpPr txBox="1"/>
          <p:nvPr/>
        </p:nvSpPr>
        <p:spPr>
          <a:xfrm>
            <a:off x="6460139" y="233592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4" name="TextBox 33">
            <a:extLst>
              <a:ext uri="{FF2B5EF4-FFF2-40B4-BE49-F238E27FC236}">
                <a16:creationId xmlns:a16="http://schemas.microsoft.com/office/drawing/2014/main" id="{77B081A9-BD4C-9C4D-94EF-FA4795C0F60E}"/>
              </a:ext>
            </a:extLst>
          </p:cNvPr>
          <p:cNvSpPr txBox="1"/>
          <p:nvPr/>
        </p:nvSpPr>
        <p:spPr>
          <a:xfrm>
            <a:off x="6484272" y="5072574"/>
            <a:ext cx="1249068" cy="646331"/>
          </a:xfrm>
          <a:prstGeom prst="rect">
            <a:avLst/>
          </a:prstGeom>
          <a:noFill/>
        </p:spPr>
        <p:txBody>
          <a:bodyPr wrap="square" rtlCol="0">
            <a:spAutoFit/>
          </a:bodyPr>
          <a:lstStyle/>
          <a:p>
            <a:r>
              <a:rPr lang="en-US" b="1" dirty="0" err="1">
                <a:solidFill>
                  <a:schemeClr val="accent1"/>
                </a:solidFill>
              </a:rPr>
              <a:t>rdp</a:t>
            </a:r>
            <a:r>
              <a:rPr lang="en-US" b="1" dirty="0">
                <a:solidFill>
                  <a:schemeClr val="accent1"/>
                </a:solidFill>
              </a:rPr>
              <a:t> </a:t>
            </a:r>
          </a:p>
          <a:p>
            <a:r>
              <a:rPr lang="en-US" b="1" dirty="0">
                <a:solidFill>
                  <a:schemeClr val="accent1"/>
                </a:solidFill>
              </a:rPr>
              <a:t>classifier</a:t>
            </a:r>
          </a:p>
        </p:txBody>
      </p:sp>
      <p:sp>
        <p:nvSpPr>
          <p:cNvPr id="35" name="TextBox 34">
            <a:extLst>
              <a:ext uri="{FF2B5EF4-FFF2-40B4-BE49-F238E27FC236}">
                <a16:creationId xmlns:a16="http://schemas.microsoft.com/office/drawing/2014/main" id="{703F8EB0-B893-BE49-8BAC-4183CD19725F}"/>
              </a:ext>
            </a:extLst>
          </p:cNvPr>
          <p:cNvSpPr txBox="1"/>
          <p:nvPr/>
        </p:nvSpPr>
        <p:spPr>
          <a:xfrm>
            <a:off x="7782553" y="2385600"/>
            <a:ext cx="1193288" cy="830997"/>
          </a:xfrm>
          <a:prstGeom prst="rect">
            <a:avLst/>
          </a:prstGeom>
          <a:noFill/>
        </p:spPr>
        <p:txBody>
          <a:bodyPr wrap="square" rtlCol="0">
            <a:spAutoFit/>
          </a:bodyPr>
          <a:lstStyle/>
          <a:p>
            <a:r>
              <a:rPr lang="en-US" sz="1600" dirty="0"/>
              <a:t>relative abundance table</a:t>
            </a:r>
          </a:p>
        </p:txBody>
      </p:sp>
      <p:sp>
        <p:nvSpPr>
          <p:cNvPr id="37" name="TextBox 36">
            <a:extLst>
              <a:ext uri="{FF2B5EF4-FFF2-40B4-BE49-F238E27FC236}">
                <a16:creationId xmlns:a16="http://schemas.microsoft.com/office/drawing/2014/main" id="{8612B96F-78FC-3D49-9112-4A7D31F019AF}"/>
              </a:ext>
            </a:extLst>
          </p:cNvPr>
          <p:cNvSpPr txBox="1"/>
          <p:nvPr/>
        </p:nvSpPr>
        <p:spPr>
          <a:xfrm>
            <a:off x="7819129" y="3544450"/>
            <a:ext cx="970001" cy="830997"/>
          </a:xfrm>
          <a:prstGeom prst="rect">
            <a:avLst/>
          </a:prstGeom>
          <a:noFill/>
        </p:spPr>
        <p:txBody>
          <a:bodyPr wrap="square" rtlCol="0">
            <a:spAutoFit/>
          </a:bodyPr>
          <a:lstStyle/>
          <a:p>
            <a:r>
              <a:rPr lang="en-US" sz="1600" dirty="0"/>
              <a:t>alpha diversity</a:t>
            </a:r>
          </a:p>
          <a:p>
            <a:r>
              <a:rPr lang="en-US" sz="1600" dirty="0"/>
              <a:t>plot</a:t>
            </a:r>
          </a:p>
        </p:txBody>
      </p:sp>
      <p:sp>
        <p:nvSpPr>
          <p:cNvPr id="39" name="TextBox 38">
            <a:extLst>
              <a:ext uri="{FF2B5EF4-FFF2-40B4-BE49-F238E27FC236}">
                <a16:creationId xmlns:a16="http://schemas.microsoft.com/office/drawing/2014/main" id="{6CC9F484-A31C-0744-A736-5B963734D991}"/>
              </a:ext>
            </a:extLst>
          </p:cNvPr>
          <p:cNvSpPr txBox="1"/>
          <p:nvPr/>
        </p:nvSpPr>
        <p:spPr>
          <a:xfrm>
            <a:off x="7852983" y="4746784"/>
            <a:ext cx="970001" cy="830997"/>
          </a:xfrm>
          <a:prstGeom prst="rect">
            <a:avLst/>
          </a:prstGeom>
          <a:noFill/>
        </p:spPr>
        <p:txBody>
          <a:bodyPr wrap="square" rtlCol="0">
            <a:spAutoFit/>
          </a:bodyPr>
          <a:lstStyle/>
          <a:p>
            <a:r>
              <a:rPr lang="en-US" sz="1600" dirty="0"/>
              <a:t>beta diversity plot</a:t>
            </a:r>
          </a:p>
        </p:txBody>
      </p:sp>
      <p:sp>
        <p:nvSpPr>
          <p:cNvPr id="41" name="TextBox 40">
            <a:extLst>
              <a:ext uri="{FF2B5EF4-FFF2-40B4-BE49-F238E27FC236}">
                <a16:creationId xmlns:a16="http://schemas.microsoft.com/office/drawing/2014/main" id="{220D9715-F548-CC46-8868-30C7AAB60CBC}"/>
              </a:ext>
            </a:extLst>
          </p:cNvPr>
          <p:cNvSpPr txBox="1"/>
          <p:nvPr/>
        </p:nvSpPr>
        <p:spPr>
          <a:xfrm>
            <a:off x="7711774" y="1495191"/>
            <a:ext cx="1318932" cy="646331"/>
          </a:xfrm>
          <a:prstGeom prst="rect">
            <a:avLst/>
          </a:prstGeom>
          <a:noFill/>
        </p:spPr>
        <p:txBody>
          <a:bodyPr wrap="square" rtlCol="0">
            <a:spAutoFit/>
          </a:bodyPr>
          <a:lstStyle/>
          <a:p>
            <a:pPr algn="ctr"/>
            <a:r>
              <a:rPr lang="en-US" b="1" dirty="0" err="1">
                <a:solidFill>
                  <a:schemeClr val="accent1"/>
                </a:solidFill>
              </a:rPr>
              <a:t>metaseqR</a:t>
            </a:r>
            <a:endParaRPr lang="en-US" b="1" dirty="0">
              <a:solidFill>
                <a:schemeClr val="accent1"/>
              </a:solidFill>
            </a:endParaRPr>
          </a:p>
          <a:p>
            <a:pPr algn="ctr"/>
            <a:r>
              <a:rPr lang="en-US" b="1" dirty="0" err="1">
                <a:solidFill>
                  <a:schemeClr val="accent1"/>
                </a:solidFill>
              </a:rPr>
              <a:t>phyloseq</a:t>
            </a:r>
            <a:endParaRPr lang="en-US" b="1" dirty="0">
              <a:solidFill>
                <a:schemeClr val="accent1"/>
              </a:solidFill>
            </a:endParaRPr>
          </a:p>
        </p:txBody>
      </p:sp>
      <p:sp>
        <p:nvSpPr>
          <p:cNvPr id="42" name="TextBox 41">
            <a:extLst>
              <a:ext uri="{FF2B5EF4-FFF2-40B4-BE49-F238E27FC236}">
                <a16:creationId xmlns:a16="http://schemas.microsoft.com/office/drawing/2014/main" id="{50CA71ED-F41F-EB4B-9E63-14C83A916B40}"/>
              </a:ext>
            </a:extLst>
          </p:cNvPr>
          <p:cNvSpPr txBox="1"/>
          <p:nvPr/>
        </p:nvSpPr>
        <p:spPr>
          <a:xfrm>
            <a:off x="5277652" y="3001870"/>
            <a:ext cx="1078603"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cxnSp>
        <p:nvCxnSpPr>
          <p:cNvPr id="44" name="Straight Arrow Connector 43">
            <a:extLst>
              <a:ext uri="{FF2B5EF4-FFF2-40B4-BE49-F238E27FC236}">
                <a16:creationId xmlns:a16="http://schemas.microsoft.com/office/drawing/2014/main" id="{3A76467E-C50E-184C-9DC2-220D2D9288CC}"/>
              </a:ext>
            </a:extLst>
          </p:cNvPr>
          <p:cNvCxnSpPr>
            <a:cxnSpLocks/>
          </p:cNvCxnSpPr>
          <p:nvPr/>
        </p:nvCxnSpPr>
        <p:spPr>
          <a:xfrm>
            <a:off x="877824" y="2220334"/>
            <a:ext cx="0" cy="430054"/>
          </a:xfrm>
          <a:prstGeom prst="straightConnector1">
            <a:avLst/>
          </a:prstGeom>
          <a:ln w="28575">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2493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B411482-6377-9A42-BA03-50E5027B6EBA}"/>
              </a:ext>
            </a:extLst>
          </p:cNvPr>
          <p:cNvSpPr/>
          <p:nvPr/>
        </p:nvSpPr>
        <p:spPr>
          <a:xfrm>
            <a:off x="7772637" y="2220334"/>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C70FE248-CBF7-8740-8367-EC877EF86715}"/>
              </a:ext>
            </a:extLst>
          </p:cNvPr>
          <p:cNvSpPr/>
          <p:nvPr/>
        </p:nvSpPr>
        <p:spPr>
          <a:xfrm>
            <a:off x="7772637" y="3415760"/>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5C37B2E-F4AB-A74F-802B-BDC7E4029662}"/>
              </a:ext>
            </a:extLst>
          </p:cNvPr>
          <p:cNvSpPr/>
          <p:nvPr/>
        </p:nvSpPr>
        <p:spPr>
          <a:xfrm>
            <a:off x="7772637" y="4614086"/>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B9DE1DB-CCDE-6540-955E-1C806C101704}"/>
              </a:ext>
            </a:extLst>
          </p:cNvPr>
          <p:cNvSpPr/>
          <p:nvPr/>
        </p:nvSpPr>
        <p:spPr>
          <a:xfrm>
            <a:off x="355240" y="3416050"/>
            <a:ext cx="1050347" cy="1077218"/>
          </a:xfrm>
          <a:prstGeom prst="rect">
            <a:avLst/>
          </a:prstGeom>
          <a:solidFill>
            <a:schemeClr val="accent3">
              <a:lumMod val="20000"/>
              <a:lumOff val="80000"/>
            </a:schemeClr>
          </a:solidFill>
          <a:ln w="349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itle 2">
            <a:extLst>
              <a:ext uri="{FF2B5EF4-FFF2-40B4-BE49-F238E27FC236}">
                <a16:creationId xmlns:a16="http://schemas.microsoft.com/office/drawing/2014/main" id="{4F7A8ADB-1F04-2247-8D1A-E4E76673161D}"/>
              </a:ext>
            </a:extLst>
          </p:cNvPr>
          <p:cNvSpPr>
            <a:spLocks noGrp="1"/>
          </p:cNvSpPr>
          <p:nvPr>
            <p:ph type="title"/>
          </p:nvPr>
        </p:nvSpPr>
        <p:spPr>
          <a:xfrm>
            <a:off x="211525" y="243699"/>
            <a:ext cx="7885057" cy="703937"/>
          </a:xfrm>
        </p:spPr>
        <p:txBody>
          <a:bodyPr/>
          <a:lstStyle/>
          <a:p>
            <a:r>
              <a:rPr lang="en-US" dirty="0"/>
              <a:t>The exercise: an overview</a:t>
            </a:r>
          </a:p>
        </p:txBody>
      </p:sp>
      <p:sp>
        <p:nvSpPr>
          <p:cNvPr id="4" name="Snip Same Side Corner Rectangle 3">
            <a:extLst>
              <a:ext uri="{FF2B5EF4-FFF2-40B4-BE49-F238E27FC236}">
                <a16:creationId xmlns:a16="http://schemas.microsoft.com/office/drawing/2014/main" id="{A9C71608-52B8-FE41-80B3-BE8CC054CAEE}"/>
              </a:ext>
            </a:extLst>
          </p:cNvPr>
          <p:cNvSpPr/>
          <p:nvPr/>
        </p:nvSpPr>
        <p:spPr>
          <a:xfrm rot="5400000">
            <a:off x="855139" y="863313"/>
            <a:ext cx="875615" cy="1800418"/>
          </a:xfrm>
          <a:prstGeom prst="snip2SameRect">
            <a:avLst>
              <a:gd name="adj1" fmla="val 0"/>
              <a:gd name="adj2" fmla="val 0"/>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94ADA7C1-CC12-914D-8F4A-10B14D68A3A1}"/>
              </a:ext>
            </a:extLst>
          </p:cNvPr>
          <p:cNvSpPr txBox="1"/>
          <p:nvPr/>
        </p:nvSpPr>
        <p:spPr>
          <a:xfrm>
            <a:off x="447751" y="1454247"/>
            <a:ext cx="1672253" cy="646331"/>
          </a:xfrm>
          <a:prstGeom prst="rect">
            <a:avLst/>
          </a:prstGeom>
          <a:noFill/>
          <a:ln>
            <a:solidFill>
              <a:schemeClr val="bg2">
                <a:lumMod val="50000"/>
              </a:schemeClr>
            </a:solidFill>
          </a:ln>
        </p:spPr>
        <p:txBody>
          <a:bodyPr wrap="none" rtlCol="0">
            <a:spAutoFit/>
          </a:bodyPr>
          <a:lstStyle/>
          <a:p>
            <a:r>
              <a:rPr lang="en-US" dirty="0"/>
              <a:t>Command line</a:t>
            </a:r>
          </a:p>
          <a:p>
            <a:r>
              <a:rPr lang="en-US" dirty="0"/>
              <a:t>review</a:t>
            </a:r>
          </a:p>
        </p:txBody>
      </p:sp>
      <p:sp>
        <p:nvSpPr>
          <p:cNvPr id="9" name="TextBox 8">
            <a:extLst>
              <a:ext uri="{FF2B5EF4-FFF2-40B4-BE49-F238E27FC236}">
                <a16:creationId xmlns:a16="http://schemas.microsoft.com/office/drawing/2014/main" id="{1F4C7415-008E-0E42-9E94-39A79C500479}"/>
              </a:ext>
            </a:extLst>
          </p:cNvPr>
          <p:cNvSpPr txBox="1"/>
          <p:nvPr/>
        </p:nvSpPr>
        <p:spPr>
          <a:xfrm>
            <a:off x="392737" y="3539161"/>
            <a:ext cx="1075305" cy="830997"/>
          </a:xfrm>
          <a:prstGeom prst="rect">
            <a:avLst/>
          </a:prstGeom>
          <a:noFill/>
        </p:spPr>
        <p:txBody>
          <a:bodyPr wrap="square" rtlCol="0">
            <a:spAutoFit/>
          </a:bodyPr>
          <a:lstStyle/>
          <a:p>
            <a:r>
              <a:rPr lang="en-US" sz="1600" dirty="0"/>
              <a:t>source raw 16S reads</a:t>
            </a:r>
          </a:p>
        </p:txBody>
      </p:sp>
      <p:sp>
        <p:nvSpPr>
          <p:cNvPr id="11" name="TextBox 10">
            <a:extLst>
              <a:ext uri="{FF2B5EF4-FFF2-40B4-BE49-F238E27FC236}">
                <a16:creationId xmlns:a16="http://schemas.microsoft.com/office/drawing/2014/main" id="{2201059B-3E17-F34D-A3AE-6B9BC97337F5}"/>
              </a:ext>
            </a:extLst>
          </p:cNvPr>
          <p:cNvSpPr txBox="1"/>
          <p:nvPr/>
        </p:nvSpPr>
        <p:spPr>
          <a:xfrm>
            <a:off x="1654554" y="3539161"/>
            <a:ext cx="1145561" cy="830997"/>
          </a:xfrm>
          <a:prstGeom prst="rect">
            <a:avLst/>
          </a:prstGeom>
          <a:noFill/>
        </p:spPr>
        <p:txBody>
          <a:bodyPr wrap="square" rtlCol="0">
            <a:spAutoFit/>
          </a:bodyPr>
          <a:lstStyle/>
          <a:p>
            <a:r>
              <a:rPr lang="en-US" sz="1600" dirty="0"/>
              <a:t>prepare reads for analysis</a:t>
            </a:r>
          </a:p>
        </p:txBody>
      </p:sp>
      <p:sp>
        <p:nvSpPr>
          <p:cNvPr id="14" name="TextBox 13">
            <a:extLst>
              <a:ext uri="{FF2B5EF4-FFF2-40B4-BE49-F238E27FC236}">
                <a16:creationId xmlns:a16="http://schemas.microsoft.com/office/drawing/2014/main" id="{567877B5-A4D7-5E4C-AF0E-94B2A07A7970}"/>
              </a:ext>
            </a:extLst>
          </p:cNvPr>
          <p:cNvSpPr txBox="1"/>
          <p:nvPr/>
        </p:nvSpPr>
        <p:spPr>
          <a:xfrm>
            <a:off x="2859839" y="3539161"/>
            <a:ext cx="1309759" cy="830997"/>
          </a:xfrm>
          <a:prstGeom prst="rect">
            <a:avLst/>
          </a:prstGeom>
          <a:noFill/>
        </p:spPr>
        <p:txBody>
          <a:bodyPr wrap="square" rtlCol="0">
            <a:spAutoFit/>
          </a:bodyPr>
          <a:lstStyle/>
          <a:p>
            <a:r>
              <a:rPr lang="en-US" sz="1600" dirty="0"/>
              <a:t>combine paired reads</a:t>
            </a:r>
          </a:p>
        </p:txBody>
      </p:sp>
      <p:sp>
        <p:nvSpPr>
          <p:cNvPr id="15" name="TextBox 14">
            <a:extLst>
              <a:ext uri="{FF2B5EF4-FFF2-40B4-BE49-F238E27FC236}">
                <a16:creationId xmlns:a16="http://schemas.microsoft.com/office/drawing/2014/main" id="{455F2EBD-9C18-364F-9935-5E4EFAD32434}"/>
              </a:ext>
            </a:extLst>
          </p:cNvPr>
          <p:cNvSpPr txBox="1"/>
          <p:nvPr/>
        </p:nvSpPr>
        <p:spPr>
          <a:xfrm>
            <a:off x="3997611" y="3431438"/>
            <a:ext cx="1182004" cy="1077218"/>
          </a:xfrm>
          <a:prstGeom prst="rect">
            <a:avLst/>
          </a:prstGeom>
          <a:noFill/>
        </p:spPr>
        <p:txBody>
          <a:bodyPr wrap="square" rtlCol="0">
            <a:spAutoFit/>
          </a:bodyPr>
          <a:lstStyle/>
          <a:p>
            <a:r>
              <a:rPr lang="en-US" sz="1600" dirty="0"/>
              <a:t>identify unique AND n&gt;1,</a:t>
            </a:r>
          </a:p>
          <a:p>
            <a:r>
              <a:rPr lang="en-US" sz="1600" dirty="0"/>
              <a:t>sequences</a:t>
            </a:r>
          </a:p>
        </p:txBody>
      </p:sp>
      <p:sp>
        <p:nvSpPr>
          <p:cNvPr id="16" name="TextBox 15">
            <a:extLst>
              <a:ext uri="{FF2B5EF4-FFF2-40B4-BE49-F238E27FC236}">
                <a16:creationId xmlns:a16="http://schemas.microsoft.com/office/drawing/2014/main" id="{6E58000E-CCF4-6543-BAFC-4ED5F6ECE802}"/>
              </a:ext>
            </a:extLst>
          </p:cNvPr>
          <p:cNvSpPr txBox="1"/>
          <p:nvPr/>
        </p:nvSpPr>
        <p:spPr>
          <a:xfrm>
            <a:off x="5425552" y="3662271"/>
            <a:ext cx="970001" cy="584775"/>
          </a:xfrm>
          <a:prstGeom prst="rect">
            <a:avLst/>
          </a:prstGeom>
          <a:noFill/>
        </p:spPr>
        <p:txBody>
          <a:bodyPr wrap="square" rtlCol="0">
            <a:spAutoFit/>
          </a:bodyPr>
          <a:lstStyle/>
          <a:p>
            <a:r>
              <a:rPr lang="en-US" sz="1600" dirty="0"/>
              <a:t>cluster OTUs</a:t>
            </a:r>
          </a:p>
        </p:txBody>
      </p:sp>
      <p:sp>
        <p:nvSpPr>
          <p:cNvPr id="18" name="Rectangle 17">
            <a:extLst>
              <a:ext uri="{FF2B5EF4-FFF2-40B4-BE49-F238E27FC236}">
                <a16:creationId xmlns:a16="http://schemas.microsoft.com/office/drawing/2014/main" id="{73AB5AA9-6E66-634F-8D11-F6522D7B6E9C}"/>
              </a:ext>
            </a:extLst>
          </p:cNvPr>
          <p:cNvSpPr/>
          <p:nvPr/>
        </p:nvSpPr>
        <p:spPr>
          <a:xfrm>
            <a:off x="1594830"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AF88597-FC0B-774B-8741-CCCDB7AF7D72}"/>
              </a:ext>
            </a:extLst>
          </p:cNvPr>
          <p:cNvSpPr/>
          <p:nvPr/>
        </p:nvSpPr>
        <p:spPr>
          <a:xfrm>
            <a:off x="2789758"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D050EF86-140B-F54F-8239-C476B4735082}"/>
              </a:ext>
            </a:extLst>
          </p:cNvPr>
          <p:cNvSpPr/>
          <p:nvPr/>
        </p:nvSpPr>
        <p:spPr>
          <a:xfrm>
            <a:off x="3984686" y="3416050"/>
            <a:ext cx="1194929"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245612F-BF75-CF43-8B44-1D063CE92733}"/>
              </a:ext>
            </a:extLst>
          </p:cNvPr>
          <p:cNvSpPr/>
          <p:nvPr/>
        </p:nvSpPr>
        <p:spPr>
          <a:xfrm>
            <a:off x="5305908" y="3423853"/>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26306C02-C7AC-2445-992A-70E0C9A59481}"/>
              </a:ext>
            </a:extLst>
          </p:cNvPr>
          <p:cNvSpPr txBox="1"/>
          <p:nvPr/>
        </p:nvSpPr>
        <p:spPr>
          <a:xfrm>
            <a:off x="6514123" y="4216640"/>
            <a:ext cx="1142786" cy="584775"/>
          </a:xfrm>
          <a:prstGeom prst="rect">
            <a:avLst/>
          </a:prstGeom>
          <a:noFill/>
        </p:spPr>
        <p:txBody>
          <a:bodyPr wrap="square" rtlCol="0">
            <a:spAutoFit/>
          </a:bodyPr>
          <a:lstStyle/>
          <a:p>
            <a:r>
              <a:rPr lang="en-US" sz="1600" dirty="0"/>
              <a:t>assign taxonomy</a:t>
            </a:r>
          </a:p>
        </p:txBody>
      </p:sp>
      <p:sp>
        <p:nvSpPr>
          <p:cNvPr id="24" name="Rectangle 23">
            <a:extLst>
              <a:ext uri="{FF2B5EF4-FFF2-40B4-BE49-F238E27FC236}">
                <a16:creationId xmlns:a16="http://schemas.microsoft.com/office/drawing/2014/main" id="{ABE81A6D-C167-D143-B595-35E2D648C208}"/>
              </a:ext>
            </a:extLst>
          </p:cNvPr>
          <p:cNvSpPr/>
          <p:nvPr/>
        </p:nvSpPr>
        <p:spPr>
          <a:xfrm>
            <a:off x="6514122" y="3985807"/>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A93F60F2-94DE-AF42-8204-BDF4B66FE3D5}"/>
              </a:ext>
            </a:extLst>
          </p:cNvPr>
          <p:cNvSpPr txBox="1"/>
          <p:nvPr/>
        </p:nvSpPr>
        <p:spPr>
          <a:xfrm>
            <a:off x="6734459" y="2850169"/>
            <a:ext cx="812603" cy="830997"/>
          </a:xfrm>
          <a:prstGeom prst="rect">
            <a:avLst/>
          </a:prstGeom>
          <a:noFill/>
        </p:spPr>
        <p:txBody>
          <a:bodyPr wrap="square" rtlCol="0">
            <a:spAutoFit/>
          </a:bodyPr>
          <a:lstStyle/>
          <a:p>
            <a:r>
              <a:rPr lang="en-US" sz="1600" dirty="0"/>
              <a:t>OTU count table</a:t>
            </a:r>
          </a:p>
        </p:txBody>
      </p:sp>
      <p:sp>
        <p:nvSpPr>
          <p:cNvPr id="28" name="Rectangle 27">
            <a:extLst>
              <a:ext uri="{FF2B5EF4-FFF2-40B4-BE49-F238E27FC236}">
                <a16:creationId xmlns:a16="http://schemas.microsoft.com/office/drawing/2014/main" id="{DD6B7C07-95AB-9C4F-B6D5-9491096EBD34}"/>
              </a:ext>
            </a:extLst>
          </p:cNvPr>
          <p:cNvSpPr/>
          <p:nvPr/>
        </p:nvSpPr>
        <p:spPr>
          <a:xfrm>
            <a:off x="6496715" y="2751140"/>
            <a:ext cx="1084201"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A941CEE8-652A-4D43-A006-8B70E7458FB3}"/>
              </a:ext>
            </a:extLst>
          </p:cNvPr>
          <p:cNvSpPr txBox="1"/>
          <p:nvPr/>
        </p:nvSpPr>
        <p:spPr>
          <a:xfrm>
            <a:off x="2824798" y="3001870"/>
            <a:ext cx="980266" cy="369332"/>
          </a:xfrm>
          <a:prstGeom prst="rect">
            <a:avLst/>
          </a:prstGeom>
          <a:noFill/>
        </p:spPr>
        <p:txBody>
          <a:bodyPr wrap="square" rtlCol="0">
            <a:spAutoFit/>
          </a:bodyPr>
          <a:lstStyle/>
          <a:p>
            <a:pPr algn="ctr"/>
            <a:r>
              <a:rPr lang="en-US" b="1" dirty="0" err="1">
                <a:solidFill>
                  <a:schemeClr val="accent1"/>
                </a:solidFill>
              </a:rPr>
              <a:t>FLASh</a:t>
            </a:r>
            <a:endParaRPr lang="en-US" b="1" dirty="0">
              <a:solidFill>
                <a:schemeClr val="accent1"/>
              </a:solidFill>
            </a:endParaRPr>
          </a:p>
        </p:txBody>
      </p:sp>
      <p:sp>
        <p:nvSpPr>
          <p:cNvPr id="30" name="TextBox 29">
            <a:extLst>
              <a:ext uri="{FF2B5EF4-FFF2-40B4-BE49-F238E27FC236}">
                <a16:creationId xmlns:a16="http://schemas.microsoft.com/office/drawing/2014/main" id="{1089AAA2-1B4F-BB4A-A4D7-C54F61504C4B}"/>
              </a:ext>
            </a:extLst>
          </p:cNvPr>
          <p:cNvSpPr txBox="1"/>
          <p:nvPr/>
        </p:nvSpPr>
        <p:spPr>
          <a:xfrm>
            <a:off x="4018865" y="300187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1" name="TextBox 30">
            <a:extLst>
              <a:ext uri="{FF2B5EF4-FFF2-40B4-BE49-F238E27FC236}">
                <a16:creationId xmlns:a16="http://schemas.microsoft.com/office/drawing/2014/main" id="{B21F2EEE-6B60-2F43-ACAC-B182F4EE3CBD}"/>
              </a:ext>
            </a:extLst>
          </p:cNvPr>
          <p:cNvSpPr txBox="1"/>
          <p:nvPr/>
        </p:nvSpPr>
        <p:spPr>
          <a:xfrm>
            <a:off x="1640776" y="3001870"/>
            <a:ext cx="980266" cy="369332"/>
          </a:xfrm>
          <a:prstGeom prst="rect">
            <a:avLst/>
          </a:prstGeom>
          <a:noFill/>
        </p:spPr>
        <p:txBody>
          <a:bodyPr wrap="square" rtlCol="0">
            <a:spAutoFit/>
          </a:bodyPr>
          <a:lstStyle/>
          <a:p>
            <a:pPr algn="ctr"/>
            <a:r>
              <a:rPr lang="en-US" b="1" dirty="0" err="1">
                <a:solidFill>
                  <a:schemeClr val="accent1"/>
                </a:solidFill>
              </a:rPr>
              <a:t>linux</a:t>
            </a:r>
            <a:endParaRPr lang="en-US" b="1" dirty="0">
              <a:solidFill>
                <a:schemeClr val="accent1"/>
              </a:solidFill>
            </a:endParaRPr>
          </a:p>
        </p:txBody>
      </p:sp>
      <p:sp>
        <p:nvSpPr>
          <p:cNvPr id="32" name="TextBox 31">
            <a:extLst>
              <a:ext uri="{FF2B5EF4-FFF2-40B4-BE49-F238E27FC236}">
                <a16:creationId xmlns:a16="http://schemas.microsoft.com/office/drawing/2014/main" id="{038BAA94-BC65-3042-9F3A-98ED173212E4}"/>
              </a:ext>
            </a:extLst>
          </p:cNvPr>
          <p:cNvSpPr txBox="1"/>
          <p:nvPr/>
        </p:nvSpPr>
        <p:spPr>
          <a:xfrm>
            <a:off x="332376" y="2724871"/>
            <a:ext cx="1487697" cy="646331"/>
          </a:xfrm>
          <a:prstGeom prst="rect">
            <a:avLst/>
          </a:prstGeom>
          <a:noFill/>
        </p:spPr>
        <p:txBody>
          <a:bodyPr wrap="square" rtlCol="0">
            <a:spAutoFit/>
          </a:bodyPr>
          <a:lstStyle/>
          <a:p>
            <a:r>
              <a:rPr lang="en-US" b="1" dirty="0" err="1">
                <a:solidFill>
                  <a:schemeClr val="accent1"/>
                </a:solidFill>
              </a:rPr>
              <a:t>Diab</a:t>
            </a:r>
            <a:r>
              <a:rPr lang="en-US" b="1" dirty="0">
                <a:solidFill>
                  <a:schemeClr val="accent1"/>
                </a:solidFill>
              </a:rPr>
              <a:t>-</a:t>
            </a:r>
          </a:p>
          <a:p>
            <a:r>
              <a:rPr lang="en-US" b="1" dirty="0">
                <a:solidFill>
                  <a:schemeClr val="accent1"/>
                </a:solidFill>
              </a:rPr>
              <a:t>immune</a:t>
            </a:r>
          </a:p>
        </p:txBody>
      </p:sp>
      <p:sp>
        <p:nvSpPr>
          <p:cNvPr id="33" name="TextBox 32">
            <a:extLst>
              <a:ext uri="{FF2B5EF4-FFF2-40B4-BE49-F238E27FC236}">
                <a16:creationId xmlns:a16="http://schemas.microsoft.com/office/drawing/2014/main" id="{E8057561-36A5-0E45-BF48-8B4B39049FAD}"/>
              </a:ext>
            </a:extLst>
          </p:cNvPr>
          <p:cNvSpPr txBox="1"/>
          <p:nvPr/>
        </p:nvSpPr>
        <p:spPr>
          <a:xfrm>
            <a:off x="6460139" y="233592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4" name="TextBox 33">
            <a:extLst>
              <a:ext uri="{FF2B5EF4-FFF2-40B4-BE49-F238E27FC236}">
                <a16:creationId xmlns:a16="http://schemas.microsoft.com/office/drawing/2014/main" id="{77B081A9-BD4C-9C4D-94EF-FA4795C0F60E}"/>
              </a:ext>
            </a:extLst>
          </p:cNvPr>
          <p:cNvSpPr txBox="1"/>
          <p:nvPr/>
        </p:nvSpPr>
        <p:spPr>
          <a:xfrm>
            <a:off x="6484272" y="5072574"/>
            <a:ext cx="1249068" cy="646331"/>
          </a:xfrm>
          <a:prstGeom prst="rect">
            <a:avLst/>
          </a:prstGeom>
          <a:noFill/>
        </p:spPr>
        <p:txBody>
          <a:bodyPr wrap="square" rtlCol="0">
            <a:spAutoFit/>
          </a:bodyPr>
          <a:lstStyle/>
          <a:p>
            <a:r>
              <a:rPr lang="en-US" b="1" dirty="0" err="1">
                <a:solidFill>
                  <a:schemeClr val="accent1"/>
                </a:solidFill>
              </a:rPr>
              <a:t>rdp</a:t>
            </a:r>
            <a:r>
              <a:rPr lang="en-US" b="1" dirty="0">
                <a:solidFill>
                  <a:schemeClr val="accent1"/>
                </a:solidFill>
              </a:rPr>
              <a:t> </a:t>
            </a:r>
          </a:p>
          <a:p>
            <a:r>
              <a:rPr lang="en-US" b="1" dirty="0">
                <a:solidFill>
                  <a:schemeClr val="accent1"/>
                </a:solidFill>
              </a:rPr>
              <a:t>classifier</a:t>
            </a:r>
          </a:p>
        </p:txBody>
      </p:sp>
      <p:sp>
        <p:nvSpPr>
          <p:cNvPr id="35" name="TextBox 34">
            <a:extLst>
              <a:ext uri="{FF2B5EF4-FFF2-40B4-BE49-F238E27FC236}">
                <a16:creationId xmlns:a16="http://schemas.microsoft.com/office/drawing/2014/main" id="{703F8EB0-B893-BE49-8BAC-4183CD19725F}"/>
              </a:ext>
            </a:extLst>
          </p:cNvPr>
          <p:cNvSpPr txBox="1"/>
          <p:nvPr/>
        </p:nvSpPr>
        <p:spPr>
          <a:xfrm>
            <a:off x="7782553" y="2385600"/>
            <a:ext cx="1193288" cy="830997"/>
          </a:xfrm>
          <a:prstGeom prst="rect">
            <a:avLst/>
          </a:prstGeom>
          <a:noFill/>
        </p:spPr>
        <p:txBody>
          <a:bodyPr wrap="square" rtlCol="0">
            <a:spAutoFit/>
          </a:bodyPr>
          <a:lstStyle/>
          <a:p>
            <a:r>
              <a:rPr lang="en-US" sz="1600" dirty="0"/>
              <a:t>relative abundance table</a:t>
            </a:r>
          </a:p>
        </p:txBody>
      </p:sp>
      <p:sp>
        <p:nvSpPr>
          <p:cNvPr id="37" name="TextBox 36">
            <a:extLst>
              <a:ext uri="{FF2B5EF4-FFF2-40B4-BE49-F238E27FC236}">
                <a16:creationId xmlns:a16="http://schemas.microsoft.com/office/drawing/2014/main" id="{8612B96F-78FC-3D49-9112-4A7D31F019AF}"/>
              </a:ext>
            </a:extLst>
          </p:cNvPr>
          <p:cNvSpPr txBox="1"/>
          <p:nvPr/>
        </p:nvSpPr>
        <p:spPr>
          <a:xfrm>
            <a:off x="7819129" y="3544450"/>
            <a:ext cx="970001" cy="830997"/>
          </a:xfrm>
          <a:prstGeom prst="rect">
            <a:avLst/>
          </a:prstGeom>
          <a:noFill/>
        </p:spPr>
        <p:txBody>
          <a:bodyPr wrap="square" rtlCol="0">
            <a:spAutoFit/>
          </a:bodyPr>
          <a:lstStyle/>
          <a:p>
            <a:r>
              <a:rPr lang="en-US" sz="1600" dirty="0"/>
              <a:t>alpha diversity</a:t>
            </a:r>
          </a:p>
          <a:p>
            <a:r>
              <a:rPr lang="en-US" sz="1600" dirty="0"/>
              <a:t>plot</a:t>
            </a:r>
          </a:p>
        </p:txBody>
      </p:sp>
      <p:sp>
        <p:nvSpPr>
          <p:cNvPr id="39" name="TextBox 38">
            <a:extLst>
              <a:ext uri="{FF2B5EF4-FFF2-40B4-BE49-F238E27FC236}">
                <a16:creationId xmlns:a16="http://schemas.microsoft.com/office/drawing/2014/main" id="{6CC9F484-A31C-0744-A736-5B963734D991}"/>
              </a:ext>
            </a:extLst>
          </p:cNvPr>
          <p:cNvSpPr txBox="1"/>
          <p:nvPr/>
        </p:nvSpPr>
        <p:spPr>
          <a:xfrm>
            <a:off x="7852983" y="4746784"/>
            <a:ext cx="970001" cy="830997"/>
          </a:xfrm>
          <a:prstGeom prst="rect">
            <a:avLst/>
          </a:prstGeom>
          <a:noFill/>
        </p:spPr>
        <p:txBody>
          <a:bodyPr wrap="square" rtlCol="0">
            <a:spAutoFit/>
          </a:bodyPr>
          <a:lstStyle/>
          <a:p>
            <a:r>
              <a:rPr lang="en-US" sz="1600" dirty="0"/>
              <a:t>beta diversity plot</a:t>
            </a:r>
          </a:p>
        </p:txBody>
      </p:sp>
      <p:sp>
        <p:nvSpPr>
          <p:cNvPr id="41" name="TextBox 40">
            <a:extLst>
              <a:ext uri="{FF2B5EF4-FFF2-40B4-BE49-F238E27FC236}">
                <a16:creationId xmlns:a16="http://schemas.microsoft.com/office/drawing/2014/main" id="{220D9715-F548-CC46-8868-30C7AAB60CBC}"/>
              </a:ext>
            </a:extLst>
          </p:cNvPr>
          <p:cNvSpPr txBox="1"/>
          <p:nvPr/>
        </p:nvSpPr>
        <p:spPr>
          <a:xfrm>
            <a:off x="7711774" y="1495191"/>
            <a:ext cx="1318932" cy="646331"/>
          </a:xfrm>
          <a:prstGeom prst="rect">
            <a:avLst/>
          </a:prstGeom>
          <a:noFill/>
        </p:spPr>
        <p:txBody>
          <a:bodyPr wrap="square" rtlCol="0">
            <a:spAutoFit/>
          </a:bodyPr>
          <a:lstStyle/>
          <a:p>
            <a:pPr algn="ctr"/>
            <a:r>
              <a:rPr lang="en-US" b="1" dirty="0" err="1">
                <a:solidFill>
                  <a:schemeClr val="accent1"/>
                </a:solidFill>
              </a:rPr>
              <a:t>metaseqR</a:t>
            </a:r>
            <a:endParaRPr lang="en-US" b="1" dirty="0">
              <a:solidFill>
                <a:schemeClr val="accent1"/>
              </a:solidFill>
            </a:endParaRPr>
          </a:p>
          <a:p>
            <a:pPr algn="ctr"/>
            <a:r>
              <a:rPr lang="en-US" b="1" dirty="0" err="1">
                <a:solidFill>
                  <a:schemeClr val="accent1"/>
                </a:solidFill>
              </a:rPr>
              <a:t>phyloseq</a:t>
            </a:r>
            <a:endParaRPr lang="en-US" b="1" dirty="0">
              <a:solidFill>
                <a:schemeClr val="accent1"/>
              </a:solidFill>
            </a:endParaRPr>
          </a:p>
        </p:txBody>
      </p:sp>
      <p:sp>
        <p:nvSpPr>
          <p:cNvPr id="42" name="TextBox 41">
            <a:extLst>
              <a:ext uri="{FF2B5EF4-FFF2-40B4-BE49-F238E27FC236}">
                <a16:creationId xmlns:a16="http://schemas.microsoft.com/office/drawing/2014/main" id="{50CA71ED-F41F-EB4B-9E63-14C83A916B40}"/>
              </a:ext>
            </a:extLst>
          </p:cNvPr>
          <p:cNvSpPr txBox="1"/>
          <p:nvPr/>
        </p:nvSpPr>
        <p:spPr>
          <a:xfrm>
            <a:off x="5277652" y="3001870"/>
            <a:ext cx="1078603"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cxnSp>
        <p:nvCxnSpPr>
          <p:cNvPr id="44" name="Straight Arrow Connector 43">
            <a:extLst>
              <a:ext uri="{FF2B5EF4-FFF2-40B4-BE49-F238E27FC236}">
                <a16:creationId xmlns:a16="http://schemas.microsoft.com/office/drawing/2014/main" id="{3A76467E-C50E-184C-9DC2-220D2D9288CC}"/>
              </a:ext>
            </a:extLst>
          </p:cNvPr>
          <p:cNvCxnSpPr>
            <a:cxnSpLocks/>
          </p:cNvCxnSpPr>
          <p:nvPr/>
        </p:nvCxnSpPr>
        <p:spPr>
          <a:xfrm>
            <a:off x="877824" y="2220334"/>
            <a:ext cx="0" cy="430054"/>
          </a:xfrm>
          <a:prstGeom prst="straightConnector1">
            <a:avLst/>
          </a:prstGeom>
          <a:ln w="28575">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D1A83D25-0145-4B44-9570-C23EF4B0BA7B}"/>
              </a:ext>
            </a:extLst>
          </p:cNvPr>
          <p:cNvSpPr txBox="1"/>
          <p:nvPr/>
        </p:nvSpPr>
        <p:spPr>
          <a:xfrm>
            <a:off x="341937" y="4616749"/>
            <a:ext cx="2073003" cy="923330"/>
          </a:xfrm>
          <a:prstGeom prst="rect">
            <a:avLst/>
          </a:prstGeom>
          <a:noFill/>
        </p:spPr>
        <p:txBody>
          <a:bodyPr wrap="none" rtlCol="0">
            <a:spAutoFit/>
          </a:bodyPr>
          <a:lstStyle/>
          <a:p>
            <a:r>
              <a:rPr lang="en-US" dirty="0"/>
              <a:t>• choose files</a:t>
            </a:r>
          </a:p>
          <a:p>
            <a:r>
              <a:rPr lang="en-US" dirty="0"/>
              <a:t>• download files</a:t>
            </a:r>
          </a:p>
          <a:p>
            <a:r>
              <a:rPr lang="en-US" dirty="0"/>
              <a:t>• </a:t>
            </a:r>
            <a:r>
              <a:rPr lang="en-US" dirty="0" err="1"/>
              <a:t>uncompress</a:t>
            </a:r>
            <a:r>
              <a:rPr lang="en-US" dirty="0"/>
              <a:t> files</a:t>
            </a:r>
          </a:p>
        </p:txBody>
      </p:sp>
    </p:spTree>
    <p:extLst>
      <p:ext uri="{BB962C8B-B14F-4D97-AF65-F5344CB8AC3E}">
        <p14:creationId xmlns:p14="http://schemas.microsoft.com/office/powerpoint/2010/main" val="209084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3AB5AA9-6E66-634F-8D11-F6522D7B6E9C}"/>
              </a:ext>
            </a:extLst>
          </p:cNvPr>
          <p:cNvSpPr/>
          <p:nvPr/>
        </p:nvSpPr>
        <p:spPr>
          <a:xfrm>
            <a:off x="1594830" y="3416050"/>
            <a:ext cx="1050347" cy="1077218"/>
          </a:xfrm>
          <a:prstGeom prst="rect">
            <a:avLst/>
          </a:prstGeom>
          <a:solidFill>
            <a:schemeClr val="accent3">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BB411482-6377-9A42-BA03-50E5027B6EBA}"/>
              </a:ext>
            </a:extLst>
          </p:cNvPr>
          <p:cNvSpPr/>
          <p:nvPr/>
        </p:nvSpPr>
        <p:spPr>
          <a:xfrm>
            <a:off x="7772637" y="2220334"/>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C70FE248-CBF7-8740-8367-EC877EF86715}"/>
              </a:ext>
            </a:extLst>
          </p:cNvPr>
          <p:cNvSpPr/>
          <p:nvPr/>
        </p:nvSpPr>
        <p:spPr>
          <a:xfrm>
            <a:off x="7772637" y="3415760"/>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5C37B2E-F4AB-A74F-802B-BDC7E4029662}"/>
              </a:ext>
            </a:extLst>
          </p:cNvPr>
          <p:cNvSpPr/>
          <p:nvPr/>
        </p:nvSpPr>
        <p:spPr>
          <a:xfrm>
            <a:off x="7772637" y="4614086"/>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B9DE1DB-CCDE-6540-955E-1C806C101704}"/>
              </a:ext>
            </a:extLst>
          </p:cNvPr>
          <p:cNvSpPr/>
          <p:nvPr/>
        </p:nvSpPr>
        <p:spPr>
          <a:xfrm>
            <a:off x="355240" y="3416050"/>
            <a:ext cx="1050347" cy="1077218"/>
          </a:xfrm>
          <a:prstGeom prst="rect">
            <a:avLst/>
          </a:prstGeom>
          <a:solidFill>
            <a:schemeClr val="bg1">
              <a:lumMod val="95000"/>
            </a:schemeClr>
          </a:solidFill>
          <a:ln w="349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itle 2">
            <a:extLst>
              <a:ext uri="{FF2B5EF4-FFF2-40B4-BE49-F238E27FC236}">
                <a16:creationId xmlns:a16="http://schemas.microsoft.com/office/drawing/2014/main" id="{4F7A8ADB-1F04-2247-8D1A-E4E76673161D}"/>
              </a:ext>
            </a:extLst>
          </p:cNvPr>
          <p:cNvSpPr>
            <a:spLocks noGrp="1"/>
          </p:cNvSpPr>
          <p:nvPr>
            <p:ph type="title"/>
          </p:nvPr>
        </p:nvSpPr>
        <p:spPr>
          <a:xfrm>
            <a:off x="211525" y="243699"/>
            <a:ext cx="7885057" cy="703937"/>
          </a:xfrm>
        </p:spPr>
        <p:txBody>
          <a:bodyPr/>
          <a:lstStyle/>
          <a:p>
            <a:r>
              <a:rPr lang="en-US" dirty="0"/>
              <a:t>The exercise: an overview</a:t>
            </a:r>
          </a:p>
        </p:txBody>
      </p:sp>
      <p:sp>
        <p:nvSpPr>
          <p:cNvPr id="4" name="Snip Same Side Corner Rectangle 3">
            <a:extLst>
              <a:ext uri="{FF2B5EF4-FFF2-40B4-BE49-F238E27FC236}">
                <a16:creationId xmlns:a16="http://schemas.microsoft.com/office/drawing/2014/main" id="{A9C71608-52B8-FE41-80B3-BE8CC054CAEE}"/>
              </a:ext>
            </a:extLst>
          </p:cNvPr>
          <p:cNvSpPr/>
          <p:nvPr/>
        </p:nvSpPr>
        <p:spPr>
          <a:xfrm rot="5400000">
            <a:off x="855139" y="863313"/>
            <a:ext cx="875615" cy="1800418"/>
          </a:xfrm>
          <a:prstGeom prst="snip2SameRect">
            <a:avLst>
              <a:gd name="adj1" fmla="val 0"/>
              <a:gd name="adj2" fmla="val 0"/>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94ADA7C1-CC12-914D-8F4A-10B14D68A3A1}"/>
              </a:ext>
            </a:extLst>
          </p:cNvPr>
          <p:cNvSpPr txBox="1"/>
          <p:nvPr/>
        </p:nvSpPr>
        <p:spPr>
          <a:xfrm>
            <a:off x="447751" y="1454247"/>
            <a:ext cx="1672253" cy="646331"/>
          </a:xfrm>
          <a:prstGeom prst="rect">
            <a:avLst/>
          </a:prstGeom>
          <a:noFill/>
          <a:ln>
            <a:solidFill>
              <a:schemeClr val="bg2">
                <a:lumMod val="50000"/>
              </a:schemeClr>
            </a:solidFill>
          </a:ln>
        </p:spPr>
        <p:txBody>
          <a:bodyPr wrap="none" rtlCol="0">
            <a:spAutoFit/>
          </a:bodyPr>
          <a:lstStyle/>
          <a:p>
            <a:r>
              <a:rPr lang="en-US" dirty="0"/>
              <a:t>Command line</a:t>
            </a:r>
          </a:p>
          <a:p>
            <a:r>
              <a:rPr lang="en-US" dirty="0"/>
              <a:t>review</a:t>
            </a:r>
          </a:p>
        </p:txBody>
      </p:sp>
      <p:sp>
        <p:nvSpPr>
          <p:cNvPr id="9" name="TextBox 8">
            <a:extLst>
              <a:ext uri="{FF2B5EF4-FFF2-40B4-BE49-F238E27FC236}">
                <a16:creationId xmlns:a16="http://schemas.microsoft.com/office/drawing/2014/main" id="{1F4C7415-008E-0E42-9E94-39A79C500479}"/>
              </a:ext>
            </a:extLst>
          </p:cNvPr>
          <p:cNvSpPr txBox="1"/>
          <p:nvPr/>
        </p:nvSpPr>
        <p:spPr>
          <a:xfrm>
            <a:off x="392737" y="3539161"/>
            <a:ext cx="1075305" cy="830997"/>
          </a:xfrm>
          <a:prstGeom prst="rect">
            <a:avLst/>
          </a:prstGeom>
          <a:noFill/>
        </p:spPr>
        <p:txBody>
          <a:bodyPr wrap="square" rtlCol="0">
            <a:spAutoFit/>
          </a:bodyPr>
          <a:lstStyle/>
          <a:p>
            <a:r>
              <a:rPr lang="en-US" sz="1600" dirty="0"/>
              <a:t>source raw 16S reads</a:t>
            </a:r>
          </a:p>
        </p:txBody>
      </p:sp>
      <p:sp>
        <p:nvSpPr>
          <p:cNvPr id="11" name="TextBox 10">
            <a:extLst>
              <a:ext uri="{FF2B5EF4-FFF2-40B4-BE49-F238E27FC236}">
                <a16:creationId xmlns:a16="http://schemas.microsoft.com/office/drawing/2014/main" id="{2201059B-3E17-F34D-A3AE-6B9BC97337F5}"/>
              </a:ext>
            </a:extLst>
          </p:cNvPr>
          <p:cNvSpPr txBox="1"/>
          <p:nvPr/>
        </p:nvSpPr>
        <p:spPr>
          <a:xfrm>
            <a:off x="1654554" y="3539161"/>
            <a:ext cx="1145561" cy="830997"/>
          </a:xfrm>
          <a:prstGeom prst="rect">
            <a:avLst/>
          </a:prstGeom>
          <a:noFill/>
        </p:spPr>
        <p:txBody>
          <a:bodyPr wrap="square" rtlCol="0">
            <a:spAutoFit/>
          </a:bodyPr>
          <a:lstStyle/>
          <a:p>
            <a:r>
              <a:rPr lang="en-US" sz="1600" dirty="0"/>
              <a:t>prepare reads for analysis</a:t>
            </a:r>
          </a:p>
        </p:txBody>
      </p:sp>
      <p:sp>
        <p:nvSpPr>
          <p:cNvPr id="14" name="TextBox 13">
            <a:extLst>
              <a:ext uri="{FF2B5EF4-FFF2-40B4-BE49-F238E27FC236}">
                <a16:creationId xmlns:a16="http://schemas.microsoft.com/office/drawing/2014/main" id="{567877B5-A4D7-5E4C-AF0E-94B2A07A7970}"/>
              </a:ext>
            </a:extLst>
          </p:cNvPr>
          <p:cNvSpPr txBox="1"/>
          <p:nvPr/>
        </p:nvSpPr>
        <p:spPr>
          <a:xfrm>
            <a:off x="2859839" y="3539161"/>
            <a:ext cx="1309759" cy="830997"/>
          </a:xfrm>
          <a:prstGeom prst="rect">
            <a:avLst/>
          </a:prstGeom>
          <a:noFill/>
        </p:spPr>
        <p:txBody>
          <a:bodyPr wrap="square" rtlCol="0">
            <a:spAutoFit/>
          </a:bodyPr>
          <a:lstStyle/>
          <a:p>
            <a:r>
              <a:rPr lang="en-US" sz="1600" dirty="0"/>
              <a:t>combine paired reads</a:t>
            </a:r>
          </a:p>
        </p:txBody>
      </p:sp>
      <p:sp>
        <p:nvSpPr>
          <p:cNvPr id="15" name="TextBox 14">
            <a:extLst>
              <a:ext uri="{FF2B5EF4-FFF2-40B4-BE49-F238E27FC236}">
                <a16:creationId xmlns:a16="http://schemas.microsoft.com/office/drawing/2014/main" id="{455F2EBD-9C18-364F-9935-5E4EFAD32434}"/>
              </a:ext>
            </a:extLst>
          </p:cNvPr>
          <p:cNvSpPr txBox="1"/>
          <p:nvPr/>
        </p:nvSpPr>
        <p:spPr>
          <a:xfrm>
            <a:off x="3997611" y="3431438"/>
            <a:ext cx="1182004" cy="1077218"/>
          </a:xfrm>
          <a:prstGeom prst="rect">
            <a:avLst/>
          </a:prstGeom>
          <a:noFill/>
        </p:spPr>
        <p:txBody>
          <a:bodyPr wrap="square" rtlCol="0">
            <a:spAutoFit/>
          </a:bodyPr>
          <a:lstStyle/>
          <a:p>
            <a:r>
              <a:rPr lang="en-US" sz="1600" dirty="0"/>
              <a:t>identify unique AND n&gt;1,</a:t>
            </a:r>
          </a:p>
          <a:p>
            <a:r>
              <a:rPr lang="en-US" sz="1600" dirty="0"/>
              <a:t>sequences</a:t>
            </a:r>
          </a:p>
        </p:txBody>
      </p:sp>
      <p:sp>
        <p:nvSpPr>
          <p:cNvPr id="16" name="TextBox 15">
            <a:extLst>
              <a:ext uri="{FF2B5EF4-FFF2-40B4-BE49-F238E27FC236}">
                <a16:creationId xmlns:a16="http://schemas.microsoft.com/office/drawing/2014/main" id="{6E58000E-CCF4-6543-BAFC-4ED5F6ECE802}"/>
              </a:ext>
            </a:extLst>
          </p:cNvPr>
          <p:cNvSpPr txBox="1"/>
          <p:nvPr/>
        </p:nvSpPr>
        <p:spPr>
          <a:xfrm>
            <a:off x="5425552" y="3662271"/>
            <a:ext cx="970001" cy="584775"/>
          </a:xfrm>
          <a:prstGeom prst="rect">
            <a:avLst/>
          </a:prstGeom>
          <a:noFill/>
        </p:spPr>
        <p:txBody>
          <a:bodyPr wrap="square" rtlCol="0">
            <a:spAutoFit/>
          </a:bodyPr>
          <a:lstStyle/>
          <a:p>
            <a:r>
              <a:rPr lang="en-US" sz="1600" dirty="0"/>
              <a:t>cluster OTUs</a:t>
            </a:r>
          </a:p>
        </p:txBody>
      </p:sp>
      <p:sp>
        <p:nvSpPr>
          <p:cNvPr id="19" name="Rectangle 18">
            <a:extLst>
              <a:ext uri="{FF2B5EF4-FFF2-40B4-BE49-F238E27FC236}">
                <a16:creationId xmlns:a16="http://schemas.microsoft.com/office/drawing/2014/main" id="{BAF88597-FC0B-774B-8741-CCCDB7AF7D72}"/>
              </a:ext>
            </a:extLst>
          </p:cNvPr>
          <p:cNvSpPr/>
          <p:nvPr/>
        </p:nvSpPr>
        <p:spPr>
          <a:xfrm>
            <a:off x="2789758"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D050EF86-140B-F54F-8239-C476B4735082}"/>
              </a:ext>
            </a:extLst>
          </p:cNvPr>
          <p:cNvSpPr/>
          <p:nvPr/>
        </p:nvSpPr>
        <p:spPr>
          <a:xfrm>
            <a:off x="3984686" y="3416050"/>
            <a:ext cx="1194929"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245612F-BF75-CF43-8B44-1D063CE92733}"/>
              </a:ext>
            </a:extLst>
          </p:cNvPr>
          <p:cNvSpPr/>
          <p:nvPr/>
        </p:nvSpPr>
        <p:spPr>
          <a:xfrm>
            <a:off x="5305908" y="3423853"/>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26306C02-C7AC-2445-992A-70E0C9A59481}"/>
              </a:ext>
            </a:extLst>
          </p:cNvPr>
          <p:cNvSpPr txBox="1"/>
          <p:nvPr/>
        </p:nvSpPr>
        <p:spPr>
          <a:xfrm>
            <a:off x="6514123" y="4216640"/>
            <a:ext cx="1142786" cy="584775"/>
          </a:xfrm>
          <a:prstGeom prst="rect">
            <a:avLst/>
          </a:prstGeom>
          <a:noFill/>
        </p:spPr>
        <p:txBody>
          <a:bodyPr wrap="square" rtlCol="0">
            <a:spAutoFit/>
          </a:bodyPr>
          <a:lstStyle/>
          <a:p>
            <a:r>
              <a:rPr lang="en-US" sz="1600" dirty="0"/>
              <a:t>assign taxonomy</a:t>
            </a:r>
          </a:p>
        </p:txBody>
      </p:sp>
      <p:sp>
        <p:nvSpPr>
          <p:cNvPr id="24" name="Rectangle 23">
            <a:extLst>
              <a:ext uri="{FF2B5EF4-FFF2-40B4-BE49-F238E27FC236}">
                <a16:creationId xmlns:a16="http://schemas.microsoft.com/office/drawing/2014/main" id="{ABE81A6D-C167-D143-B595-35E2D648C208}"/>
              </a:ext>
            </a:extLst>
          </p:cNvPr>
          <p:cNvSpPr/>
          <p:nvPr/>
        </p:nvSpPr>
        <p:spPr>
          <a:xfrm>
            <a:off x="6514122" y="3985807"/>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A93F60F2-94DE-AF42-8204-BDF4B66FE3D5}"/>
              </a:ext>
            </a:extLst>
          </p:cNvPr>
          <p:cNvSpPr txBox="1"/>
          <p:nvPr/>
        </p:nvSpPr>
        <p:spPr>
          <a:xfrm>
            <a:off x="6734459" y="2850169"/>
            <a:ext cx="812603" cy="830997"/>
          </a:xfrm>
          <a:prstGeom prst="rect">
            <a:avLst/>
          </a:prstGeom>
          <a:noFill/>
        </p:spPr>
        <p:txBody>
          <a:bodyPr wrap="square" rtlCol="0">
            <a:spAutoFit/>
          </a:bodyPr>
          <a:lstStyle/>
          <a:p>
            <a:r>
              <a:rPr lang="en-US" sz="1600" dirty="0"/>
              <a:t>OTU count table</a:t>
            </a:r>
          </a:p>
        </p:txBody>
      </p:sp>
      <p:sp>
        <p:nvSpPr>
          <p:cNvPr id="28" name="Rectangle 27">
            <a:extLst>
              <a:ext uri="{FF2B5EF4-FFF2-40B4-BE49-F238E27FC236}">
                <a16:creationId xmlns:a16="http://schemas.microsoft.com/office/drawing/2014/main" id="{DD6B7C07-95AB-9C4F-B6D5-9491096EBD34}"/>
              </a:ext>
            </a:extLst>
          </p:cNvPr>
          <p:cNvSpPr/>
          <p:nvPr/>
        </p:nvSpPr>
        <p:spPr>
          <a:xfrm>
            <a:off x="6496715" y="2751140"/>
            <a:ext cx="1084201"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A941CEE8-652A-4D43-A006-8B70E7458FB3}"/>
              </a:ext>
            </a:extLst>
          </p:cNvPr>
          <p:cNvSpPr txBox="1"/>
          <p:nvPr/>
        </p:nvSpPr>
        <p:spPr>
          <a:xfrm>
            <a:off x="2824798" y="3001870"/>
            <a:ext cx="980266" cy="369332"/>
          </a:xfrm>
          <a:prstGeom prst="rect">
            <a:avLst/>
          </a:prstGeom>
          <a:noFill/>
        </p:spPr>
        <p:txBody>
          <a:bodyPr wrap="square" rtlCol="0">
            <a:spAutoFit/>
          </a:bodyPr>
          <a:lstStyle/>
          <a:p>
            <a:pPr algn="ctr"/>
            <a:r>
              <a:rPr lang="en-US" b="1" dirty="0" err="1">
                <a:solidFill>
                  <a:schemeClr val="accent1"/>
                </a:solidFill>
              </a:rPr>
              <a:t>FLASh</a:t>
            </a:r>
            <a:endParaRPr lang="en-US" b="1" dirty="0">
              <a:solidFill>
                <a:schemeClr val="accent1"/>
              </a:solidFill>
            </a:endParaRPr>
          </a:p>
        </p:txBody>
      </p:sp>
      <p:sp>
        <p:nvSpPr>
          <p:cNvPr id="30" name="TextBox 29">
            <a:extLst>
              <a:ext uri="{FF2B5EF4-FFF2-40B4-BE49-F238E27FC236}">
                <a16:creationId xmlns:a16="http://schemas.microsoft.com/office/drawing/2014/main" id="{1089AAA2-1B4F-BB4A-A4D7-C54F61504C4B}"/>
              </a:ext>
            </a:extLst>
          </p:cNvPr>
          <p:cNvSpPr txBox="1"/>
          <p:nvPr/>
        </p:nvSpPr>
        <p:spPr>
          <a:xfrm>
            <a:off x="4018865" y="300187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1" name="TextBox 30">
            <a:extLst>
              <a:ext uri="{FF2B5EF4-FFF2-40B4-BE49-F238E27FC236}">
                <a16:creationId xmlns:a16="http://schemas.microsoft.com/office/drawing/2014/main" id="{B21F2EEE-6B60-2F43-ACAC-B182F4EE3CBD}"/>
              </a:ext>
            </a:extLst>
          </p:cNvPr>
          <p:cNvSpPr txBox="1"/>
          <p:nvPr/>
        </p:nvSpPr>
        <p:spPr>
          <a:xfrm>
            <a:off x="1640776" y="3001870"/>
            <a:ext cx="980266" cy="369332"/>
          </a:xfrm>
          <a:prstGeom prst="rect">
            <a:avLst/>
          </a:prstGeom>
          <a:noFill/>
        </p:spPr>
        <p:txBody>
          <a:bodyPr wrap="square" rtlCol="0">
            <a:spAutoFit/>
          </a:bodyPr>
          <a:lstStyle/>
          <a:p>
            <a:pPr algn="ctr"/>
            <a:r>
              <a:rPr lang="en-US" b="1" dirty="0" err="1">
                <a:solidFill>
                  <a:schemeClr val="accent1"/>
                </a:solidFill>
              </a:rPr>
              <a:t>linux</a:t>
            </a:r>
            <a:endParaRPr lang="en-US" b="1" dirty="0">
              <a:solidFill>
                <a:schemeClr val="accent1"/>
              </a:solidFill>
            </a:endParaRPr>
          </a:p>
        </p:txBody>
      </p:sp>
      <p:sp>
        <p:nvSpPr>
          <p:cNvPr id="32" name="TextBox 31">
            <a:extLst>
              <a:ext uri="{FF2B5EF4-FFF2-40B4-BE49-F238E27FC236}">
                <a16:creationId xmlns:a16="http://schemas.microsoft.com/office/drawing/2014/main" id="{038BAA94-BC65-3042-9F3A-98ED173212E4}"/>
              </a:ext>
            </a:extLst>
          </p:cNvPr>
          <p:cNvSpPr txBox="1"/>
          <p:nvPr/>
        </p:nvSpPr>
        <p:spPr>
          <a:xfrm>
            <a:off x="332376" y="2724871"/>
            <a:ext cx="1487697" cy="646331"/>
          </a:xfrm>
          <a:prstGeom prst="rect">
            <a:avLst/>
          </a:prstGeom>
          <a:noFill/>
        </p:spPr>
        <p:txBody>
          <a:bodyPr wrap="square" rtlCol="0">
            <a:spAutoFit/>
          </a:bodyPr>
          <a:lstStyle/>
          <a:p>
            <a:r>
              <a:rPr lang="en-US" b="1" dirty="0" err="1">
                <a:solidFill>
                  <a:schemeClr val="accent1"/>
                </a:solidFill>
              </a:rPr>
              <a:t>Diab</a:t>
            </a:r>
            <a:r>
              <a:rPr lang="en-US" b="1" dirty="0">
                <a:solidFill>
                  <a:schemeClr val="accent1"/>
                </a:solidFill>
              </a:rPr>
              <a:t>-</a:t>
            </a:r>
          </a:p>
          <a:p>
            <a:r>
              <a:rPr lang="en-US" b="1" dirty="0">
                <a:solidFill>
                  <a:schemeClr val="accent1"/>
                </a:solidFill>
              </a:rPr>
              <a:t>immune</a:t>
            </a:r>
          </a:p>
        </p:txBody>
      </p:sp>
      <p:sp>
        <p:nvSpPr>
          <p:cNvPr id="33" name="TextBox 32">
            <a:extLst>
              <a:ext uri="{FF2B5EF4-FFF2-40B4-BE49-F238E27FC236}">
                <a16:creationId xmlns:a16="http://schemas.microsoft.com/office/drawing/2014/main" id="{E8057561-36A5-0E45-BF48-8B4B39049FAD}"/>
              </a:ext>
            </a:extLst>
          </p:cNvPr>
          <p:cNvSpPr txBox="1"/>
          <p:nvPr/>
        </p:nvSpPr>
        <p:spPr>
          <a:xfrm>
            <a:off x="6460139" y="233592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4" name="TextBox 33">
            <a:extLst>
              <a:ext uri="{FF2B5EF4-FFF2-40B4-BE49-F238E27FC236}">
                <a16:creationId xmlns:a16="http://schemas.microsoft.com/office/drawing/2014/main" id="{77B081A9-BD4C-9C4D-94EF-FA4795C0F60E}"/>
              </a:ext>
            </a:extLst>
          </p:cNvPr>
          <p:cNvSpPr txBox="1"/>
          <p:nvPr/>
        </p:nvSpPr>
        <p:spPr>
          <a:xfrm>
            <a:off x="6484272" y="5072574"/>
            <a:ext cx="1249068" cy="646331"/>
          </a:xfrm>
          <a:prstGeom prst="rect">
            <a:avLst/>
          </a:prstGeom>
          <a:noFill/>
        </p:spPr>
        <p:txBody>
          <a:bodyPr wrap="square" rtlCol="0">
            <a:spAutoFit/>
          </a:bodyPr>
          <a:lstStyle/>
          <a:p>
            <a:r>
              <a:rPr lang="en-US" b="1" dirty="0" err="1">
                <a:solidFill>
                  <a:schemeClr val="accent1"/>
                </a:solidFill>
              </a:rPr>
              <a:t>rdp</a:t>
            </a:r>
            <a:r>
              <a:rPr lang="en-US" b="1" dirty="0">
                <a:solidFill>
                  <a:schemeClr val="accent1"/>
                </a:solidFill>
              </a:rPr>
              <a:t> </a:t>
            </a:r>
          </a:p>
          <a:p>
            <a:r>
              <a:rPr lang="en-US" b="1" dirty="0">
                <a:solidFill>
                  <a:schemeClr val="accent1"/>
                </a:solidFill>
              </a:rPr>
              <a:t>classifier</a:t>
            </a:r>
          </a:p>
        </p:txBody>
      </p:sp>
      <p:sp>
        <p:nvSpPr>
          <p:cNvPr id="35" name="TextBox 34">
            <a:extLst>
              <a:ext uri="{FF2B5EF4-FFF2-40B4-BE49-F238E27FC236}">
                <a16:creationId xmlns:a16="http://schemas.microsoft.com/office/drawing/2014/main" id="{703F8EB0-B893-BE49-8BAC-4183CD19725F}"/>
              </a:ext>
            </a:extLst>
          </p:cNvPr>
          <p:cNvSpPr txBox="1"/>
          <p:nvPr/>
        </p:nvSpPr>
        <p:spPr>
          <a:xfrm>
            <a:off x="7782553" y="2385600"/>
            <a:ext cx="1193288" cy="830997"/>
          </a:xfrm>
          <a:prstGeom prst="rect">
            <a:avLst/>
          </a:prstGeom>
          <a:noFill/>
        </p:spPr>
        <p:txBody>
          <a:bodyPr wrap="square" rtlCol="0">
            <a:spAutoFit/>
          </a:bodyPr>
          <a:lstStyle/>
          <a:p>
            <a:r>
              <a:rPr lang="en-US" sz="1600" dirty="0"/>
              <a:t>relative abundance table</a:t>
            </a:r>
          </a:p>
        </p:txBody>
      </p:sp>
      <p:sp>
        <p:nvSpPr>
          <p:cNvPr id="37" name="TextBox 36">
            <a:extLst>
              <a:ext uri="{FF2B5EF4-FFF2-40B4-BE49-F238E27FC236}">
                <a16:creationId xmlns:a16="http://schemas.microsoft.com/office/drawing/2014/main" id="{8612B96F-78FC-3D49-9112-4A7D31F019AF}"/>
              </a:ext>
            </a:extLst>
          </p:cNvPr>
          <p:cNvSpPr txBox="1"/>
          <p:nvPr/>
        </p:nvSpPr>
        <p:spPr>
          <a:xfrm>
            <a:off x="7819129" y="3544450"/>
            <a:ext cx="970001" cy="830997"/>
          </a:xfrm>
          <a:prstGeom prst="rect">
            <a:avLst/>
          </a:prstGeom>
          <a:noFill/>
        </p:spPr>
        <p:txBody>
          <a:bodyPr wrap="square" rtlCol="0">
            <a:spAutoFit/>
          </a:bodyPr>
          <a:lstStyle/>
          <a:p>
            <a:r>
              <a:rPr lang="en-US" sz="1600" dirty="0"/>
              <a:t>alpha diversity</a:t>
            </a:r>
          </a:p>
          <a:p>
            <a:r>
              <a:rPr lang="en-US" sz="1600" dirty="0"/>
              <a:t>plot</a:t>
            </a:r>
          </a:p>
        </p:txBody>
      </p:sp>
      <p:sp>
        <p:nvSpPr>
          <p:cNvPr id="39" name="TextBox 38">
            <a:extLst>
              <a:ext uri="{FF2B5EF4-FFF2-40B4-BE49-F238E27FC236}">
                <a16:creationId xmlns:a16="http://schemas.microsoft.com/office/drawing/2014/main" id="{6CC9F484-A31C-0744-A736-5B963734D991}"/>
              </a:ext>
            </a:extLst>
          </p:cNvPr>
          <p:cNvSpPr txBox="1"/>
          <p:nvPr/>
        </p:nvSpPr>
        <p:spPr>
          <a:xfrm>
            <a:off x="7852983" y="4746784"/>
            <a:ext cx="970001" cy="830997"/>
          </a:xfrm>
          <a:prstGeom prst="rect">
            <a:avLst/>
          </a:prstGeom>
          <a:noFill/>
        </p:spPr>
        <p:txBody>
          <a:bodyPr wrap="square" rtlCol="0">
            <a:spAutoFit/>
          </a:bodyPr>
          <a:lstStyle/>
          <a:p>
            <a:r>
              <a:rPr lang="en-US" sz="1600" dirty="0"/>
              <a:t>beta diversity plot</a:t>
            </a:r>
          </a:p>
        </p:txBody>
      </p:sp>
      <p:sp>
        <p:nvSpPr>
          <p:cNvPr id="41" name="TextBox 40">
            <a:extLst>
              <a:ext uri="{FF2B5EF4-FFF2-40B4-BE49-F238E27FC236}">
                <a16:creationId xmlns:a16="http://schemas.microsoft.com/office/drawing/2014/main" id="{220D9715-F548-CC46-8868-30C7AAB60CBC}"/>
              </a:ext>
            </a:extLst>
          </p:cNvPr>
          <p:cNvSpPr txBox="1"/>
          <p:nvPr/>
        </p:nvSpPr>
        <p:spPr>
          <a:xfrm>
            <a:off x="7711774" y="1495191"/>
            <a:ext cx="1318932" cy="646331"/>
          </a:xfrm>
          <a:prstGeom prst="rect">
            <a:avLst/>
          </a:prstGeom>
          <a:noFill/>
        </p:spPr>
        <p:txBody>
          <a:bodyPr wrap="square" rtlCol="0">
            <a:spAutoFit/>
          </a:bodyPr>
          <a:lstStyle/>
          <a:p>
            <a:pPr algn="ctr"/>
            <a:r>
              <a:rPr lang="en-US" b="1" dirty="0" err="1">
                <a:solidFill>
                  <a:schemeClr val="accent1"/>
                </a:solidFill>
              </a:rPr>
              <a:t>metaseqR</a:t>
            </a:r>
            <a:endParaRPr lang="en-US" b="1" dirty="0">
              <a:solidFill>
                <a:schemeClr val="accent1"/>
              </a:solidFill>
            </a:endParaRPr>
          </a:p>
          <a:p>
            <a:pPr algn="ctr"/>
            <a:r>
              <a:rPr lang="en-US" b="1" dirty="0" err="1">
                <a:solidFill>
                  <a:schemeClr val="accent1"/>
                </a:solidFill>
              </a:rPr>
              <a:t>phyloseq</a:t>
            </a:r>
            <a:endParaRPr lang="en-US" b="1" dirty="0">
              <a:solidFill>
                <a:schemeClr val="accent1"/>
              </a:solidFill>
            </a:endParaRPr>
          </a:p>
        </p:txBody>
      </p:sp>
      <p:sp>
        <p:nvSpPr>
          <p:cNvPr id="42" name="TextBox 41">
            <a:extLst>
              <a:ext uri="{FF2B5EF4-FFF2-40B4-BE49-F238E27FC236}">
                <a16:creationId xmlns:a16="http://schemas.microsoft.com/office/drawing/2014/main" id="{50CA71ED-F41F-EB4B-9E63-14C83A916B40}"/>
              </a:ext>
            </a:extLst>
          </p:cNvPr>
          <p:cNvSpPr txBox="1"/>
          <p:nvPr/>
        </p:nvSpPr>
        <p:spPr>
          <a:xfrm>
            <a:off x="5277652" y="3001870"/>
            <a:ext cx="1078603"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cxnSp>
        <p:nvCxnSpPr>
          <p:cNvPr id="44" name="Straight Arrow Connector 43">
            <a:extLst>
              <a:ext uri="{FF2B5EF4-FFF2-40B4-BE49-F238E27FC236}">
                <a16:creationId xmlns:a16="http://schemas.microsoft.com/office/drawing/2014/main" id="{3A76467E-C50E-184C-9DC2-220D2D9288CC}"/>
              </a:ext>
            </a:extLst>
          </p:cNvPr>
          <p:cNvCxnSpPr>
            <a:cxnSpLocks/>
          </p:cNvCxnSpPr>
          <p:nvPr/>
        </p:nvCxnSpPr>
        <p:spPr>
          <a:xfrm>
            <a:off x="877824" y="2220334"/>
            <a:ext cx="0" cy="430054"/>
          </a:xfrm>
          <a:prstGeom prst="straightConnector1">
            <a:avLst/>
          </a:prstGeom>
          <a:ln w="28575">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D1A83D25-0145-4B44-9570-C23EF4B0BA7B}"/>
              </a:ext>
            </a:extLst>
          </p:cNvPr>
          <p:cNvSpPr txBox="1"/>
          <p:nvPr/>
        </p:nvSpPr>
        <p:spPr>
          <a:xfrm>
            <a:off x="1536050" y="4568992"/>
            <a:ext cx="2893741" cy="923330"/>
          </a:xfrm>
          <a:prstGeom prst="rect">
            <a:avLst/>
          </a:prstGeom>
          <a:noFill/>
        </p:spPr>
        <p:txBody>
          <a:bodyPr wrap="none" rtlCol="0">
            <a:spAutoFit/>
          </a:bodyPr>
          <a:lstStyle/>
          <a:p>
            <a:r>
              <a:rPr lang="en-US" dirty="0"/>
              <a:t>• rename files case/control</a:t>
            </a:r>
          </a:p>
          <a:p>
            <a:r>
              <a:rPr lang="en-US" dirty="0"/>
              <a:t>• create symbolic links</a:t>
            </a:r>
          </a:p>
          <a:p>
            <a:r>
              <a:rPr lang="en-US" dirty="0"/>
              <a:t>• take a peak at the data</a:t>
            </a:r>
          </a:p>
        </p:txBody>
      </p:sp>
    </p:spTree>
    <p:extLst>
      <p:ext uri="{BB962C8B-B14F-4D97-AF65-F5344CB8AC3E}">
        <p14:creationId xmlns:p14="http://schemas.microsoft.com/office/powerpoint/2010/main" val="1777839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AF88597-FC0B-774B-8741-CCCDB7AF7D72}"/>
              </a:ext>
            </a:extLst>
          </p:cNvPr>
          <p:cNvSpPr/>
          <p:nvPr/>
        </p:nvSpPr>
        <p:spPr>
          <a:xfrm>
            <a:off x="2789758" y="3416050"/>
            <a:ext cx="1050347" cy="1077218"/>
          </a:xfrm>
          <a:prstGeom prst="rect">
            <a:avLst/>
          </a:prstGeom>
          <a:solidFill>
            <a:schemeClr val="accent3">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BB411482-6377-9A42-BA03-50E5027B6EBA}"/>
              </a:ext>
            </a:extLst>
          </p:cNvPr>
          <p:cNvSpPr/>
          <p:nvPr/>
        </p:nvSpPr>
        <p:spPr>
          <a:xfrm>
            <a:off x="7772637" y="2220334"/>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C70FE248-CBF7-8740-8367-EC877EF86715}"/>
              </a:ext>
            </a:extLst>
          </p:cNvPr>
          <p:cNvSpPr/>
          <p:nvPr/>
        </p:nvSpPr>
        <p:spPr>
          <a:xfrm>
            <a:off x="7772637" y="3415760"/>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5C37B2E-F4AB-A74F-802B-BDC7E4029662}"/>
              </a:ext>
            </a:extLst>
          </p:cNvPr>
          <p:cNvSpPr/>
          <p:nvPr/>
        </p:nvSpPr>
        <p:spPr>
          <a:xfrm>
            <a:off x="7772637" y="4614086"/>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B9DE1DB-CCDE-6540-955E-1C806C101704}"/>
              </a:ext>
            </a:extLst>
          </p:cNvPr>
          <p:cNvSpPr/>
          <p:nvPr/>
        </p:nvSpPr>
        <p:spPr>
          <a:xfrm>
            <a:off x="355240" y="3416050"/>
            <a:ext cx="1050347" cy="1077218"/>
          </a:xfrm>
          <a:prstGeom prst="rect">
            <a:avLst/>
          </a:prstGeom>
          <a:solidFill>
            <a:schemeClr val="bg1">
              <a:lumMod val="95000"/>
            </a:schemeClr>
          </a:solidFill>
          <a:ln w="349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itle 2">
            <a:extLst>
              <a:ext uri="{FF2B5EF4-FFF2-40B4-BE49-F238E27FC236}">
                <a16:creationId xmlns:a16="http://schemas.microsoft.com/office/drawing/2014/main" id="{4F7A8ADB-1F04-2247-8D1A-E4E76673161D}"/>
              </a:ext>
            </a:extLst>
          </p:cNvPr>
          <p:cNvSpPr>
            <a:spLocks noGrp="1"/>
          </p:cNvSpPr>
          <p:nvPr>
            <p:ph type="title"/>
          </p:nvPr>
        </p:nvSpPr>
        <p:spPr>
          <a:xfrm>
            <a:off x="211525" y="243699"/>
            <a:ext cx="7885057" cy="703937"/>
          </a:xfrm>
        </p:spPr>
        <p:txBody>
          <a:bodyPr/>
          <a:lstStyle/>
          <a:p>
            <a:r>
              <a:rPr lang="en-US" dirty="0"/>
              <a:t>The exercise: an overview</a:t>
            </a:r>
          </a:p>
        </p:txBody>
      </p:sp>
      <p:sp>
        <p:nvSpPr>
          <p:cNvPr id="4" name="Snip Same Side Corner Rectangle 3">
            <a:extLst>
              <a:ext uri="{FF2B5EF4-FFF2-40B4-BE49-F238E27FC236}">
                <a16:creationId xmlns:a16="http://schemas.microsoft.com/office/drawing/2014/main" id="{A9C71608-52B8-FE41-80B3-BE8CC054CAEE}"/>
              </a:ext>
            </a:extLst>
          </p:cNvPr>
          <p:cNvSpPr/>
          <p:nvPr/>
        </p:nvSpPr>
        <p:spPr>
          <a:xfrm rot="5400000">
            <a:off x="855139" y="863313"/>
            <a:ext cx="875615" cy="1800418"/>
          </a:xfrm>
          <a:prstGeom prst="snip2SameRect">
            <a:avLst>
              <a:gd name="adj1" fmla="val 0"/>
              <a:gd name="adj2" fmla="val 0"/>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94ADA7C1-CC12-914D-8F4A-10B14D68A3A1}"/>
              </a:ext>
            </a:extLst>
          </p:cNvPr>
          <p:cNvSpPr txBox="1"/>
          <p:nvPr/>
        </p:nvSpPr>
        <p:spPr>
          <a:xfrm>
            <a:off x="447751" y="1454247"/>
            <a:ext cx="1672253" cy="646331"/>
          </a:xfrm>
          <a:prstGeom prst="rect">
            <a:avLst/>
          </a:prstGeom>
          <a:noFill/>
          <a:ln>
            <a:solidFill>
              <a:schemeClr val="bg2">
                <a:lumMod val="50000"/>
              </a:schemeClr>
            </a:solidFill>
          </a:ln>
        </p:spPr>
        <p:txBody>
          <a:bodyPr wrap="none" rtlCol="0">
            <a:spAutoFit/>
          </a:bodyPr>
          <a:lstStyle/>
          <a:p>
            <a:r>
              <a:rPr lang="en-US" dirty="0"/>
              <a:t>Command line</a:t>
            </a:r>
          </a:p>
          <a:p>
            <a:r>
              <a:rPr lang="en-US" dirty="0"/>
              <a:t>review</a:t>
            </a:r>
          </a:p>
        </p:txBody>
      </p:sp>
      <p:sp>
        <p:nvSpPr>
          <p:cNvPr id="9" name="TextBox 8">
            <a:extLst>
              <a:ext uri="{FF2B5EF4-FFF2-40B4-BE49-F238E27FC236}">
                <a16:creationId xmlns:a16="http://schemas.microsoft.com/office/drawing/2014/main" id="{1F4C7415-008E-0E42-9E94-39A79C500479}"/>
              </a:ext>
            </a:extLst>
          </p:cNvPr>
          <p:cNvSpPr txBox="1"/>
          <p:nvPr/>
        </p:nvSpPr>
        <p:spPr>
          <a:xfrm>
            <a:off x="392737" y="3539161"/>
            <a:ext cx="1075305" cy="830997"/>
          </a:xfrm>
          <a:prstGeom prst="rect">
            <a:avLst/>
          </a:prstGeom>
          <a:noFill/>
        </p:spPr>
        <p:txBody>
          <a:bodyPr wrap="square" rtlCol="0">
            <a:spAutoFit/>
          </a:bodyPr>
          <a:lstStyle/>
          <a:p>
            <a:r>
              <a:rPr lang="en-US" sz="1600" dirty="0"/>
              <a:t>source raw 16S reads</a:t>
            </a:r>
          </a:p>
        </p:txBody>
      </p:sp>
      <p:sp>
        <p:nvSpPr>
          <p:cNvPr id="11" name="TextBox 10">
            <a:extLst>
              <a:ext uri="{FF2B5EF4-FFF2-40B4-BE49-F238E27FC236}">
                <a16:creationId xmlns:a16="http://schemas.microsoft.com/office/drawing/2014/main" id="{2201059B-3E17-F34D-A3AE-6B9BC97337F5}"/>
              </a:ext>
            </a:extLst>
          </p:cNvPr>
          <p:cNvSpPr txBox="1"/>
          <p:nvPr/>
        </p:nvSpPr>
        <p:spPr>
          <a:xfrm>
            <a:off x="1654554" y="3539161"/>
            <a:ext cx="1145561" cy="830997"/>
          </a:xfrm>
          <a:prstGeom prst="rect">
            <a:avLst/>
          </a:prstGeom>
          <a:noFill/>
        </p:spPr>
        <p:txBody>
          <a:bodyPr wrap="square" rtlCol="0">
            <a:spAutoFit/>
          </a:bodyPr>
          <a:lstStyle/>
          <a:p>
            <a:r>
              <a:rPr lang="en-US" sz="1600" dirty="0"/>
              <a:t>prepare reads for analysis</a:t>
            </a:r>
          </a:p>
        </p:txBody>
      </p:sp>
      <p:sp>
        <p:nvSpPr>
          <p:cNvPr id="14" name="TextBox 13">
            <a:extLst>
              <a:ext uri="{FF2B5EF4-FFF2-40B4-BE49-F238E27FC236}">
                <a16:creationId xmlns:a16="http://schemas.microsoft.com/office/drawing/2014/main" id="{567877B5-A4D7-5E4C-AF0E-94B2A07A7970}"/>
              </a:ext>
            </a:extLst>
          </p:cNvPr>
          <p:cNvSpPr txBox="1"/>
          <p:nvPr/>
        </p:nvSpPr>
        <p:spPr>
          <a:xfrm>
            <a:off x="2859839" y="3539161"/>
            <a:ext cx="1309759" cy="830997"/>
          </a:xfrm>
          <a:prstGeom prst="rect">
            <a:avLst/>
          </a:prstGeom>
          <a:noFill/>
        </p:spPr>
        <p:txBody>
          <a:bodyPr wrap="square" rtlCol="0">
            <a:spAutoFit/>
          </a:bodyPr>
          <a:lstStyle/>
          <a:p>
            <a:r>
              <a:rPr lang="en-US" sz="1600" dirty="0"/>
              <a:t>combine paired reads</a:t>
            </a:r>
          </a:p>
        </p:txBody>
      </p:sp>
      <p:sp>
        <p:nvSpPr>
          <p:cNvPr id="15" name="TextBox 14">
            <a:extLst>
              <a:ext uri="{FF2B5EF4-FFF2-40B4-BE49-F238E27FC236}">
                <a16:creationId xmlns:a16="http://schemas.microsoft.com/office/drawing/2014/main" id="{455F2EBD-9C18-364F-9935-5E4EFAD32434}"/>
              </a:ext>
            </a:extLst>
          </p:cNvPr>
          <p:cNvSpPr txBox="1"/>
          <p:nvPr/>
        </p:nvSpPr>
        <p:spPr>
          <a:xfrm>
            <a:off x="3997611" y="3431438"/>
            <a:ext cx="1182004" cy="1077218"/>
          </a:xfrm>
          <a:prstGeom prst="rect">
            <a:avLst/>
          </a:prstGeom>
          <a:noFill/>
        </p:spPr>
        <p:txBody>
          <a:bodyPr wrap="square" rtlCol="0">
            <a:spAutoFit/>
          </a:bodyPr>
          <a:lstStyle/>
          <a:p>
            <a:r>
              <a:rPr lang="en-US" sz="1600" dirty="0"/>
              <a:t>identify unique AND n&gt;1,</a:t>
            </a:r>
          </a:p>
          <a:p>
            <a:r>
              <a:rPr lang="en-US" sz="1600" dirty="0"/>
              <a:t>sequences</a:t>
            </a:r>
          </a:p>
        </p:txBody>
      </p:sp>
      <p:sp>
        <p:nvSpPr>
          <p:cNvPr id="16" name="TextBox 15">
            <a:extLst>
              <a:ext uri="{FF2B5EF4-FFF2-40B4-BE49-F238E27FC236}">
                <a16:creationId xmlns:a16="http://schemas.microsoft.com/office/drawing/2014/main" id="{6E58000E-CCF4-6543-BAFC-4ED5F6ECE802}"/>
              </a:ext>
            </a:extLst>
          </p:cNvPr>
          <p:cNvSpPr txBox="1"/>
          <p:nvPr/>
        </p:nvSpPr>
        <p:spPr>
          <a:xfrm>
            <a:off x="5425552" y="3662271"/>
            <a:ext cx="970001" cy="584775"/>
          </a:xfrm>
          <a:prstGeom prst="rect">
            <a:avLst/>
          </a:prstGeom>
          <a:noFill/>
        </p:spPr>
        <p:txBody>
          <a:bodyPr wrap="square" rtlCol="0">
            <a:spAutoFit/>
          </a:bodyPr>
          <a:lstStyle/>
          <a:p>
            <a:r>
              <a:rPr lang="en-US" sz="1600" dirty="0"/>
              <a:t>cluster OTUs</a:t>
            </a:r>
          </a:p>
        </p:txBody>
      </p:sp>
      <p:sp>
        <p:nvSpPr>
          <p:cNvPr id="18" name="Rectangle 17">
            <a:extLst>
              <a:ext uri="{FF2B5EF4-FFF2-40B4-BE49-F238E27FC236}">
                <a16:creationId xmlns:a16="http://schemas.microsoft.com/office/drawing/2014/main" id="{73AB5AA9-6E66-634F-8D11-F6522D7B6E9C}"/>
              </a:ext>
            </a:extLst>
          </p:cNvPr>
          <p:cNvSpPr/>
          <p:nvPr/>
        </p:nvSpPr>
        <p:spPr>
          <a:xfrm>
            <a:off x="1594830"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D050EF86-140B-F54F-8239-C476B4735082}"/>
              </a:ext>
            </a:extLst>
          </p:cNvPr>
          <p:cNvSpPr/>
          <p:nvPr/>
        </p:nvSpPr>
        <p:spPr>
          <a:xfrm>
            <a:off x="3984686" y="3416050"/>
            <a:ext cx="1194929"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245612F-BF75-CF43-8B44-1D063CE92733}"/>
              </a:ext>
            </a:extLst>
          </p:cNvPr>
          <p:cNvSpPr/>
          <p:nvPr/>
        </p:nvSpPr>
        <p:spPr>
          <a:xfrm>
            <a:off x="5305908" y="3423853"/>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26306C02-C7AC-2445-992A-70E0C9A59481}"/>
              </a:ext>
            </a:extLst>
          </p:cNvPr>
          <p:cNvSpPr txBox="1"/>
          <p:nvPr/>
        </p:nvSpPr>
        <p:spPr>
          <a:xfrm>
            <a:off x="6514123" y="4216640"/>
            <a:ext cx="1142786" cy="584775"/>
          </a:xfrm>
          <a:prstGeom prst="rect">
            <a:avLst/>
          </a:prstGeom>
          <a:noFill/>
        </p:spPr>
        <p:txBody>
          <a:bodyPr wrap="square" rtlCol="0">
            <a:spAutoFit/>
          </a:bodyPr>
          <a:lstStyle/>
          <a:p>
            <a:r>
              <a:rPr lang="en-US" sz="1600" dirty="0"/>
              <a:t>assign taxonomy</a:t>
            </a:r>
          </a:p>
        </p:txBody>
      </p:sp>
      <p:sp>
        <p:nvSpPr>
          <p:cNvPr id="24" name="Rectangle 23">
            <a:extLst>
              <a:ext uri="{FF2B5EF4-FFF2-40B4-BE49-F238E27FC236}">
                <a16:creationId xmlns:a16="http://schemas.microsoft.com/office/drawing/2014/main" id="{ABE81A6D-C167-D143-B595-35E2D648C208}"/>
              </a:ext>
            </a:extLst>
          </p:cNvPr>
          <p:cNvSpPr/>
          <p:nvPr/>
        </p:nvSpPr>
        <p:spPr>
          <a:xfrm>
            <a:off x="6514122" y="3985807"/>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A93F60F2-94DE-AF42-8204-BDF4B66FE3D5}"/>
              </a:ext>
            </a:extLst>
          </p:cNvPr>
          <p:cNvSpPr txBox="1"/>
          <p:nvPr/>
        </p:nvSpPr>
        <p:spPr>
          <a:xfrm>
            <a:off x="6734459" y="2850169"/>
            <a:ext cx="812603" cy="830997"/>
          </a:xfrm>
          <a:prstGeom prst="rect">
            <a:avLst/>
          </a:prstGeom>
          <a:noFill/>
        </p:spPr>
        <p:txBody>
          <a:bodyPr wrap="square" rtlCol="0">
            <a:spAutoFit/>
          </a:bodyPr>
          <a:lstStyle/>
          <a:p>
            <a:r>
              <a:rPr lang="en-US" sz="1600" dirty="0"/>
              <a:t>OTU count table</a:t>
            </a:r>
          </a:p>
        </p:txBody>
      </p:sp>
      <p:sp>
        <p:nvSpPr>
          <p:cNvPr id="28" name="Rectangle 27">
            <a:extLst>
              <a:ext uri="{FF2B5EF4-FFF2-40B4-BE49-F238E27FC236}">
                <a16:creationId xmlns:a16="http://schemas.microsoft.com/office/drawing/2014/main" id="{DD6B7C07-95AB-9C4F-B6D5-9491096EBD34}"/>
              </a:ext>
            </a:extLst>
          </p:cNvPr>
          <p:cNvSpPr/>
          <p:nvPr/>
        </p:nvSpPr>
        <p:spPr>
          <a:xfrm>
            <a:off x="6496715" y="2751140"/>
            <a:ext cx="1084201"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A941CEE8-652A-4D43-A006-8B70E7458FB3}"/>
              </a:ext>
            </a:extLst>
          </p:cNvPr>
          <p:cNvSpPr txBox="1"/>
          <p:nvPr/>
        </p:nvSpPr>
        <p:spPr>
          <a:xfrm>
            <a:off x="2824798" y="3001870"/>
            <a:ext cx="980266" cy="369332"/>
          </a:xfrm>
          <a:prstGeom prst="rect">
            <a:avLst/>
          </a:prstGeom>
          <a:noFill/>
        </p:spPr>
        <p:txBody>
          <a:bodyPr wrap="square" rtlCol="0">
            <a:spAutoFit/>
          </a:bodyPr>
          <a:lstStyle/>
          <a:p>
            <a:pPr algn="ctr"/>
            <a:r>
              <a:rPr lang="en-US" b="1" dirty="0" err="1">
                <a:solidFill>
                  <a:schemeClr val="accent1"/>
                </a:solidFill>
              </a:rPr>
              <a:t>FLASh</a:t>
            </a:r>
            <a:endParaRPr lang="en-US" b="1" dirty="0">
              <a:solidFill>
                <a:schemeClr val="accent1"/>
              </a:solidFill>
            </a:endParaRPr>
          </a:p>
        </p:txBody>
      </p:sp>
      <p:sp>
        <p:nvSpPr>
          <p:cNvPr id="30" name="TextBox 29">
            <a:extLst>
              <a:ext uri="{FF2B5EF4-FFF2-40B4-BE49-F238E27FC236}">
                <a16:creationId xmlns:a16="http://schemas.microsoft.com/office/drawing/2014/main" id="{1089AAA2-1B4F-BB4A-A4D7-C54F61504C4B}"/>
              </a:ext>
            </a:extLst>
          </p:cNvPr>
          <p:cNvSpPr txBox="1"/>
          <p:nvPr/>
        </p:nvSpPr>
        <p:spPr>
          <a:xfrm>
            <a:off x="4018865" y="300187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1" name="TextBox 30">
            <a:extLst>
              <a:ext uri="{FF2B5EF4-FFF2-40B4-BE49-F238E27FC236}">
                <a16:creationId xmlns:a16="http://schemas.microsoft.com/office/drawing/2014/main" id="{B21F2EEE-6B60-2F43-ACAC-B182F4EE3CBD}"/>
              </a:ext>
            </a:extLst>
          </p:cNvPr>
          <p:cNvSpPr txBox="1"/>
          <p:nvPr/>
        </p:nvSpPr>
        <p:spPr>
          <a:xfrm>
            <a:off x="1640776" y="3001870"/>
            <a:ext cx="980266" cy="369332"/>
          </a:xfrm>
          <a:prstGeom prst="rect">
            <a:avLst/>
          </a:prstGeom>
          <a:noFill/>
        </p:spPr>
        <p:txBody>
          <a:bodyPr wrap="square" rtlCol="0">
            <a:spAutoFit/>
          </a:bodyPr>
          <a:lstStyle/>
          <a:p>
            <a:pPr algn="ctr"/>
            <a:r>
              <a:rPr lang="en-US" b="1" dirty="0" err="1">
                <a:solidFill>
                  <a:schemeClr val="accent1"/>
                </a:solidFill>
              </a:rPr>
              <a:t>linux</a:t>
            </a:r>
            <a:endParaRPr lang="en-US" b="1" dirty="0">
              <a:solidFill>
                <a:schemeClr val="accent1"/>
              </a:solidFill>
            </a:endParaRPr>
          </a:p>
        </p:txBody>
      </p:sp>
      <p:sp>
        <p:nvSpPr>
          <p:cNvPr id="32" name="TextBox 31">
            <a:extLst>
              <a:ext uri="{FF2B5EF4-FFF2-40B4-BE49-F238E27FC236}">
                <a16:creationId xmlns:a16="http://schemas.microsoft.com/office/drawing/2014/main" id="{038BAA94-BC65-3042-9F3A-98ED173212E4}"/>
              </a:ext>
            </a:extLst>
          </p:cNvPr>
          <p:cNvSpPr txBox="1"/>
          <p:nvPr/>
        </p:nvSpPr>
        <p:spPr>
          <a:xfrm>
            <a:off x="332376" y="2724871"/>
            <a:ext cx="1487697" cy="646331"/>
          </a:xfrm>
          <a:prstGeom prst="rect">
            <a:avLst/>
          </a:prstGeom>
          <a:noFill/>
        </p:spPr>
        <p:txBody>
          <a:bodyPr wrap="square" rtlCol="0">
            <a:spAutoFit/>
          </a:bodyPr>
          <a:lstStyle/>
          <a:p>
            <a:r>
              <a:rPr lang="en-US" b="1" dirty="0" err="1">
                <a:solidFill>
                  <a:schemeClr val="accent1"/>
                </a:solidFill>
              </a:rPr>
              <a:t>Diab</a:t>
            </a:r>
            <a:r>
              <a:rPr lang="en-US" b="1" dirty="0">
                <a:solidFill>
                  <a:schemeClr val="accent1"/>
                </a:solidFill>
              </a:rPr>
              <a:t>-</a:t>
            </a:r>
          </a:p>
          <a:p>
            <a:r>
              <a:rPr lang="en-US" b="1" dirty="0">
                <a:solidFill>
                  <a:schemeClr val="accent1"/>
                </a:solidFill>
              </a:rPr>
              <a:t>immune</a:t>
            </a:r>
          </a:p>
        </p:txBody>
      </p:sp>
      <p:sp>
        <p:nvSpPr>
          <p:cNvPr id="33" name="TextBox 32">
            <a:extLst>
              <a:ext uri="{FF2B5EF4-FFF2-40B4-BE49-F238E27FC236}">
                <a16:creationId xmlns:a16="http://schemas.microsoft.com/office/drawing/2014/main" id="{E8057561-36A5-0E45-BF48-8B4B39049FAD}"/>
              </a:ext>
            </a:extLst>
          </p:cNvPr>
          <p:cNvSpPr txBox="1"/>
          <p:nvPr/>
        </p:nvSpPr>
        <p:spPr>
          <a:xfrm>
            <a:off x="6460139" y="233592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4" name="TextBox 33">
            <a:extLst>
              <a:ext uri="{FF2B5EF4-FFF2-40B4-BE49-F238E27FC236}">
                <a16:creationId xmlns:a16="http://schemas.microsoft.com/office/drawing/2014/main" id="{77B081A9-BD4C-9C4D-94EF-FA4795C0F60E}"/>
              </a:ext>
            </a:extLst>
          </p:cNvPr>
          <p:cNvSpPr txBox="1"/>
          <p:nvPr/>
        </p:nvSpPr>
        <p:spPr>
          <a:xfrm>
            <a:off x="6484272" y="5072574"/>
            <a:ext cx="1249068" cy="646331"/>
          </a:xfrm>
          <a:prstGeom prst="rect">
            <a:avLst/>
          </a:prstGeom>
          <a:noFill/>
        </p:spPr>
        <p:txBody>
          <a:bodyPr wrap="square" rtlCol="0">
            <a:spAutoFit/>
          </a:bodyPr>
          <a:lstStyle/>
          <a:p>
            <a:r>
              <a:rPr lang="en-US" b="1" dirty="0" err="1">
                <a:solidFill>
                  <a:schemeClr val="accent1"/>
                </a:solidFill>
              </a:rPr>
              <a:t>rdp</a:t>
            </a:r>
            <a:r>
              <a:rPr lang="en-US" b="1" dirty="0">
                <a:solidFill>
                  <a:schemeClr val="accent1"/>
                </a:solidFill>
              </a:rPr>
              <a:t> </a:t>
            </a:r>
          </a:p>
          <a:p>
            <a:r>
              <a:rPr lang="en-US" b="1" dirty="0">
                <a:solidFill>
                  <a:schemeClr val="accent1"/>
                </a:solidFill>
              </a:rPr>
              <a:t>classifier</a:t>
            </a:r>
          </a:p>
        </p:txBody>
      </p:sp>
      <p:sp>
        <p:nvSpPr>
          <p:cNvPr id="35" name="TextBox 34">
            <a:extLst>
              <a:ext uri="{FF2B5EF4-FFF2-40B4-BE49-F238E27FC236}">
                <a16:creationId xmlns:a16="http://schemas.microsoft.com/office/drawing/2014/main" id="{703F8EB0-B893-BE49-8BAC-4183CD19725F}"/>
              </a:ext>
            </a:extLst>
          </p:cNvPr>
          <p:cNvSpPr txBox="1"/>
          <p:nvPr/>
        </p:nvSpPr>
        <p:spPr>
          <a:xfrm>
            <a:off x="7782553" y="2385600"/>
            <a:ext cx="1193288" cy="830997"/>
          </a:xfrm>
          <a:prstGeom prst="rect">
            <a:avLst/>
          </a:prstGeom>
          <a:noFill/>
        </p:spPr>
        <p:txBody>
          <a:bodyPr wrap="square" rtlCol="0">
            <a:spAutoFit/>
          </a:bodyPr>
          <a:lstStyle/>
          <a:p>
            <a:r>
              <a:rPr lang="en-US" sz="1600" dirty="0"/>
              <a:t>relative abundance table</a:t>
            </a:r>
          </a:p>
        </p:txBody>
      </p:sp>
      <p:sp>
        <p:nvSpPr>
          <p:cNvPr id="37" name="TextBox 36">
            <a:extLst>
              <a:ext uri="{FF2B5EF4-FFF2-40B4-BE49-F238E27FC236}">
                <a16:creationId xmlns:a16="http://schemas.microsoft.com/office/drawing/2014/main" id="{8612B96F-78FC-3D49-9112-4A7D31F019AF}"/>
              </a:ext>
            </a:extLst>
          </p:cNvPr>
          <p:cNvSpPr txBox="1"/>
          <p:nvPr/>
        </p:nvSpPr>
        <p:spPr>
          <a:xfrm>
            <a:off x="7819129" y="3544450"/>
            <a:ext cx="970001" cy="830997"/>
          </a:xfrm>
          <a:prstGeom prst="rect">
            <a:avLst/>
          </a:prstGeom>
          <a:noFill/>
        </p:spPr>
        <p:txBody>
          <a:bodyPr wrap="square" rtlCol="0">
            <a:spAutoFit/>
          </a:bodyPr>
          <a:lstStyle/>
          <a:p>
            <a:r>
              <a:rPr lang="en-US" sz="1600" dirty="0"/>
              <a:t>alpha diversity</a:t>
            </a:r>
          </a:p>
          <a:p>
            <a:r>
              <a:rPr lang="en-US" sz="1600" dirty="0"/>
              <a:t>plot</a:t>
            </a:r>
          </a:p>
        </p:txBody>
      </p:sp>
      <p:sp>
        <p:nvSpPr>
          <p:cNvPr id="39" name="TextBox 38">
            <a:extLst>
              <a:ext uri="{FF2B5EF4-FFF2-40B4-BE49-F238E27FC236}">
                <a16:creationId xmlns:a16="http://schemas.microsoft.com/office/drawing/2014/main" id="{6CC9F484-A31C-0744-A736-5B963734D991}"/>
              </a:ext>
            </a:extLst>
          </p:cNvPr>
          <p:cNvSpPr txBox="1"/>
          <p:nvPr/>
        </p:nvSpPr>
        <p:spPr>
          <a:xfrm>
            <a:off x="7852983" y="4746784"/>
            <a:ext cx="970001" cy="830997"/>
          </a:xfrm>
          <a:prstGeom prst="rect">
            <a:avLst/>
          </a:prstGeom>
          <a:noFill/>
        </p:spPr>
        <p:txBody>
          <a:bodyPr wrap="square" rtlCol="0">
            <a:spAutoFit/>
          </a:bodyPr>
          <a:lstStyle/>
          <a:p>
            <a:r>
              <a:rPr lang="en-US" sz="1600" dirty="0"/>
              <a:t>beta diversity plot</a:t>
            </a:r>
          </a:p>
        </p:txBody>
      </p:sp>
      <p:sp>
        <p:nvSpPr>
          <p:cNvPr id="41" name="TextBox 40">
            <a:extLst>
              <a:ext uri="{FF2B5EF4-FFF2-40B4-BE49-F238E27FC236}">
                <a16:creationId xmlns:a16="http://schemas.microsoft.com/office/drawing/2014/main" id="{220D9715-F548-CC46-8868-30C7AAB60CBC}"/>
              </a:ext>
            </a:extLst>
          </p:cNvPr>
          <p:cNvSpPr txBox="1"/>
          <p:nvPr/>
        </p:nvSpPr>
        <p:spPr>
          <a:xfrm>
            <a:off x="7711774" y="1495191"/>
            <a:ext cx="1318932" cy="646331"/>
          </a:xfrm>
          <a:prstGeom prst="rect">
            <a:avLst/>
          </a:prstGeom>
          <a:noFill/>
        </p:spPr>
        <p:txBody>
          <a:bodyPr wrap="square" rtlCol="0">
            <a:spAutoFit/>
          </a:bodyPr>
          <a:lstStyle/>
          <a:p>
            <a:pPr algn="ctr"/>
            <a:r>
              <a:rPr lang="en-US" b="1" dirty="0" err="1">
                <a:solidFill>
                  <a:schemeClr val="accent1"/>
                </a:solidFill>
              </a:rPr>
              <a:t>metaseqR</a:t>
            </a:r>
            <a:endParaRPr lang="en-US" b="1" dirty="0">
              <a:solidFill>
                <a:schemeClr val="accent1"/>
              </a:solidFill>
            </a:endParaRPr>
          </a:p>
          <a:p>
            <a:pPr algn="ctr"/>
            <a:r>
              <a:rPr lang="en-US" b="1" dirty="0" err="1">
                <a:solidFill>
                  <a:schemeClr val="accent1"/>
                </a:solidFill>
              </a:rPr>
              <a:t>phyloseq</a:t>
            </a:r>
            <a:endParaRPr lang="en-US" b="1" dirty="0">
              <a:solidFill>
                <a:schemeClr val="accent1"/>
              </a:solidFill>
            </a:endParaRPr>
          </a:p>
        </p:txBody>
      </p:sp>
      <p:sp>
        <p:nvSpPr>
          <p:cNvPr id="42" name="TextBox 41">
            <a:extLst>
              <a:ext uri="{FF2B5EF4-FFF2-40B4-BE49-F238E27FC236}">
                <a16:creationId xmlns:a16="http://schemas.microsoft.com/office/drawing/2014/main" id="{50CA71ED-F41F-EB4B-9E63-14C83A916B40}"/>
              </a:ext>
            </a:extLst>
          </p:cNvPr>
          <p:cNvSpPr txBox="1"/>
          <p:nvPr/>
        </p:nvSpPr>
        <p:spPr>
          <a:xfrm>
            <a:off x="5277652" y="3001870"/>
            <a:ext cx="1078603"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cxnSp>
        <p:nvCxnSpPr>
          <p:cNvPr id="44" name="Straight Arrow Connector 43">
            <a:extLst>
              <a:ext uri="{FF2B5EF4-FFF2-40B4-BE49-F238E27FC236}">
                <a16:creationId xmlns:a16="http://schemas.microsoft.com/office/drawing/2014/main" id="{3A76467E-C50E-184C-9DC2-220D2D9288CC}"/>
              </a:ext>
            </a:extLst>
          </p:cNvPr>
          <p:cNvCxnSpPr>
            <a:cxnSpLocks/>
          </p:cNvCxnSpPr>
          <p:nvPr/>
        </p:nvCxnSpPr>
        <p:spPr>
          <a:xfrm>
            <a:off x="877824" y="2220334"/>
            <a:ext cx="0" cy="430054"/>
          </a:xfrm>
          <a:prstGeom prst="straightConnector1">
            <a:avLst/>
          </a:prstGeom>
          <a:ln w="28575">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265FB305-F7A8-CC4A-839F-22085AC450D1}"/>
              </a:ext>
            </a:extLst>
          </p:cNvPr>
          <p:cNvSpPr txBox="1"/>
          <p:nvPr/>
        </p:nvSpPr>
        <p:spPr>
          <a:xfrm>
            <a:off x="2789758" y="4553722"/>
            <a:ext cx="2662908" cy="646331"/>
          </a:xfrm>
          <a:prstGeom prst="rect">
            <a:avLst/>
          </a:prstGeom>
          <a:noFill/>
        </p:spPr>
        <p:txBody>
          <a:bodyPr wrap="none" rtlCol="0">
            <a:spAutoFit/>
          </a:bodyPr>
          <a:lstStyle/>
          <a:p>
            <a:r>
              <a:rPr lang="en-US" dirty="0"/>
              <a:t>• pair reads with for loop</a:t>
            </a:r>
          </a:p>
          <a:p>
            <a:r>
              <a:rPr lang="en-US" dirty="0"/>
              <a:t>• convert </a:t>
            </a:r>
            <a:r>
              <a:rPr lang="en-US" dirty="0" err="1"/>
              <a:t>fastq</a:t>
            </a:r>
            <a:r>
              <a:rPr lang="en-US" dirty="0"/>
              <a:t> to </a:t>
            </a:r>
            <a:r>
              <a:rPr lang="en-US" dirty="0" err="1"/>
              <a:t>fasta</a:t>
            </a:r>
            <a:endParaRPr lang="en-US" dirty="0"/>
          </a:p>
        </p:txBody>
      </p:sp>
    </p:spTree>
    <p:extLst>
      <p:ext uri="{BB962C8B-B14F-4D97-AF65-F5344CB8AC3E}">
        <p14:creationId xmlns:p14="http://schemas.microsoft.com/office/powerpoint/2010/main" val="11839876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B411482-6377-9A42-BA03-50E5027B6EBA}"/>
              </a:ext>
            </a:extLst>
          </p:cNvPr>
          <p:cNvSpPr/>
          <p:nvPr/>
        </p:nvSpPr>
        <p:spPr>
          <a:xfrm>
            <a:off x="7772637" y="2220334"/>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C70FE248-CBF7-8740-8367-EC877EF86715}"/>
              </a:ext>
            </a:extLst>
          </p:cNvPr>
          <p:cNvSpPr/>
          <p:nvPr/>
        </p:nvSpPr>
        <p:spPr>
          <a:xfrm>
            <a:off x="7772637" y="3415760"/>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5C37B2E-F4AB-A74F-802B-BDC7E4029662}"/>
              </a:ext>
            </a:extLst>
          </p:cNvPr>
          <p:cNvSpPr/>
          <p:nvPr/>
        </p:nvSpPr>
        <p:spPr>
          <a:xfrm>
            <a:off x="7772637" y="4614086"/>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B9DE1DB-CCDE-6540-955E-1C806C101704}"/>
              </a:ext>
            </a:extLst>
          </p:cNvPr>
          <p:cNvSpPr/>
          <p:nvPr/>
        </p:nvSpPr>
        <p:spPr>
          <a:xfrm>
            <a:off x="355240" y="3416050"/>
            <a:ext cx="1050347" cy="1077218"/>
          </a:xfrm>
          <a:prstGeom prst="rect">
            <a:avLst/>
          </a:prstGeom>
          <a:solidFill>
            <a:schemeClr val="bg1">
              <a:lumMod val="95000"/>
            </a:schemeClr>
          </a:solidFill>
          <a:ln w="349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itle 2">
            <a:extLst>
              <a:ext uri="{FF2B5EF4-FFF2-40B4-BE49-F238E27FC236}">
                <a16:creationId xmlns:a16="http://schemas.microsoft.com/office/drawing/2014/main" id="{4F7A8ADB-1F04-2247-8D1A-E4E76673161D}"/>
              </a:ext>
            </a:extLst>
          </p:cNvPr>
          <p:cNvSpPr>
            <a:spLocks noGrp="1"/>
          </p:cNvSpPr>
          <p:nvPr>
            <p:ph type="title"/>
          </p:nvPr>
        </p:nvSpPr>
        <p:spPr>
          <a:xfrm>
            <a:off x="211525" y="243699"/>
            <a:ext cx="7885057" cy="703937"/>
          </a:xfrm>
        </p:spPr>
        <p:txBody>
          <a:bodyPr/>
          <a:lstStyle/>
          <a:p>
            <a:r>
              <a:rPr lang="en-US" dirty="0"/>
              <a:t>The exercise: an overview</a:t>
            </a:r>
          </a:p>
        </p:txBody>
      </p:sp>
      <p:sp>
        <p:nvSpPr>
          <p:cNvPr id="4" name="Snip Same Side Corner Rectangle 3">
            <a:extLst>
              <a:ext uri="{FF2B5EF4-FFF2-40B4-BE49-F238E27FC236}">
                <a16:creationId xmlns:a16="http://schemas.microsoft.com/office/drawing/2014/main" id="{A9C71608-52B8-FE41-80B3-BE8CC054CAEE}"/>
              </a:ext>
            </a:extLst>
          </p:cNvPr>
          <p:cNvSpPr/>
          <p:nvPr/>
        </p:nvSpPr>
        <p:spPr>
          <a:xfrm rot="5400000">
            <a:off x="855139" y="863313"/>
            <a:ext cx="875615" cy="1800418"/>
          </a:xfrm>
          <a:prstGeom prst="snip2SameRect">
            <a:avLst>
              <a:gd name="adj1" fmla="val 0"/>
              <a:gd name="adj2" fmla="val 0"/>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94ADA7C1-CC12-914D-8F4A-10B14D68A3A1}"/>
              </a:ext>
            </a:extLst>
          </p:cNvPr>
          <p:cNvSpPr txBox="1"/>
          <p:nvPr/>
        </p:nvSpPr>
        <p:spPr>
          <a:xfrm>
            <a:off x="447751" y="1454247"/>
            <a:ext cx="1672253" cy="646331"/>
          </a:xfrm>
          <a:prstGeom prst="rect">
            <a:avLst/>
          </a:prstGeom>
          <a:noFill/>
          <a:ln>
            <a:solidFill>
              <a:schemeClr val="bg2">
                <a:lumMod val="50000"/>
              </a:schemeClr>
            </a:solidFill>
          </a:ln>
        </p:spPr>
        <p:txBody>
          <a:bodyPr wrap="none" rtlCol="0">
            <a:spAutoFit/>
          </a:bodyPr>
          <a:lstStyle/>
          <a:p>
            <a:r>
              <a:rPr lang="en-US" dirty="0"/>
              <a:t>Command line</a:t>
            </a:r>
          </a:p>
          <a:p>
            <a:r>
              <a:rPr lang="en-US" dirty="0"/>
              <a:t>review</a:t>
            </a:r>
          </a:p>
        </p:txBody>
      </p:sp>
      <p:sp>
        <p:nvSpPr>
          <p:cNvPr id="9" name="TextBox 8">
            <a:extLst>
              <a:ext uri="{FF2B5EF4-FFF2-40B4-BE49-F238E27FC236}">
                <a16:creationId xmlns:a16="http://schemas.microsoft.com/office/drawing/2014/main" id="{1F4C7415-008E-0E42-9E94-39A79C500479}"/>
              </a:ext>
            </a:extLst>
          </p:cNvPr>
          <p:cNvSpPr txBox="1"/>
          <p:nvPr/>
        </p:nvSpPr>
        <p:spPr>
          <a:xfrm>
            <a:off x="392737" y="3539161"/>
            <a:ext cx="1075305" cy="830997"/>
          </a:xfrm>
          <a:prstGeom prst="rect">
            <a:avLst/>
          </a:prstGeom>
          <a:noFill/>
        </p:spPr>
        <p:txBody>
          <a:bodyPr wrap="square" rtlCol="0">
            <a:spAutoFit/>
          </a:bodyPr>
          <a:lstStyle/>
          <a:p>
            <a:r>
              <a:rPr lang="en-US" sz="1600" dirty="0"/>
              <a:t>source raw 16S reads</a:t>
            </a:r>
          </a:p>
        </p:txBody>
      </p:sp>
      <p:sp>
        <p:nvSpPr>
          <p:cNvPr id="11" name="TextBox 10">
            <a:extLst>
              <a:ext uri="{FF2B5EF4-FFF2-40B4-BE49-F238E27FC236}">
                <a16:creationId xmlns:a16="http://schemas.microsoft.com/office/drawing/2014/main" id="{2201059B-3E17-F34D-A3AE-6B9BC97337F5}"/>
              </a:ext>
            </a:extLst>
          </p:cNvPr>
          <p:cNvSpPr txBox="1"/>
          <p:nvPr/>
        </p:nvSpPr>
        <p:spPr>
          <a:xfrm>
            <a:off x="1654554" y="3539161"/>
            <a:ext cx="1145561" cy="830997"/>
          </a:xfrm>
          <a:prstGeom prst="rect">
            <a:avLst/>
          </a:prstGeom>
          <a:noFill/>
        </p:spPr>
        <p:txBody>
          <a:bodyPr wrap="square" rtlCol="0">
            <a:spAutoFit/>
          </a:bodyPr>
          <a:lstStyle/>
          <a:p>
            <a:r>
              <a:rPr lang="en-US" sz="1600" dirty="0"/>
              <a:t>prepare reads for analysis</a:t>
            </a:r>
          </a:p>
        </p:txBody>
      </p:sp>
      <p:sp>
        <p:nvSpPr>
          <p:cNvPr id="14" name="TextBox 13">
            <a:extLst>
              <a:ext uri="{FF2B5EF4-FFF2-40B4-BE49-F238E27FC236}">
                <a16:creationId xmlns:a16="http://schemas.microsoft.com/office/drawing/2014/main" id="{567877B5-A4D7-5E4C-AF0E-94B2A07A7970}"/>
              </a:ext>
            </a:extLst>
          </p:cNvPr>
          <p:cNvSpPr txBox="1"/>
          <p:nvPr/>
        </p:nvSpPr>
        <p:spPr>
          <a:xfrm>
            <a:off x="2859839" y="3539161"/>
            <a:ext cx="1309759" cy="830997"/>
          </a:xfrm>
          <a:prstGeom prst="rect">
            <a:avLst/>
          </a:prstGeom>
          <a:noFill/>
        </p:spPr>
        <p:txBody>
          <a:bodyPr wrap="square" rtlCol="0">
            <a:spAutoFit/>
          </a:bodyPr>
          <a:lstStyle/>
          <a:p>
            <a:r>
              <a:rPr lang="en-US" sz="1600" dirty="0"/>
              <a:t>combine paired reads</a:t>
            </a:r>
          </a:p>
        </p:txBody>
      </p:sp>
      <p:sp>
        <p:nvSpPr>
          <p:cNvPr id="15" name="TextBox 14">
            <a:extLst>
              <a:ext uri="{FF2B5EF4-FFF2-40B4-BE49-F238E27FC236}">
                <a16:creationId xmlns:a16="http://schemas.microsoft.com/office/drawing/2014/main" id="{455F2EBD-9C18-364F-9935-5E4EFAD32434}"/>
              </a:ext>
            </a:extLst>
          </p:cNvPr>
          <p:cNvSpPr txBox="1"/>
          <p:nvPr/>
        </p:nvSpPr>
        <p:spPr>
          <a:xfrm>
            <a:off x="3997611" y="3431438"/>
            <a:ext cx="1182004" cy="1077218"/>
          </a:xfrm>
          <a:prstGeom prst="rect">
            <a:avLst/>
          </a:prstGeom>
          <a:solidFill>
            <a:schemeClr val="accent3">
              <a:lumMod val="20000"/>
              <a:lumOff val="80000"/>
            </a:schemeClr>
          </a:solidFill>
        </p:spPr>
        <p:txBody>
          <a:bodyPr wrap="square" rtlCol="0">
            <a:spAutoFit/>
          </a:bodyPr>
          <a:lstStyle/>
          <a:p>
            <a:r>
              <a:rPr lang="en-US" sz="1600" dirty="0"/>
              <a:t>identify unique AND n&gt;1,</a:t>
            </a:r>
          </a:p>
          <a:p>
            <a:r>
              <a:rPr lang="en-US" sz="1600" dirty="0"/>
              <a:t>sequences</a:t>
            </a:r>
          </a:p>
        </p:txBody>
      </p:sp>
      <p:sp>
        <p:nvSpPr>
          <p:cNvPr id="16" name="TextBox 15">
            <a:extLst>
              <a:ext uri="{FF2B5EF4-FFF2-40B4-BE49-F238E27FC236}">
                <a16:creationId xmlns:a16="http://schemas.microsoft.com/office/drawing/2014/main" id="{6E58000E-CCF4-6543-BAFC-4ED5F6ECE802}"/>
              </a:ext>
            </a:extLst>
          </p:cNvPr>
          <p:cNvSpPr txBox="1"/>
          <p:nvPr/>
        </p:nvSpPr>
        <p:spPr>
          <a:xfrm>
            <a:off x="5425552" y="3662271"/>
            <a:ext cx="970001" cy="584775"/>
          </a:xfrm>
          <a:prstGeom prst="rect">
            <a:avLst/>
          </a:prstGeom>
          <a:noFill/>
        </p:spPr>
        <p:txBody>
          <a:bodyPr wrap="square" rtlCol="0">
            <a:spAutoFit/>
          </a:bodyPr>
          <a:lstStyle/>
          <a:p>
            <a:r>
              <a:rPr lang="en-US" sz="1600" dirty="0"/>
              <a:t>cluster OTUs</a:t>
            </a:r>
          </a:p>
        </p:txBody>
      </p:sp>
      <p:sp>
        <p:nvSpPr>
          <p:cNvPr id="18" name="Rectangle 17">
            <a:extLst>
              <a:ext uri="{FF2B5EF4-FFF2-40B4-BE49-F238E27FC236}">
                <a16:creationId xmlns:a16="http://schemas.microsoft.com/office/drawing/2014/main" id="{73AB5AA9-6E66-634F-8D11-F6522D7B6E9C}"/>
              </a:ext>
            </a:extLst>
          </p:cNvPr>
          <p:cNvSpPr/>
          <p:nvPr/>
        </p:nvSpPr>
        <p:spPr>
          <a:xfrm>
            <a:off x="1594830"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AF88597-FC0B-774B-8741-CCCDB7AF7D72}"/>
              </a:ext>
            </a:extLst>
          </p:cNvPr>
          <p:cNvSpPr/>
          <p:nvPr/>
        </p:nvSpPr>
        <p:spPr>
          <a:xfrm>
            <a:off x="2789758"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D050EF86-140B-F54F-8239-C476B4735082}"/>
              </a:ext>
            </a:extLst>
          </p:cNvPr>
          <p:cNvSpPr/>
          <p:nvPr/>
        </p:nvSpPr>
        <p:spPr>
          <a:xfrm>
            <a:off x="3984686" y="3416050"/>
            <a:ext cx="1194929"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245612F-BF75-CF43-8B44-1D063CE92733}"/>
              </a:ext>
            </a:extLst>
          </p:cNvPr>
          <p:cNvSpPr/>
          <p:nvPr/>
        </p:nvSpPr>
        <p:spPr>
          <a:xfrm>
            <a:off x="5305908" y="3423853"/>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26306C02-C7AC-2445-992A-70E0C9A59481}"/>
              </a:ext>
            </a:extLst>
          </p:cNvPr>
          <p:cNvSpPr txBox="1"/>
          <p:nvPr/>
        </p:nvSpPr>
        <p:spPr>
          <a:xfrm>
            <a:off x="6514123" y="4216640"/>
            <a:ext cx="1142786" cy="584775"/>
          </a:xfrm>
          <a:prstGeom prst="rect">
            <a:avLst/>
          </a:prstGeom>
          <a:noFill/>
        </p:spPr>
        <p:txBody>
          <a:bodyPr wrap="square" rtlCol="0">
            <a:spAutoFit/>
          </a:bodyPr>
          <a:lstStyle/>
          <a:p>
            <a:r>
              <a:rPr lang="en-US" sz="1600" dirty="0"/>
              <a:t>assign taxonomy</a:t>
            </a:r>
          </a:p>
        </p:txBody>
      </p:sp>
      <p:sp>
        <p:nvSpPr>
          <p:cNvPr id="24" name="Rectangle 23">
            <a:extLst>
              <a:ext uri="{FF2B5EF4-FFF2-40B4-BE49-F238E27FC236}">
                <a16:creationId xmlns:a16="http://schemas.microsoft.com/office/drawing/2014/main" id="{ABE81A6D-C167-D143-B595-35E2D648C208}"/>
              </a:ext>
            </a:extLst>
          </p:cNvPr>
          <p:cNvSpPr/>
          <p:nvPr/>
        </p:nvSpPr>
        <p:spPr>
          <a:xfrm>
            <a:off x="6514122" y="3985807"/>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A93F60F2-94DE-AF42-8204-BDF4B66FE3D5}"/>
              </a:ext>
            </a:extLst>
          </p:cNvPr>
          <p:cNvSpPr txBox="1"/>
          <p:nvPr/>
        </p:nvSpPr>
        <p:spPr>
          <a:xfrm>
            <a:off x="6734459" y="2850169"/>
            <a:ext cx="812603" cy="830997"/>
          </a:xfrm>
          <a:prstGeom prst="rect">
            <a:avLst/>
          </a:prstGeom>
          <a:noFill/>
        </p:spPr>
        <p:txBody>
          <a:bodyPr wrap="square" rtlCol="0">
            <a:spAutoFit/>
          </a:bodyPr>
          <a:lstStyle/>
          <a:p>
            <a:r>
              <a:rPr lang="en-US" sz="1600" dirty="0"/>
              <a:t>OTU count table</a:t>
            </a:r>
          </a:p>
        </p:txBody>
      </p:sp>
      <p:sp>
        <p:nvSpPr>
          <p:cNvPr id="28" name="Rectangle 27">
            <a:extLst>
              <a:ext uri="{FF2B5EF4-FFF2-40B4-BE49-F238E27FC236}">
                <a16:creationId xmlns:a16="http://schemas.microsoft.com/office/drawing/2014/main" id="{DD6B7C07-95AB-9C4F-B6D5-9491096EBD34}"/>
              </a:ext>
            </a:extLst>
          </p:cNvPr>
          <p:cNvSpPr/>
          <p:nvPr/>
        </p:nvSpPr>
        <p:spPr>
          <a:xfrm>
            <a:off x="6496715" y="2751140"/>
            <a:ext cx="1084201"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A941CEE8-652A-4D43-A006-8B70E7458FB3}"/>
              </a:ext>
            </a:extLst>
          </p:cNvPr>
          <p:cNvSpPr txBox="1"/>
          <p:nvPr/>
        </p:nvSpPr>
        <p:spPr>
          <a:xfrm>
            <a:off x="2824798" y="3001870"/>
            <a:ext cx="980266" cy="369332"/>
          </a:xfrm>
          <a:prstGeom prst="rect">
            <a:avLst/>
          </a:prstGeom>
          <a:noFill/>
        </p:spPr>
        <p:txBody>
          <a:bodyPr wrap="square" rtlCol="0">
            <a:spAutoFit/>
          </a:bodyPr>
          <a:lstStyle/>
          <a:p>
            <a:pPr algn="ctr"/>
            <a:r>
              <a:rPr lang="en-US" b="1" dirty="0" err="1">
                <a:solidFill>
                  <a:schemeClr val="accent1"/>
                </a:solidFill>
              </a:rPr>
              <a:t>FLASh</a:t>
            </a:r>
            <a:endParaRPr lang="en-US" b="1" dirty="0">
              <a:solidFill>
                <a:schemeClr val="accent1"/>
              </a:solidFill>
            </a:endParaRPr>
          </a:p>
        </p:txBody>
      </p:sp>
      <p:sp>
        <p:nvSpPr>
          <p:cNvPr id="30" name="TextBox 29">
            <a:extLst>
              <a:ext uri="{FF2B5EF4-FFF2-40B4-BE49-F238E27FC236}">
                <a16:creationId xmlns:a16="http://schemas.microsoft.com/office/drawing/2014/main" id="{1089AAA2-1B4F-BB4A-A4D7-C54F61504C4B}"/>
              </a:ext>
            </a:extLst>
          </p:cNvPr>
          <p:cNvSpPr txBox="1"/>
          <p:nvPr/>
        </p:nvSpPr>
        <p:spPr>
          <a:xfrm>
            <a:off x="4018865" y="300187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1" name="TextBox 30">
            <a:extLst>
              <a:ext uri="{FF2B5EF4-FFF2-40B4-BE49-F238E27FC236}">
                <a16:creationId xmlns:a16="http://schemas.microsoft.com/office/drawing/2014/main" id="{B21F2EEE-6B60-2F43-ACAC-B182F4EE3CBD}"/>
              </a:ext>
            </a:extLst>
          </p:cNvPr>
          <p:cNvSpPr txBox="1"/>
          <p:nvPr/>
        </p:nvSpPr>
        <p:spPr>
          <a:xfrm>
            <a:off x="1640776" y="3001870"/>
            <a:ext cx="980266" cy="369332"/>
          </a:xfrm>
          <a:prstGeom prst="rect">
            <a:avLst/>
          </a:prstGeom>
          <a:noFill/>
        </p:spPr>
        <p:txBody>
          <a:bodyPr wrap="square" rtlCol="0">
            <a:spAutoFit/>
          </a:bodyPr>
          <a:lstStyle/>
          <a:p>
            <a:pPr algn="ctr"/>
            <a:r>
              <a:rPr lang="en-US" b="1" dirty="0" err="1">
                <a:solidFill>
                  <a:schemeClr val="accent1"/>
                </a:solidFill>
              </a:rPr>
              <a:t>linux</a:t>
            </a:r>
            <a:endParaRPr lang="en-US" b="1" dirty="0">
              <a:solidFill>
                <a:schemeClr val="accent1"/>
              </a:solidFill>
            </a:endParaRPr>
          </a:p>
        </p:txBody>
      </p:sp>
      <p:sp>
        <p:nvSpPr>
          <p:cNvPr id="32" name="TextBox 31">
            <a:extLst>
              <a:ext uri="{FF2B5EF4-FFF2-40B4-BE49-F238E27FC236}">
                <a16:creationId xmlns:a16="http://schemas.microsoft.com/office/drawing/2014/main" id="{038BAA94-BC65-3042-9F3A-98ED173212E4}"/>
              </a:ext>
            </a:extLst>
          </p:cNvPr>
          <p:cNvSpPr txBox="1"/>
          <p:nvPr/>
        </p:nvSpPr>
        <p:spPr>
          <a:xfrm>
            <a:off x="332376" y="2724871"/>
            <a:ext cx="1487697" cy="646331"/>
          </a:xfrm>
          <a:prstGeom prst="rect">
            <a:avLst/>
          </a:prstGeom>
          <a:noFill/>
        </p:spPr>
        <p:txBody>
          <a:bodyPr wrap="square" rtlCol="0">
            <a:spAutoFit/>
          </a:bodyPr>
          <a:lstStyle/>
          <a:p>
            <a:r>
              <a:rPr lang="en-US" b="1" dirty="0" err="1">
                <a:solidFill>
                  <a:schemeClr val="accent1"/>
                </a:solidFill>
              </a:rPr>
              <a:t>Diab</a:t>
            </a:r>
            <a:r>
              <a:rPr lang="en-US" b="1" dirty="0">
                <a:solidFill>
                  <a:schemeClr val="accent1"/>
                </a:solidFill>
              </a:rPr>
              <a:t>-</a:t>
            </a:r>
          </a:p>
          <a:p>
            <a:r>
              <a:rPr lang="en-US" b="1" dirty="0">
                <a:solidFill>
                  <a:schemeClr val="accent1"/>
                </a:solidFill>
              </a:rPr>
              <a:t>immune</a:t>
            </a:r>
          </a:p>
        </p:txBody>
      </p:sp>
      <p:sp>
        <p:nvSpPr>
          <p:cNvPr id="33" name="TextBox 32">
            <a:extLst>
              <a:ext uri="{FF2B5EF4-FFF2-40B4-BE49-F238E27FC236}">
                <a16:creationId xmlns:a16="http://schemas.microsoft.com/office/drawing/2014/main" id="{E8057561-36A5-0E45-BF48-8B4B39049FAD}"/>
              </a:ext>
            </a:extLst>
          </p:cNvPr>
          <p:cNvSpPr txBox="1"/>
          <p:nvPr/>
        </p:nvSpPr>
        <p:spPr>
          <a:xfrm>
            <a:off x="6460139" y="233592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4" name="TextBox 33">
            <a:extLst>
              <a:ext uri="{FF2B5EF4-FFF2-40B4-BE49-F238E27FC236}">
                <a16:creationId xmlns:a16="http://schemas.microsoft.com/office/drawing/2014/main" id="{77B081A9-BD4C-9C4D-94EF-FA4795C0F60E}"/>
              </a:ext>
            </a:extLst>
          </p:cNvPr>
          <p:cNvSpPr txBox="1"/>
          <p:nvPr/>
        </p:nvSpPr>
        <p:spPr>
          <a:xfrm>
            <a:off x="6484272" y="5072574"/>
            <a:ext cx="1249068" cy="646331"/>
          </a:xfrm>
          <a:prstGeom prst="rect">
            <a:avLst/>
          </a:prstGeom>
          <a:noFill/>
        </p:spPr>
        <p:txBody>
          <a:bodyPr wrap="square" rtlCol="0">
            <a:spAutoFit/>
          </a:bodyPr>
          <a:lstStyle/>
          <a:p>
            <a:r>
              <a:rPr lang="en-US" b="1" dirty="0" err="1">
                <a:solidFill>
                  <a:schemeClr val="accent1"/>
                </a:solidFill>
              </a:rPr>
              <a:t>rdp</a:t>
            </a:r>
            <a:r>
              <a:rPr lang="en-US" b="1" dirty="0">
                <a:solidFill>
                  <a:schemeClr val="accent1"/>
                </a:solidFill>
              </a:rPr>
              <a:t> </a:t>
            </a:r>
          </a:p>
          <a:p>
            <a:r>
              <a:rPr lang="en-US" b="1" dirty="0">
                <a:solidFill>
                  <a:schemeClr val="accent1"/>
                </a:solidFill>
              </a:rPr>
              <a:t>classifier</a:t>
            </a:r>
          </a:p>
        </p:txBody>
      </p:sp>
      <p:sp>
        <p:nvSpPr>
          <p:cNvPr id="35" name="TextBox 34">
            <a:extLst>
              <a:ext uri="{FF2B5EF4-FFF2-40B4-BE49-F238E27FC236}">
                <a16:creationId xmlns:a16="http://schemas.microsoft.com/office/drawing/2014/main" id="{703F8EB0-B893-BE49-8BAC-4183CD19725F}"/>
              </a:ext>
            </a:extLst>
          </p:cNvPr>
          <p:cNvSpPr txBox="1"/>
          <p:nvPr/>
        </p:nvSpPr>
        <p:spPr>
          <a:xfrm>
            <a:off x="7782553" y="2385600"/>
            <a:ext cx="1193288" cy="830997"/>
          </a:xfrm>
          <a:prstGeom prst="rect">
            <a:avLst/>
          </a:prstGeom>
          <a:noFill/>
        </p:spPr>
        <p:txBody>
          <a:bodyPr wrap="square" rtlCol="0">
            <a:spAutoFit/>
          </a:bodyPr>
          <a:lstStyle/>
          <a:p>
            <a:r>
              <a:rPr lang="en-US" sz="1600" dirty="0"/>
              <a:t>relative abundance table</a:t>
            </a:r>
          </a:p>
        </p:txBody>
      </p:sp>
      <p:sp>
        <p:nvSpPr>
          <p:cNvPr id="37" name="TextBox 36">
            <a:extLst>
              <a:ext uri="{FF2B5EF4-FFF2-40B4-BE49-F238E27FC236}">
                <a16:creationId xmlns:a16="http://schemas.microsoft.com/office/drawing/2014/main" id="{8612B96F-78FC-3D49-9112-4A7D31F019AF}"/>
              </a:ext>
            </a:extLst>
          </p:cNvPr>
          <p:cNvSpPr txBox="1"/>
          <p:nvPr/>
        </p:nvSpPr>
        <p:spPr>
          <a:xfrm>
            <a:off x="7819129" y="3544450"/>
            <a:ext cx="970001" cy="830997"/>
          </a:xfrm>
          <a:prstGeom prst="rect">
            <a:avLst/>
          </a:prstGeom>
          <a:noFill/>
        </p:spPr>
        <p:txBody>
          <a:bodyPr wrap="square" rtlCol="0">
            <a:spAutoFit/>
          </a:bodyPr>
          <a:lstStyle/>
          <a:p>
            <a:r>
              <a:rPr lang="en-US" sz="1600" dirty="0"/>
              <a:t>alpha diversity</a:t>
            </a:r>
          </a:p>
          <a:p>
            <a:r>
              <a:rPr lang="en-US" sz="1600" dirty="0"/>
              <a:t>plot</a:t>
            </a:r>
          </a:p>
        </p:txBody>
      </p:sp>
      <p:sp>
        <p:nvSpPr>
          <p:cNvPr id="39" name="TextBox 38">
            <a:extLst>
              <a:ext uri="{FF2B5EF4-FFF2-40B4-BE49-F238E27FC236}">
                <a16:creationId xmlns:a16="http://schemas.microsoft.com/office/drawing/2014/main" id="{6CC9F484-A31C-0744-A736-5B963734D991}"/>
              </a:ext>
            </a:extLst>
          </p:cNvPr>
          <p:cNvSpPr txBox="1"/>
          <p:nvPr/>
        </p:nvSpPr>
        <p:spPr>
          <a:xfrm>
            <a:off x="7852983" y="4746784"/>
            <a:ext cx="970001" cy="830997"/>
          </a:xfrm>
          <a:prstGeom prst="rect">
            <a:avLst/>
          </a:prstGeom>
          <a:noFill/>
        </p:spPr>
        <p:txBody>
          <a:bodyPr wrap="square" rtlCol="0">
            <a:spAutoFit/>
          </a:bodyPr>
          <a:lstStyle/>
          <a:p>
            <a:r>
              <a:rPr lang="en-US" sz="1600" dirty="0"/>
              <a:t>beta diversity plot</a:t>
            </a:r>
          </a:p>
        </p:txBody>
      </p:sp>
      <p:sp>
        <p:nvSpPr>
          <p:cNvPr id="41" name="TextBox 40">
            <a:extLst>
              <a:ext uri="{FF2B5EF4-FFF2-40B4-BE49-F238E27FC236}">
                <a16:creationId xmlns:a16="http://schemas.microsoft.com/office/drawing/2014/main" id="{220D9715-F548-CC46-8868-30C7AAB60CBC}"/>
              </a:ext>
            </a:extLst>
          </p:cNvPr>
          <p:cNvSpPr txBox="1"/>
          <p:nvPr/>
        </p:nvSpPr>
        <p:spPr>
          <a:xfrm>
            <a:off x="7711774" y="1495191"/>
            <a:ext cx="1318932" cy="646331"/>
          </a:xfrm>
          <a:prstGeom prst="rect">
            <a:avLst/>
          </a:prstGeom>
          <a:noFill/>
        </p:spPr>
        <p:txBody>
          <a:bodyPr wrap="square" rtlCol="0">
            <a:spAutoFit/>
          </a:bodyPr>
          <a:lstStyle/>
          <a:p>
            <a:pPr algn="ctr"/>
            <a:r>
              <a:rPr lang="en-US" b="1" dirty="0" err="1">
                <a:solidFill>
                  <a:schemeClr val="accent1"/>
                </a:solidFill>
              </a:rPr>
              <a:t>metaseqR</a:t>
            </a:r>
            <a:endParaRPr lang="en-US" b="1" dirty="0">
              <a:solidFill>
                <a:schemeClr val="accent1"/>
              </a:solidFill>
            </a:endParaRPr>
          </a:p>
          <a:p>
            <a:pPr algn="ctr"/>
            <a:r>
              <a:rPr lang="en-US" b="1" dirty="0" err="1">
                <a:solidFill>
                  <a:schemeClr val="accent1"/>
                </a:solidFill>
              </a:rPr>
              <a:t>phyloseq</a:t>
            </a:r>
            <a:endParaRPr lang="en-US" b="1" dirty="0">
              <a:solidFill>
                <a:schemeClr val="accent1"/>
              </a:solidFill>
            </a:endParaRPr>
          </a:p>
        </p:txBody>
      </p:sp>
      <p:sp>
        <p:nvSpPr>
          <p:cNvPr id="42" name="TextBox 41">
            <a:extLst>
              <a:ext uri="{FF2B5EF4-FFF2-40B4-BE49-F238E27FC236}">
                <a16:creationId xmlns:a16="http://schemas.microsoft.com/office/drawing/2014/main" id="{50CA71ED-F41F-EB4B-9E63-14C83A916B40}"/>
              </a:ext>
            </a:extLst>
          </p:cNvPr>
          <p:cNvSpPr txBox="1"/>
          <p:nvPr/>
        </p:nvSpPr>
        <p:spPr>
          <a:xfrm>
            <a:off x="5277652" y="3001870"/>
            <a:ext cx="1078603"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cxnSp>
        <p:nvCxnSpPr>
          <p:cNvPr id="44" name="Straight Arrow Connector 43">
            <a:extLst>
              <a:ext uri="{FF2B5EF4-FFF2-40B4-BE49-F238E27FC236}">
                <a16:creationId xmlns:a16="http://schemas.microsoft.com/office/drawing/2014/main" id="{3A76467E-C50E-184C-9DC2-220D2D9288CC}"/>
              </a:ext>
            </a:extLst>
          </p:cNvPr>
          <p:cNvCxnSpPr>
            <a:cxnSpLocks/>
          </p:cNvCxnSpPr>
          <p:nvPr/>
        </p:nvCxnSpPr>
        <p:spPr>
          <a:xfrm>
            <a:off x="877824" y="2220334"/>
            <a:ext cx="0" cy="430054"/>
          </a:xfrm>
          <a:prstGeom prst="straightConnector1">
            <a:avLst/>
          </a:prstGeom>
          <a:ln w="28575">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E87AEEE-2154-1143-95A9-BBADF331FF7A}"/>
              </a:ext>
            </a:extLst>
          </p:cNvPr>
          <p:cNvSpPr txBox="1"/>
          <p:nvPr/>
        </p:nvSpPr>
        <p:spPr>
          <a:xfrm>
            <a:off x="3514718" y="4600991"/>
            <a:ext cx="2201244" cy="923330"/>
          </a:xfrm>
          <a:prstGeom prst="rect">
            <a:avLst/>
          </a:prstGeom>
          <a:noFill/>
        </p:spPr>
        <p:txBody>
          <a:bodyPr wrap="none" rtlCol="0">
            <a:spAutoFit/>
          </a:bodyPr>
          <a:lstStyle/>
          <a:p>
            <a:r>
              <a:rPr lang="en-US" dirty="0"/>
              <a:t>• pool all samples</a:t>
            </a:r>
          </a:p>
          <a:p>
            <a:r>
              <a:rPr lang="en-US" dirty="0"/>
              <a:t>• remove duplicates</a:t>
            </a:r>
          </a:p>
          <a:p>
            <a:r>
              <a:rPr lang="en-US" dirty="0"/>
              <a:t>• remove singletons</a:t>
            </a:r>
          </a:p>
        </p:txBody>
      </p:sp>
    </p:spTree>
    <p:extLst>
      <p:ext uri="{BB962C8B-B14F-4D97-AF65-F5344CB8AC3E}">
        <p14:creationId xmlns:p14="http://schemas.microsoft.com/office/powerpoint/2010/main" val="12442906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45612F-BF75-CF43-8B44-1D063CE92733}"/>
              </a:ext>
            </a:extLst>
          </p:cNvPr>
          <p:cNvSpPr/>
          <p:nvPr/>
        </p:nvSpPr>
        <p:spPr>
          <a:xfrm>
            <a:off x="5305908" y="3423853"/>
            <a:ext cx="1050347" cy="1077218"/>
          </a:xfrm>
          <a:prstGeom prst="rect">
            <a:avLst/>
          </a:prstGeom>
          <a:solidFill>
            <a:schemeClr val="accent3">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BB411482-6377-9A42-BA03-50E5027B6EBA}"/>
              </a:ext>
            </a:extLst>
          </p:cNvPr>
          <p:cNvSpPr/>
          <p:nvPr/>
        </p:nvSpPr>
        <p:spPr>
          <a:xfrm>
            <a:off x="7772637" y="2220334"/>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C70FE248-CBF7-8740-8367-EC877EF86715}"/>
              </a:ext>
            </a:extLst>
          </p:cNvPr>
          <p:cNvSpPr/>
          <p:nvPr/>
        </p:nvSpPr>
        <p:spPr>
          <a:xfrm>
            <a:off x="7772637" y="3415760"/>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5C37B2E-F4AB-A74F-802B-BDC7E4029662}"/>
              </a:ext>
            </a:extLst>
          </p:cNvPr>
          <p:cNvSpPr/>
          <p:nvPr/>
        </p:nvSpPr>
        <p:spPr>
          <a:xfrm>
            <a:off x="7772637" y="4614086"/>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B9DE1DB-CCDE-6540-955E-1C806C101704}"/>
              </a:ext>
            </a:extLst>
          </p:cNvPr>
          <p:cNvSpPr/>
          <p:nvPr/>
        </p:nvSpPr>
        <p:spPr>
          <a:xfrm>
            <a:off x="355240" y="3416050"/>
            <a:ext cx="1050347" cy="1077218"/>
          </a:xfrm>
          <a:prstGeom prst="rect">
            <a:avLst/>
          </a:prstGeom>
          <a:solidFill>
            <a:schemeClr val="bg1">
              <a:lumMod val="95000"/>
            </a:schemeClr>
          </a:solidFill>
          <a:ln w="349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itle 2">
            <a:extLst>
              <a:ext uri="{FF2B5EF4-FFF2-40B4-BE49-F238E27FC236}">
                <a16:creationId xmlns:a16="http://schemas.microsoft.com/office/drawing/2014/main" id="{4F7A8ADB-1F04-2247-8D1A-E4E76673161D}"/>
              </a:ext>
            </a:extLst>
          </p:cNvPr>
          <p:cNvSpPr>
            <a:spLocks noGrp="1"/>
          </p:cNvSpPr>
          <p:nvPr>
            <p:ph type="title"/>
          </p:nvPr>
        </p:nvSpPr>
        <p:spPr>
          <a:xfrm>
            <a:off x="211525" y="243699"/>
            <a:ext cx="7885057" cy="703937"/>
          </a:xfrm>
        </p:spPr>
        <p:txBody>
          <a:bodyPr/>
          <a:lstStyle/>
          <a:p>
            <a:r>
              <a:rPr lang="en-US" dirty="0"/>
              <a:t>The exercise: an overview</a:t>
            </a:r>
          </a:p>
        </p:txBody>
      </p:sp>
      <p:sp>
        <p:nvSpPr>
          <p:cNvPr id="4" name="Snip Same Side Corner Rectangle 3">
            <a:extLst>
              <a:ext uri="{FF2B5EF4-FFF2-40B4-BE49-F238E27FC236}">
                <a16:creationId xmlns:a16="http://schemas.microsoft.com/office/drawing/2014/main" id="{A9C71608-52B8-FE41-80B3-BE8CC054CAEE}"/>
              </a:ext>
            </a:extLst>
          </p:cNvPr>
          <p:cNvSpPr/>
          <p:nvPr/>
        </p:nvSpPr>
        <p:spPr>
          <a:xfrm rot="5400000">
            <a:off x="855139" y="863313"/>
            <a:ext cx="875615" cy="1800418"/>
          </a:xfrm>
          <a:prstGeom prst="snip2SameRect">
            <a:avLst>
              <a:gd name="adj1" fmla="val 0"/>
              <a:gd name="adj2" fmla="val 0"/>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94ADA7C1-CC12-914D-8F4A-10B14D68A3A1}"/>
              </a:ext>
            </a:extLst>
          </p:cNvPr>
          <p:cNvSpPr txBox="1"/>
          <p:nvPr/>
        </p:nvSpPr>
        <p:spPr>
          <a:xfrm>
            <a:off x="447751" y="1454247"/>
            <a:ext cx="1672253" cy="646331"/>
          </a:xfrm>
          <a:prstGeom prst="rect">
            <a:avLst/>
          </a:prstGeom>
          <a:noFill/>
          <a:ln>
            <a:solidFill>
              <a:schemeClr val="bg2">
                <a:lumMod val="50000"/>
              </a:schemeClr>
            </a:solidFill>
          </a:ln>
        </p:spPr>
        <p:txBody>
          <a:bodyPr wrap="none" rtlCol="0">
            <a:spAutoFit/>
          </a:bodyPr>
          <a:lstStyle/>
          <a:p>
            <a:r>
              <a:rPr lang="en-US" dirty="0"/>
              <a:t>Command line</a:t>
            </a:r>
          </a:p>
          <a:p>
            <a:r>
              <a:rPr lang="en-US" dirty="0"/>
              <a:t>review</a:t>
            </a:r>
          </a:p>
        </p:txBody>
      </p:sp>
      <p:sp>
        <p:nvSpPr>
          <p:cNvPr id="9" name="TextBox 8">
            <a:extLst>
              <a:ext uri="{FF2B5EF4-FFF2-40B4-BE49-F238E27FC236}">
                <a16:creationId xmlns:a16="http://schemas.microsoft.com/office/drawing/2014/main" id="{1F4C7415-008E-0E42-9E94-39A79C500479}"/>
              </a:ext>
            </a:extLst>
          </p:cNvPr>
          <p:cNvSpPr txBox="1"/>
          <p:nvPr/>
        </p:nvSpPr>
        <p:spPr>
          <a:xfrm>
            <a:off x="392737" y="3539161"/>
            <a:ext cx="1075305" cy="830997"/>
          </a:xfrm>
          <a:prstGeom prst="rect">
            <a:avLst/>
          </a:prstGeom>
          <a:noFill/>
        </p:spPr>
        <p:txBody>
          <a:bodyPr wrap="square" rtlCol="0">
            <a:spAutoFit/>
          </a:bodyPr>
          <a:lstStyle/>
          <a:p>
            <a:r>
              <a:rPr lang="en-US" sz="1600" dirty="0"/>
              <a:t>source raw 16S reads</a:t>
            </a:r>
          </a:p>
        </p:txBody>
      </p:sp>
      <p:sp>
        <p:nvSpPr>
          <p:cNvPr id="11" name="TextBox 10">
            <a:extLst>
              <a:ext uri="{FF2B5EF4-FFF2-40B4-BE49-F238E27FC236}">
                <a16:creationId xmlns:a16="http://schemas.microsoft.com/office/drawing/2014/main" id="{2201059B-3E17-F34D-A3AE-6B9BC97337F5}"/>
              </a:ext>
            </a:extLst>
          </p:cNvPr>
          <p:cNvSpPr txBox="1"/>
          <p:nvPr/>
        </p:nvSpPr>
        <p:spPr>
          <a:xfrm>
            <a:off x="1654554" y="3539161"/>
            <a:ext cx="1145561" cy="830997"/>
          </a:xfrm>
          <a:prstGeom prst="rect">
            <a:avLst/>
          </a:prstGeom>
          <a:noFill/>
        </p:spPr>
        <p:txBody>
          <a:bodyPr wrap="square" rtlCol="0">
            <a:spAutoFit/>
          </a:bodyPr>
          <a:lstStyle/>
          <a:p>
            <a:r>
              <a:rPr lang="en-US" sz="1600" dirty="0"/>
              <a:t>prepare reads for analysis</a:t>
            </a:r>
          </a:p>
        </p:txBody>
      </p:sp>
      <p:sp>
        <p:nvSpPr>
          <p:cNvPr id="14" name="TextBox 13">
            <a:extLst>
              <a:ext uri="{FF2B5EF4-FFF2-40B4-BE49-F238E27FC236}">
                <a16:creationId xmlns:a16="http://schemas.microsoft.com/office/drawing/2014/main" id="{567877B5-A4D7-5E4C-AF0E-94B2A07A7970}"/>
              </a:ext>
            </a:extLst>
          </p:cNvPr>
          <p:cNvSpPr txBox="1"/>
          <p:nvPr/>
        </p:nvSpPr>
        <p:spPr>
          <a:xfrm>
            <a:off x="2859839" y="3539161"/>
            <a:ext cx="1309759" cy="830997"/>
          </a:xfrm>
          <a:prstGeom prst="rect">
            <a:avLst/>
          </a:prstGeom>
          <a:noFill/>
        </p:spPr>
        <p:txBody>
          <a:bodyPr wrap="square" rtlCol="0">
            <a:spAutoFit/>
          </a:bodyPr>
          <a:lstStyle/>
          <a:p>
            <a:r>
              <a:rPr lang="en-US" sz="1600" dirty="0"/>
              <a:t>combine paired reads</a:t>
            </a:r>
          </a:p>
        </p:txBody>
      </p:sp>
      <p:sp>
        <p:nvSpPr>
          <p:cNvPr id="15" name="TextBox 14">
            <a:extLst>
              <a:ext uri="{FF2B5EF4-FFF2-40B4-BE49-F238E27FC236}">
                <a16:creationId xmlns:a16="http://schemas.microsoft.com/office/drawing/2014/main" id="{455F2EBD-9C18-364F-9935-5E4EFAD32434}"/>
              </a:ext>
            </a:extLst>
          </p:cNvPr>
          <p:cNvSpPr txBox="1"/>
          <p:nvPr/>
        </p:nvSpPr>
        <p:spPr>
          <a:xfrm>
            <a:off x="3997611" y="3431438"/>
            <a:ext cx="1182004" cy="1077218"/>
          </a:xfrm>
          <a:prstGeom prst="rect">
            <a:avLst/>
          </a:prstGeom>
          <a:noFill/>
        </p:spPr>
        <p:txBody>
          <a:bodyPr wrap="square" rtlCol="0">
            <a:spAutoFit/>
          </a:bodyPr>
          <a:lstStyle/>
          <a:p>
            <a:r>
              <a:rPr lang="en-US" sz="1600" dirty="0"/>
              <a:t>identify unique AND n&gt;1,</a:t>
            </a:r>
          </a:p>
          <a:p>
            <a:r>
              <a:rPr lang="en-US" sz="1600" dirty="0"/>
              <a:t>sequences</a:t>
            </a:r>
          </a:p>
        </p:txBody>
      </p:sp>
      <p:sp>
        <p:nvSpPr>
          <p:cNvPr id="16" name="TextBox 15">
            <a:extLst>
              <a:ext uri="{FF2B5EF4-FFF2-40B4-BE49-F238E27FC236}">
                <a16:creationId xmlns:a16="http://schemas.microsoft.com/office/drawing/2014/main" id="{6E58000E-CCF4-6543-BAFC-4ED5F6ECE802}"/>
              </a:ext>
            </a:extLst>
          </p:cNvPr>
          <p:cNvSpPr txBox="1"/>
          <p:nvPr/>
        </p:nvSpPr>
        <p:spPr>
          <a:xfrm>
            <a:off x="5425552" y="3662271"/>
            <a:ext cx="970001" cy="584775"/>
          </a:xfrm>
          <a:prstGeom prst="rect">
            <a:avLst/>
          </a:prstGeom>
          <a:noFill/>
        </p:spPr>
        <p:txBody>
          <a:bodyPr wrap="square" rtlCol="0">
            <a:spAutoFit/>
          </a:bodyPr>
          <a:lstStyle/>
          <a:p>
            <a:r>
              <a:rPr lang="en-US" sz="1600" dirty="0"/>
              <a:t>cluster OTUs</a:t>
            </a:r>
          </a:p>
        </p:txBody>
      </p:sp>
      <p:sp>
        <p:nvSpPr>
          <p:cNvPr id="18" name="Rectangle 17">
            <a:extLst>
              <a:ext uri="{FF2B5EF4-FFF2-40B4-BE49-F238E27FC236}">
                <a16:creationId xmlns:a16="http://schemas.microsoft.com/office/drawing/2014/main" id="{73AB5AA9-6E66-634F-8D11-F6522D7B6E9C}"/>
              </a:ext>
            </a:extLst>
          </p:cNvPr>
          <p:cNvSpPr/>
          <p:nvPr/>
        </p:nvSpPr>
        <p:spPr>
          <a:xfrm>
            <a:off x="1594830"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AF88597-FC0B-774B-8741-CCCDB7AF7D72}"/>
              </a:ext>
            </a:extLst>
          </p:cNvPr>
          <p:cNvSpPr/>
          <p:nvPr/>
        </p:nvSpPr>
        <p:spPr>
          <a:xfrm>
            <a:off x="2789758"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D050EF86-140B-F54F-8239-C476B4735082}"/>
              </a:ext>
            </a:extLst>
          </p:cNvPr>
          <p:cNvSpPr/>
          <p:nvPr/>
        </p:nvSpPr>
        <p:spPr>
          <a:xfrm>
            <a:off x="3984686" y="3416050"/>
            <a:ext cx="1194929"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26306C02-C7AC-2445-992A-70E0C9A59481}"/>
              </a:ext>
            </a:extLst>
          </p:cNvPr>
          <p:cNvSpPr txBox="1"/>
          <p:nvPr/>
        </p:nvSpPr>
        <p:spPr>
          <a:xfrm>
            <a:off x="6514123" y="4216640"/>
            <a:ext cx="1142786" cy="584775"/>
          </a:xfrm>
          <a:prstGeom prst="rect">
            <a:avLst/>
          </a:prstGeom>
          <a:noFill/>
        </p:spPr>
        <p:txBody>
          <a:bodyPr wrap="square" rtlCol="0">
            <a:spAutoFit/>
          </a:bodyPr>
          <a:lstStyle/>
          <a:p>
            <a:r>
              <a:rPr lang="en-US" sz="1600" dirty="0"/>
              <a:t>assign taxonomy</a:t>
            </a:r>
          </a:p>
        </p:txBody>
      </p:sp>
      <p:sp>
        <p:nvSpPr>
          <p:cNvPr id="24" name="Rectangle 23">
            <a:extLst>
              <a:ext uri="{FF2B5EF4-FFF2-40B4-BE49-F238E27FC236}">
                <a16:creationId xmlns:a16="http://schemas.microsoft.com/office/drawing/2014/main" id="{ABE81A6D-C167-D143-B595-35E2D648C208}"/>
              </a:ext>
            </a:extLst>
          </p:cNvPr>
          <p:cNvSpPr/>
          <p:nvPr/>
        </p:nvSpPr>
        <p:spPr>
          <a:xfrm>
            <a:off x="6514122" y="3985807"/>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A93F60F2-94DE-AF42-8204-BDF4B66FE3D5}"/>
              </a:ext>
            </a:extLst>
          </p:cNvPr>
          <p:cNvSpPr txBox="1"/>
          <p:nvPr/>
        </p:nvSpPr>
        <p:spPr>
          <a:xfrm>
            <a:off x="6734459" y="2850169"/>
            <a:ext cx="812603" cy="830997"/>
          </a:xfrm>
          <a:prstGeom prst="rect">
            <a:avLst/>
          </a:prstGeom>
          <a:noFill/>
        </p:spPr>
        <p:txBody>
          <a:bodyPr wrap="square" rtlCol="0">
            <a:spAutoFit/>
          </a:bodyPr>
          <a:lstStyle/>
          <a:p>
            <a:r>
              <a:rPr lang="en-US" sz="1600" dirty="0"/>
              <a:t>OTU count table</a:t>
            </a:r>
          </a:p>
        </p:txBody>
      </p:sp>
      <p:sp>
        <p:nvSpPr>
          <p:cNvPr id="28" name="Rectangle 27">
            <a:extLst>
              <a:ext uri="{FF2B5EF4-FFF2-40B4-BE49-F238E27FC236}">
                <a16:creationId xmlns:a16="http://schemas.microsoft.com/office/drawing/2014/main" id="{DD6B7C07-95AB-9C4F-B6D5-9491096EBD34}"/>
              </a:ext>
            </a:extLst>
          </p:cNvPr>
          <p:cNvSpPr/>
          <p:nvPr/>
        </p:nvSpPr>
        <p:spPr>
          <a:xfrm>
            <a:off x="6496715" y="2751140"/>
            <a:ext cx="1084201"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A941CEE8-652A-4D43-A006-8B70E7458FB3}"/>
              </a:ext>
            </a:extLst>
          </p:cNvPr>
          <p:cNvSpPr txBox="1"/>
          <p:nvPr/>
        </p:nvSpPr>
        <p:spPr>
          <a:xfrm>
            <a:off x="2824798" y="3001870"/>
            <a:ext cx="980266" cy="369332"/>
          </a:xfrm>
          <a:prstGeom prst="rect">
            <a:avLst/>
          </a:prstGeom>
          <a:noFill/>
        </p:spPr>
        <p:txBody>
          <a:bodyPr wrap="square" rtlCol="0">
            <a:spAutoFit/>
          </a:bodyPr>
          <a:lstStyle/>
          <a:p>
            <a:pPr algn="ctr"/>
            <a:r>
              <a:rPr lang="en-US" b="1" dirty="0" err="1">
                <a:solidFill>
                  <a:schemeClr val="accent1"/>
                </a:solidFill>
              </a:rPr>
              <a:t>FLASh</a:t>
            </a:r>
            <a:endParaRPr lang="en-US" b="1" dirty="0">
              <a:solidFill>
                <a:schemeClr val="accent1"/>
              </a:solidFill>
            </a:endParaRPr>
          </a:p>
        </p:txBody>
      </p:sp>
      <p:sp>
        <p:nvSpPr>
          <p:cNvPr id="30" name="TextBox 29">
            <a:extLst>
              <a:ext uri="{FF2B5EF4-FFF2-40B4-BE49-F238E27FC236}">
                <a16:creationId xmlns:a16="http://schemas.microsoft.com/office/drawing/2014/main" id="{1089AAA2-1B4F-BB4A-A4D7-C54F61504C4B}"/>
              </a:ext>
            </a:extLst>
          </p:cNvPr>
          <p:cNvSpPr txBox="1"/>
          <p:nvPr/>
        </p:nvSpPr>
        <p:spPr>
          <a:xfrm>
            <a:off x="4018865" y="300187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1" name="TextBox 30">
            <a:extLst>
              <a:ext uri="{FF2B5EF4-FFF2-40B4-BE49-F238E27FC236}">
                <a16:creationId xmlns:a16="http://schemas.microsoft.com/office/drawing/2014/main" id="{B21F2EEE-6B60-2F43-ACAC-B182F4EE3CBD}"/>
              </a:ext>
            </a:extLst>
          </p:cNvPr>
          <p:cNvSpPr txBox="1"/>
          <p:nvPr/>
        </p:nvSpPr>
        <p:spPr>
          <a:xfrm>
            <a:off x="1640776" y="3001870"/>
            <a:ext cx="980266" cy="369332"/>
          </a:xfrm>
          <a:prstGeom prst="rect">
            <a:avLst/>
          </a:prstGeom>
          <a:noFill/>
        </p:spPr>
        <p:txBody>
          <a:bodyPr wrap="square" rtlCol="0">
            <a:spAutoFit/>
          </a:bodyPr>
          <a:lstStyle/>
          <a:p>
            <a:pPr algn="ctr"/>
            <a:r>
              <a:rPr lang="en-US" b="1" dirty="0" err="1">
                <a:solidFill>
                  <a:schemeClr val="accent1"/>
                </a:solidFill>
              </a:rPr>
              <a:t>linux</a:t>
            </a:r>
            <a:endParaRPr lang="en-US" b="1" dirty="0">
              <a:solidFill>
                <a:schemeClr val="accent1"/>
              </a:solidFill>
            </a:endParaRPr>
          </a:p>
        </p:txBody>
      </p:sp>
      <p:sp>
        <p:nvSpPr>
          <p:cNvPr id="32" name="TextBox 31">
            <a:extLst>
              <a:ext uri="{FF2B5EF4-FFF2-40B4-BE49-F238E27FC236}">
                <a16:creationId xmlns:a16="http://schemas.microsoft.com/office/drawing/2014/main" id="{038BAA94-BC65-3042-9F3A-98ED173212E4}"/>
              </a:ext>
            </a:extLst>
          </p:cNvPr>
          <p:cNvSpPr txBox="1"/>
          <p:nvPr/>
        </p:nvSpPr>
        <p:spPr>
          <a:xfrm>
            <a:off x="332376" y="2724871"/>
            <a:ext cx="1487697" cy="646331"/>
          </a:xfrm>
          <a:prstGeom prst="rect">
            <a:avLst/>
          </a:prstGeom>
          <a:noFill/>
        </p:spPr>
        <p:txBody>
          <a:bodyPr wrap="square" rtlCol="0">
            <a:spAutoFit/>
          </a:bodyPr>
          <a:lstStyle/>
          <a:p>
            <a:r>
              <a:rPr lang="en-US" b="1" dirty="0" err="1">
                <a:solidFill>
                  <a:schemeClr val="accent1"/>
                </a:solidFill>
              </a:rPr>
              <a:t>Diab</a:t>
            </a:r>
            <a:r>
              <a:rPr lang="en-US" b="1" dirty="0">
                <a:solidFill>
                  <a:schemeClr val="accent1"/>
                </a:solidFill>
              </a:rPr>
              <a:t>-</a:t>
            </a:r>
          </a:p>
          <a:p>
            <a:r>
              <a:rPr lang="en-US" b="1" dirty="0">
                <a:solidFill>
                  <a:schemeClr val="accent1"/>
                </a:solidFill>
              </a:rPr>
              <a:t>immune</a:t>
            </a:r>
          </a:p>
        </p:txBody>
      </p:sp>
      <p:sp>
        <p:nvSpPr>
          <p:cNvPr id="33" name="TextBox 32">
            <a:extLst>
              <a:ext uri="{FF2B5EF4-FFF2-40B4-BE49-F238E27FC236}">
                <a16:creationId xmlns:a16="http://schemas.microsoft.com/office/drawing/2014/main" id="{E8057561-36A5-0E45-BF48-8B4B39049FAD}"/>
              </a:ext>
            </a:extLst>
          </p:cNvPr>
          <p:cNvSpPr txBox="1"/>
          <p:nvPr/>
        </p:nvSpPr>
        <p:spPr>
          <a:xfrm>
            <a:off x="6460139" y="233592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4" name="TextBox 33">
            <a:extLst>
              <a:ext uri="{FF2B5EF4-FFF2-40B4-BE49-F238E27FC236}">
                <a16:creationId xmlns:a16="http://schemas.microsoft.com/office/drawing/2014/main" id="{77B081A9-BD4C-9C4D-94EF-FA4795C0F60E}"/>
              </a:ext>
            </a:extLst>
          </p:cNvPr>
          <p:cNvSpPr txBox="1"/>
          <p:nvPr/>
        </p:nvSpPr>
        <p:spPr>
          <a:xfrm>
            <a:off x="6484272" y="5072574"/>
            <a:ext cx="1249068" cy="646331"/>
          </a:xfrm>
          <a:prstGeom prst="rect">
            <a:avLst/>
          </a:prstGeom>
          <a:noFill/>
        </p:spPr>
        <p:txBody>
          <a:bodyPr wrap="square" rtlCol="0">
            <a:spAutoFit/>
          </a:bodyPr>
          <a:lstStyle/>
          <a:p>
            <a:r>
              <a:rPr lang="en-US" b="1" dirty="0" err="1">
                <a:solidFill>
                  <a:schemeClr val="accent1"/>
                </a:solidFill>
              </a:rPr>
              <a:t>rdp</a:t>
            </a:r>
            <a:r>
              <a:rPr lang="en-US" b="1" dirty="0">
                <a:solidFill>
                  <a:schemeClr val="accent1"/>
                </a:solidFill>
              </a:rPr>
              <a:t> </a:t>
            </a:r>
          </a:p>
          <a:p>
            <a:r>
              <a:rPr lang="en-US" b="1" dirty="0">
                <a:solidFill>
                  <a:schemeClr val="accent1"/>
                </a:solidFill>
              </a:rPr>
              <a:t>classifier</a:t>
            </a:r>
          </a:p>
        </p:txBody>
      </p:sp>
      <p:sp>
        <p:nvSpPr>
          <p:cNvPr id="35" name="TextBox 34">
            <a:extLst>
              <a:ext uri="{FF2B5EF4-FFF2-40B4-BE49-F238E27FC236}">
                <a16:creationId xmlns:a16="http://schemas.microsoft.com/office/drawing/2014/main" id="{703F8EB0-B893-BE49-8BAC-4183CD19725F}"/>
              </a:ext>
            </a:extLst>
          </p:cNvPr>
          <p:cNvSpPr txBox="1"/>
          <p:nvPr/>
        </p:nvSpPr>
        <p:spPr>
          <a:xfrm>
            <a:off x="7782553" y="2385600"/>
            <a:ext cx="1193288" cy="830997"/>
          </a:xfrm>
          <a:prstGeom prst="rect">
            <a:avLst/>
          </a:prstGeom>
          <a:noFill/>
        </p:spPr>
        <p:txBody>
          <a:bodyPr wrap="square" rtlCol="0">
            <a:spAutoFit/>
          </a:bodyPr>
          <a:lstStyle/>
          <a:p>
            <a:r>
              <a:rPr lang="en-US" sz="1600" dirty="0"/>
              <a:t>relative abundance table</a:t>
            </a:r>
          </a:p>
        </p:txBody>
      </p:sp>
      <p:sp>
        <p:nvSpPr>
          <p:cNvPr id="37" name="TextBox 36">
            <a:extLst>
              <a:ext uri="{FF2B5EF4-FFF2-40B4-BE49-F238E27FC236}">
                <a16:creationId xmlns:a16="http://schemas.microsoft.com/office/drawing/2014/main" id="{8612B96F-78FC-3D49-9112-4A7D31F019AF}"/>
              </a:ext>
            </a:extLst>
          </p:cNvPr>
          <p:cNvSpPr txBox="1"/>
          <p:nvPr/>
        </p:nvSpPr>
        <p:spPr>
          <a:xfrm>
            <a:off x="7819129" y="3544450"/>
            <a:ext cx="970001" cy="830997"/>
          </a:xfrm>
          <a:prstGeom prst="rect">
            <a:avLst/>
          </a:prstGeom>
          <a:noFill/>
        </p:spPr>
        <p:txBody>
          <a:bodyPr wrap="square" rtlCol="0">
            <a:spAutoFit/>
          </a:bodyPr>
          <a:lstStyle/>
          <a:p>
            <a:r>
              <a:rPr lang="en-US" sz="1600" dirty="0"/>
              <a:t>alpha diversity</a:t>
            </a:r>
          </a:p>
          <a:p>
            <a:r>
              <a:rPr lang="en-US" sz="1600" dirty="0"/>
              <a:t>plot</a:t>
            </a:r>
          </a:p>
        </p:txBody>
      </p:sp>
      <p:sp>
        <p:nvSpPr>
          <p:cNvPr id="39" name="TextBox 38">
            <a:extLst>
              <a:ext uri="{FF2B5EF4-FFF2-40B4-BE49-F238E27FC236}">
                <a16:creationId xmlns:a16="http://schemas.microsoft.com/office/drawing/2014/main" id="{6CC9F484-A31C-0744-A736-5B963734D991}"/>
              </a:ext>
            </a:extLst>
          </p:cNvPr>
          <p:cNvSpPr txBox="1"/>
          <p:nvPr/>
        </p:nvSpPr>
        <p:spPr>
          <a:xfrm>
            <a:off x="7852983" y="4746784"/>
            <a:ext cx="970001" cy="830997"/>
          </a:xfrm>
          <a:prstGeom prst="rect">
            <a:avLst/>
          </a:prstGeom>
          <a:noFill/>
        </p:spPr>
        <p:txBody>
          <a:bodyPr wrap="square" rtlCol="0">
            <a:spAutoFit/>
          </a:bodyPr>
          <a:lstStyle/>
          <a:p>
            <a:r>
              <a:rPr lang="en-US" sz="1600" dirty="0"/>
              <a:t>beta diversity plot</a:t>
            </a:r>
          </a:p>
        </p:txBody>
      </p:sp>
      <p:sp>
        <p:nvSpPr>
          <p:cNvPr id="41" name="TextBox 40">
            <a:extLst>
              <a:ext uri="{FF2B5EF4-FFF2-40B4-BE49-F238E27FC236}">
                <a16:creationId xmlns:a16="http://schemas.microsoft.com/office/drawing/2014/main" id="{220D9715-F548-CC46-8868-30C7AAB60CBC}"/>
              </a:ext>
            </a:extLst>
          </p:cNvPr>
          <p:cNvSpPr txBox="1"/>
          <p:nvPr/>
        </p:nvSpPr>
        <p:spPr>
          <a:xfrm>
            <a:off x="7711774" y="1495191"/>
            <a:ext cx="1318932" cy="646331"/>
          </a:xfrm>
          <a:prstGeom prst="rect">
            <a:avLst/>
          </a:prstGeom>
          <a:noFill/>
        </p:spPr>
        <p:txBody>
          <a:bodyPr wrap="square" rtlCol="0">
            <a:spAutoFit/>
          </a:bodyPr>
          <a:lstStyle/>
          <a:p>
            <a:pPr algn="ctr"/>
            <a:r>
              <a:rPr lang="en-US" b="1" dirty="0" err="1">
                <a:solidFill>
                  <a:schemeClr val="accent1"/>
                </a:solidFill>
              </a:rPr>
              <a:t>metaseqR</a:t>
            </a:r>
            <a:endParaRPr lang="en-US" b="1" dirty="0">
              <a:solidFill>
                <a:schemeClr val="accent1"/>
              </a:solidFill>
            </a:endParaRPr>
          </a:p>
          <a:p>
            <a:pPr algn="ctr"/>
            <a:r>
              <a:rPr lang="en-US" b="1" dirty="0" err="1">
                <a:solidFill>
                  <a:schemeClr val="accent1"/>
                </a:solidFill>
              </a:rPr>
              <a:t>phyloseq</a:t>
            </a:r>
            <a:endParaRPr lang="en-US" b="1" dirty="0">
              <a:solidFill>
                <a:schemeClr val="accent1"/>
              </a:solidFill>
            </a:endParaRPr>
          </a:p>
        </p:txBody>
      </p:sp>
      <p:sp>
        <p:nvSpPr>
          <p:cNvPr id="42" name="TextBox 41">
            <a:extLst>
              <a:ext uri="{FF2B5EF4-FFF2-40B4-BE49-F238E27FC236}">
                <a16:creationId xmlns:a16="http://schemas.microsoft.com/office/drawing/2014/main" id="{50CA71ED-F41F-EB4B-9E63-14C83A916B40}"/>
              </a:ext>
            </a:extLst>
          </p:cNvPr>
          <p:cNvSpPr txBox="1"/>
          <p:nvPr/>
        </p:nvSpPr>
        <p:spPr>
          <a:xfrm>
            <a:off x="5277652" y="3001870"/>
            <a:ext cx="1078603"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cxnSp>
        <p:nvCxnSpPr>
          <p:cNvPr id="44" name="Straight Arrow Connector 43">
            <a:extLst>
              <a:ext uri="{FF2B5EF4-FFF2-40B4-BE49-F238E27FC236}">
                <a16:creationId xmlns:a16="http://schemas.microsoft.com/office/drawing/2014/main" id="{3A76467E-C50E-184C-9DC2-220D2D9288CC}"/>
              </a:ext>
            </a:extLst>
          </p:cNvPr>
          <p:cNvCxnSpPr>
            <a:cxnSpLocks/>
          </p:cNvCxnSpPr>
          <p:nvPr/>
        </p:nvCxnSpPr>
        <p:spPr>
          <a:xfrm>
            <a:off x="877824" y="2220334"/>
            <a:ext cx="0" cy="430054"/>
          </a:xfrm>
          <a:prstGeom prst="straightConnector1">
            <a:avLst/>
          </a:prstGeom>
          <a:ln w="28575">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5E65E1B-3CAD-F542-947D-6E06EB03C498}"/>
              </a:ext>
            </a:extLst>
          </p:cNvPr>
          <p:cNvSpPr txBox="1"/>
          <p:nvPr/>
        </p:nvSpPr>
        <p:spPr>
          <a:xfrm>
            <a:off x="3091118" y="4565413"/>
            <a:ext cx="3258584" cy="646331"/>
          </a:xfrm>
          <a:prstGeom prst="rect">
            <a:avLst/>
          </a:prstGeom>
          <a:noFill/>
        </p:spPr>
        <p:txBody>
          <a:bodyPr wrap="square" rtlCol="0">
            <a:spAutoFit/>
          </a:bodyPr>
          <a:lstStyle/>
          <a:p>
            <a:r>
              <a:rPr lang="en-US" dirty="0"/>
              <a:t>• cluster pooled </a:t>
            </a:r>
            <a:r>
              <a:rPr lang="en-US" dirty="0" err="1"/>
              <a:t>seqs</a:t>
            </a:r>
            <a:r>
              <a:rPr lang="en-US" dirty="0"/>
              <a:t> &gt; OTUs</a:t>
            </a:r>
          </a:p>
          <a:p>
            <a:r>
              <a:rPr lang="en-US" dirty="0"/>
              <a:t>• relabel OTUs for ease</a:t>
            </a:r>
          </a:p>
        </p:txBody>
      </p:sp>
    </p:spTree>
    <p:extLst>
      <p:ext uri="{BB962C8B-B14F-4D97-AF65-F5344CB8AC3E}">
        <p14:creationId xmlns:p14="http://schemas.microsoft.com/office/powerpoint/2010/main" val="42408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171E95-ED71-F343-85CD-7DF98F555903}"/>
              </a:ext>
            </a:extLst>
          </p:cNvPr>
          <p:cNvPicPr>
            <a:picLocks noChangeAspect="1"/>
          </p:cNvPicPr>
          <p:nvPr/>
        </p:nvPicPr>
        <p:blipFill>
          <a:blip r:embed="rId3"/>
          <a:stretch>
            <a:fillRect/>
          </a:stretch>
        </p:blipFill>
        <p:spPr>
          <a:xfrm>
            <a:off x="5241103" y="1721643"/>
            <a:ext cx="3657600" cy="1917700"/>
          </a:xfrm>
          <a:prstGeom prst="rect">
            <a:avLst/>
          </a:prstGeom>
        </p:spPr>
      </p:pic>
      <p:sp>
        <p:nvSpPr>
          <p:cNvPr id="15" name="Title 24">
            <a:extLst>
              <a:ext uri="{FF2B5EF4-FFF2-40B4-BE49-F238E27FC236}">
                <a16:creationId xmlns:a16="http://schemas.microsoft.com/office/drawing/2014/main" id="{1A994D8D-B11A-4243-9EBC-EE61DBD99555}"/>
              </a:ext>
            </a:extLst>
          </p:cNvPr>
          <p:cNvSpPr>
            <a:spLocks noGrp="1"/>
          </p:cNvSpPr>
          <p:nvPr>
            <p:ph type="title"/>
          </p:nvPr>
        </p:nvSpPr>
        <p:spPr>
          <a:xfrm>
            <a:off x="696146" y="267757"/>
            <a:ext cx="8202557" cy="1143000"/>
          </a:xfrm>
        </p:spPr>
        <p:txBody>
          <a:bodyPr/>
          <a:lstStyle/>
          <a:p>
            <a:r>
              <a:rPr lang="en-US" dirty="0"/>
              <a:t>The 16S ribosomal RNA as a microbial fingerprint</a:t>
            </a:r>
          </a:p>
        </p:txBody>
      </p:sp>
      <p:sp>
        <p:nvSpPr>
          <p:cNvPr id="16" name="Content Placeholder 26">
            <a:extLst>
              <a:ext uri="{FF2B5EF4-FFF2-40B4-BE49-F238E27FC236}">
                <a16:creationId xmlns:a16="http://schemas.microsoft.com/office/drawing/2014/main" id="{74546C5C-4C32-1246-A834-08FEFF722952}"/>
              </a:ext>
            </a:extLst>
          </p:cNvPr>
          <p:cNvSpPr txBox="1">
            <a:spLocks/>
          </p:cNvSpPr>
          <p:nvPr/>
        </p:nvSpPr>
        <p:spPr>
          <a:xfrm>
            <a:off x="692688" y="2065974"/>
            <a:ext cx="4589813" cy="4525963"/>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Fingerprints are </a:t>
            </a:r>
            <a:r>
              <a:rPr lang="en-US" i="1" dirty="0"/>
              <a:t>both</a:t>
            </a:r>
            <a:r>
              <a:rPr lang="en-US" dirty="0"/>
              <a:t> </a:t>
            </a:r>
            <a:r>
              <a:rPr lang="en-US" b="1" dirty="0"/>
              <a:t>universally present </a:t>
            </a:r>
            <a:r>
              <a:rPr lang="en-US" dirty="0"/>
              <a:t>on all people </a:t>
            </a:r>
            <a:r>
              <a:rPr lang="en-US" i="1" dirty="0"/>
              <a:t>and </a:t>
            </a:r>
            <a:r>
              <a:rPr lang="en-US" b="1" dirty="0"/>
              <a:t>unique</a:t>
            </a:r>
          </a:p>
          <a:p>
            <a:pPr marL="0" indent="0">
              <a:buNone/>
            </a:pPr>
            <a:endParaRPr lang="en-US" b="1" dirty="0"/>
          </a:p>
          <a:p>
            <a:r>
              <a:rPr lang="en-US" dirty="0"/>
              <a:t>The </a:t>
            </a:r>
            <a:r>
              <a:rPr lang="en-US" b="1" dirty="0"/>
              <a:t>ribosome</a:t>
            </a:r>
            <a:r>
              <a:rPr lang="en-US" dirty="0"/>
              <a:t> is essential for survival across all kingdoms of life and is thus </a:t>
            </a:r>
            <a:r>
              <a:rPr lang="en-US" b="1" dirty="0"/>
              <a:t>highly conserved</a:t>
            </a:r>
          </a:p>
        </p:txBody>
      </p:sp>
      <p:grpSp>
        <p:nvGrpSpPr>
          <p:cNvPr id="11" name="Group 10">
            <a:extLst>
              <a:ext uri="{FF2B5EF4-FFF2-40B4-BE49-F238E27FC236}">
                <a16:creationId xmlns:a16="http://schemas.microsoft.com/office/drawing/2014/main" id="{00C050B7-DF2D-AA4F-9481-1DE7F9686500}"/>
              </a:ext>
            </a:extLst>
          </p:cNvPr>
          <p:cNvGrpSpPr/>
          <p:nvPr/>
        </p:nvGrpSpPr>
        <p:grpSpPr>
          <a:xfrm>
            <a:off x="5645429" y="3836275"/>
            <a:ext cx="3135502" cy="2148822"/>
            <a:chOff x="5645429" y="3935665"/>
            <a:chExt cx="3135502" cy="2148822"/>
          </a:xfrm>
        </p:grpSpPr>
        <p:sp>
          <p:nvSpPr>
            <p:cNvPr id="44" name="Rectangle 43">
              <a:extLst>
                <a:ext uri="{FF2B5EF4-FFF2-40B4-BE49-F238E27FC236}">
                  <a16:creationId xmlns:a16="http://schemas.microsoft.com/office/drawing/2014/main" id="{8EF73F50-7E91-3747-B12F-3A4BC8B4BB0E}"/>
                </a:ext>
              </a:extLst>
            </p:cNvPr>
            <p:cNvSpPr/>
            <p:nvPr/>
          </p:nvSpPr>
          <p:spPr>
            <a:xfrm rot="19858239">
              <a:off x="6043198" y="5128580"/>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1AA498AA-3E02-8D44-A376-B3DF48D63A31}"/>
                </a:ext>
              </a:extLst>
            </p:cNvPr>
            <p:cNvSpPr/>
            <p:nvPr/>
          </p:nvSpPr>
          <p:spPr>
            <a:xfrm rot="21115289">
              <a:off x="7558878" y="5057099"/>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Freeform 5">
              <a:extLst>
                <a:ext uri="{FF2B5EF4-FFF2-40B4-BE49-F238E27FC236}">
                  <a16:creationId xmlns:a16="http://schemas.microsoft.com/office/drawing/2014/main" id="{BA83D1DE-805F-F043-BC64-83023054F27D}"/>
                </a:ext>
              </a:extLst>
            </p:cNvPr>
            <p:cNvSpPr/>
            <p:nvPr/>
          </p:nvSpPr>
          <p:spPr>
            <a:xfrm>
              <a:off x="5645429" y="5154671"/>
              <a:ext cx="2882348" cy="431120"/>
            </a:xfrm>
            <a:custGeom>
              <a:avLst/>
              <a:gdLst>
                <a:gd name="connsiteX0" fmla="*/ 2882348 w 2882348"/>
                <a:gd name="connsiteY0" fmla="*/ 272094 h 431120"/>
                <a:gd name="connsiteX1" fmla="*/ 2524539 w 2882348"/>
                <a:gd name="connsiteY1" fmla="*/ 13676 h 431120"/>
                <a:gd name="connsiteX2" fmla="*/ 1848678 w 2882348"/>
                <a:gd name="connsiteY2" fmla="*/ 93190 h 431120"/>
                <a:gd name="connsiteX3" fmla="*/ 874643 w 2882348"/>
                <a:gd name="connsiteY3" fmla="*/ 13676 h 431120"/>
                <a:gd name="connsiteX4" fmla="*/ 0 w 2882348"/>
                <a:gd name="connsiteY4" fmla="*/ 431120 h 43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348" h="431120">
                  <a:moveTo>
                    <a:pt x="2882348" y="272094"/>
                  </a:moveTo>
                  <a:cubicBezTo>
                    <a:pt x="2789582" y="157793"/>
                    <a:pt x="2696817" y="43493"/>
                    <a:pt x="2524539" y="13676"/>
                  </a:cubicBezTo>
                  <a:cubicBezTo>
                    <a:pt x="2352261" y="-16141"/>
                    <a:pt x="2123661" y="93190"/>
                    <a:pt x="1848678" y="93190"/>
                  </a:cubicBezTo>
                  <a:cubicBezTo>
                    <a:pt x="1573695" y="93190"/>
                    <a:pt x="1182756" y="-42646"/>
                    <a:pt x="874643" y="13676"/>
                  </a:cubicBezTo>
                  <a:cubicBezTo>
                    <a:pt x="566530" y="69998"/>
                    <a:pt x="283265" y="250559"/>
                    <a:pt x="0" y="431120"/>
                  </a:cubicBezTo>
                </a:path>
              </a:pathLst>
            </a:custGeom>
            <a:ln w="22225">
              <a:solidFill>
                <a:schemeClr val="bg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34" name="Group 33">
              <a:extLst>
                <a:ext uri="{FF2B5EF4-FFF2-40B4-BE49-F238E27FC236}">
                  <a16:creationId xmlns:a16="http://schemas.microsoft.com/office/drawing/2014/main" id="{29839FBA-C969-224B-860E-6538D1FF43C5}"/>
                </a:ext>
              </a:extLst>
            </p:cNvPr>
            <p:cNvGrpSpPr/>
            <p:nvPr/>
          </p:nvGrpSpPr>
          <p:grpSpPr>
            <a:xfrm>
              <a:off x="6090439" y="4243040"/>
              <a:ext cx="1561368" cy="1490451"/>
              <a:chOff x="5843918" y="3950229"/>
              <a:chExt cx="2002909" cy="1911937"/>
            </a:xfrm>
          </p:grpSpPr>
          <p:grpSp>
            <p:nvGrpSpPr>
              <p:cNvPr id="28" name="Group 27">
                <a:extLst>
                  <a:ext uri="{FF2B5EF4-FFF2-40B4-BE49-F238E27FC236}">
                    <a16:creationId xmlns:a16="http://schemas.microsoft.com/office/drawing/2014/main" id="{AC53D495-354E-4D40-A334-4186B77B5F9C}"/>
                  </a:ext>
                </a:extLst>
              </p:cNvPr>
              <p:cNvGrpSpPr/>
              <p:nvPr/>
            </p:nvGrpSpPr>
            <p:grpSpPr>
              <a:xfrm>
                <a:off x="5843918" y="3950229"/>
                <a:ext cx="2002909" cy="1911937"/>
                <a:chOff x="4801928" y="3310894"/>
                <a:chExt cx="3219575" cy="3073343"/>
              </a:xfrm>
            </p:grpSpPr>
            <p:sp>
              <p:nvSpPr>
                <p:cNvPr id="27" name="Freeform 26">
                  <a:extLst>
                    <a:ext uri="{FF2B5EF4-FFF2-40B4-BE49-F238E27FC236}">
                      <a16:creationId xmlns:a16="http://schemas.microsoft.com/office/drawing/2014/main" id="{8B439E46-0440-1442-AEE0-3D156CA01751}"/>
                    </a:ext>
                  </a:extLst>
                </p:cNvPr>
                <p:cNvSpPr/>
                <p:nvPr/>
              </p:nvSpPr>
              <p:spPr>
                <a:xfrm>
                  <a:off x="4801928" y="5252034"/>
                  <a:ext cx="3219575" cy="1132203"/>
                </a:xfrm>
                <a:custGeom>
                  <a:avLst/>
                  <a:gdLst>
                    <a:gd name="connsiteX0" fmla="*/ 2634287 w 3110627"/>
                    <a:gd name="connsiteY0" fmla="*/ 137724 h 1132202"/>
                    <a:gd name="connsiteX1" fmla="*/ 2097839 w 3110627"/>
                    <a:gd name="connsiteY1" fmla="*/ 101148 h 1132202"/>
                    <a:gd name="connsiteX2" fmla="*/ 1646735 w 3110627"/>
                    <a:gd name="connsiteY2" fmla="*/ 52380 h 1132202"/>
                    <a:gd name="connsiteX3" fmla="*/ 1183439 w 3110627"/>
                    <a:gd name="connsiteY3" fmla="*/ 3612 h 1132202"/>
                    <a:gd name="connsiteX4" fmla="*/ 1012751 w 3110627"/>
                    <a:gd name="connsiteY4" fmla="*/ 3612 h 1132202"/>
                    <a:gd name="connsiteX5" fmla="*/ 854255 w 3110627"/>
                    <a:gd name="connsiteY5" fmla="*/ 3612 h 1132202"/>
                    <a:gd name="connsiteX6" fmla="*/ 817679 w 3110627"/>
                    <a:gd name="connsiteY6" fmla="*/ 76764 h 1132202"/>
                    <a:gd name="connsiteX7" fmla="*/ 878639 w 3110627"/>
                    <a:gd name="connsiteY7" fmla="*/ 223068 h 1132202"/>
                    <a:gd name="connsiteX8" fmla="*/ 586031 w 3110627"/>
                    <a:gd name="connsiteY8" fmla="*/ 174300 h 1132202"/>
                    <a:gd name="connsiteX9" fmla="*/ 342191 w 3110627"/>
                    <a:gd name="connsiteY9" fmla="*/ 223068 h 1132202"/>
                    <a:gd name="connsiteX10" fmla="*/ 110543 w 3110627"/>
                    <a:gd name="connsiteY10" fmla="*/ 357180 h 1132202"/>
                    <a:gd name="connsiteX11" fmla="*/ 815 w 3110627"/>
                    <a:gd name="connsiteY11" fmla="*/ 637596 h 1132202"/>
                    <a:gd name="connsiteX12" fmla="*/ 73967 w 3110627"/>
                    <a:gd name="connsiteY12" fmla="*/ 954588 h 1132202"/>
                    <a:gd name="connsiteX13" fmla="*/ 305615 w 3110627"/>
                    <a:gd name="connsiteY13" fmla="*/ 1088700 h 1132202"/>
                    <a:gd name="connsiteX14" fmla="*/ 610415 w 3110627"/>
                    <a:gd name="connsiteY14" fmla="*/ 1076508 h 1132202"/>
                    <a:gd name="connsiteX15" fmla="*/ 1012751 w 3110627"/>
                    <a:gd name="connsiteY15" fmla="*/ 954588 h 1132202"/>
                    <a:gd name="connsiteX16" fmla="*/ 1280975 w 3110627"/>
                    <a:gd name="connsiteY16" fmla="*/ 820476 h 1132202"/>
                    <a:gd name="connsiteX17" fmla="*/ 1573583 w 3110627"/>
                    <a:gd name="connsiteY17" fmla="*/ 893628 h 1132202"/>
                    <a:gd name="connsiteX18" fmla="*/ 1939343 w 3110627"/>
                    <a:gd name="connsiteY18" fmla="*/ 978972 h 1132202"/>
                    <a:gd name="connsiteX19" fmla="*/ 2244143 w 3110627"/>
                    <a:gd name="connsiteY19" fmla="*/ 1113084 h 1132202"/>
                    <a:gd name="connsiteX20" fmla="*/ 2634287 w 3110627"/>
                    <a:gd name="connsiteY20" fmla="*/ 1113084 h 1132202"/>
                    <a:gd name="connsiteX21" fmla="*/ 2987855 w 3110627"/>
                    <a:gd name="connsiteY21" fmla="*/ 942396 h 1132202"/>
                    <a:gd name="connsiteX22" fmla="*/ 3109775 w 3110627"/>
                    <a:gd name="connsiteY22" fmla="*/ 601020 h 1132202"/>
                    <a:gd name="connsiteX23" fmla="*/ 3024431 w 3110627"/>
                    <a:gd name="connsiteY23" fmla="*/ 357180 h 1132202"/>
                    <a:gd name="connsiteX24" fmla="*/ 2719631 w 3110627"/>
                    <a:gd name="connsiteY24" fmla="*/ 174300 h 1132202"/>
                    <a:gd name="connsiteX25" fmla="*/ 2634287 w 3110627"/>
                    <a:gd name="connsiteY25" fmla="*/ 137724 h 11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10627" h="1132202">
                      <a:moveTo>
                        <a:pt x="2634287" y="137724"/>
                      </a:moveTo>
                      <a:cubicBezTo>
                        <a:pt x="2530655" y="125532"/>
                        <a:pt x="2262431" y="115372"/>
                        <a:pt x="2097839" y="101148"/>
                      </a:cubicBezTo>
                      <a:cubicBezTo>
                        <a:pt x="1933247" y="86924"/>
                        <a:pt x="1646735" y="52380"/>
                        <a:pt x="1646735" y="52380"/>
                      </a:cubicBezTo>
                      <a:lnTo>
                        <a:pt x="1183439" y="3612"/>
                      </a:lnTo>
                      <a:cubicBezTo>
                        <a:pt x="1077775" y="-4516"/>
                        <a:pt x="1012751" y="3612"/>
                        <a:pt x="1012751" y="3612"/>
                      </a:cubicBezTo>
                      <a:lnTo>
                        <a:pt x="854255" y="3612"/>
                      </a:lnTo>
                      <a:cubicBezTo>
                        <a:pt x="821743" y="15804"/>
                        <a:pt x="813615" y="40188"/>
                        <a:pt x="817679" y="76764"/>
                      </a:cubicBezTo>
                      <a:cubicBezTo>
                        <a:pt x="821743" y="113340"/>
                        <a:pt x="917247" y="206812"/>
                        <a:pt x="878639" y="223068"/>
                      </a:cubicBezTo>
                      <a:cubicBezTo>
                        <a:pt x="840031" y="239324"/>
                        <a:pt x="675439" y="174300"/>
                        <a:pt x="586031" y="174300"/>
                      </a:cubicBezTo>
                      <a:cubicBezTo>
                        <a:pt x="496623" y="174300"/>
                        <a:pt x="421439" y="192588"/>
                        <a:pt x="342191" y="223068"/>
                      </a:cubicBezTo>
                      <a:cubicBezTo>
                        <a:pt x="262943" y="253548"/>
                        <a:pt x="167439" y="288092"/>
                        <a:pt x="110543" y="357180"/>
                      </a:cubicBezTo>
                      <a:cubicBezTo>
                        <a:pt x="53647" y="426268"/>
                        <a:pt x="6911" y="538028"/>
                        <a:pt x="815" y="637596"/>
                      </a:cubicBezTo>
                      <a:cubicBezTo>
                        <a:pt x="-5281" y="737164"/>
                        <a:pt x="23167" y="879404"/>
                        <a:pt x="73967" y="954588"/>
                      </a:cubicBezTo>
                      <a:cubicBezTo>
                        <a:pt x="124767" y="1029772"/>
                        <a:pt x="216207" y="1068380"/>
                        <a:pt x="305615" y="1088700"/>
                      </a:cubicBezTo>
                      <a:cubicBezTo>
                        <a:pt x="395023" y="1109020"/>
                        <a:pt x="492559" y="1098860"/>
                        <a:pt x="610415" y="1076508"/>
                      </a:cubicBezTo>
                      <a:cubicBezTo>
                        <a:pt x="728271" y="1054156"/>
                        <a:pt x="900991" y="997260"/>
                        <a:pt x="1012751" y="954588"/>
                      </a:cubicBezTo>
                      <a:cubicBezTo>
                        <a:pt x="1124511" y="911916"/>
                        <a:pt x="1187503" y="830636"/>
                        <a:pt x="1280975" y="820476"/>
                      </a:cubicBezTo>
                      <a:cubicBezTo>
                        <a:pt x="1374447" y="810316"/>
                        <a:pt x="1573583" y="893628"/>
                        <a:pt x="1573583" y="893628"/>
                      </a:cubicBezTo>
                      <a:cubicBezTo>
                        <a:pt x="1683311" y="920044"/>
                        <a:pt x="1827583" y="942396"/>
                        <a:pt x="1939343" y="978972"/>
                      </a:cubicBezTo>
                      <a:cubicBezTo>
                        <a:pt x="2051103" y="1015548"/>
                        <a:pt x="2128319" y="1090732"/>
                        <a:pt x="2244143" y="1113084"/>
                      </a:cubicBezTo>
                      <a:cubicBezTo>
                        <a:pt x="2359967" y="1135436"/>
                        <a:pt x="2510335" y="1141532"/>
                        <a:pt x="2634287" y="1113084"/>
                      </a:cubicBezTo>
                      <a:cubicBezTo>
                        <a:pt x="2758239" y="1084636"/>
                        <a:pt x="2908607" y="1027740"/>
                        <a:pt x="2987855" y="942396"/>
                      </a:cubicBezTo>
                      <a:cubicBezTo>
                        <a:pt x="3067103" y="857052"/>
                        <a:pt x="3103679" y="698556"/>
                        <a:pt x="3109775" y="601020"/>
                      </a:cubicBezTo>
                      <a:cubicBezTo>
                        <a:pt x="3115871" y="503484"/>
                        <a:pt x="3089455" y="428300"/>
                        <a:pt x="3024431" y="357180"/>
                      </a:cubicBezTo>
                      <a:cubicBezTo>
                        <a:pt x="2959407" y="286060"/>
                        <a:pt x="2788719" y="210876"/>
                        <a:pt x="2719631" y="174300"/>
                      </a:cubicBezTo>
                      <a:cubicBezTo>
                        <a:pt x="2650543" y="137724"/>
                        <a:pt x="2737919" y="149916"/>
                        <a:pt x="2634287" y="137724"/>
                      </a:cubicBezTo>
                      <a:close/>
                    </a:path>
                  </a:pathLst>
                </a:cu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 name="Freeform 25">
                  <a:extLst>
                    <a:ext uri="{FF2B5EF4-FFF2-40B4-BE49-F238E27FC236}">
                      <a16:creationId xmlns:a16="http://schemas.microsoft.com/office/drawing/2014/main" id="{A658E254-6BEC-2340-A409-661F15FF7888}"/>
                    </a:ext>
                  </a:extLst>
                </p:cNvPr>
                <p:cNvSpPr/>
                <p:nvPr/>
              </p:nvSpPr>
              <p:spPr>
                <a:xfrm>
                  <a:off x="4801928" y="3310894"/>
                  <a:ext cx="3180366" cy="2182368"/>
                </a:xfrm>
                <a:custGeom>
                  <a:avLst/>
                  <a:gdLst>
                    <a:gd name="connsiteX0" fmla="*/ 22176 w 3180366"/>
                    <a:gd name="connsiteY0" fmla="*/ 1560576 h 2182368"/>
                    <a:gd name="connsiteX1" fmla="*/ 229440 w 3180366"/>
                    <a:gd name="connsiteY1" fmla="*/ 1011936 h 2182368"/>
                    <a:gd name="connsiteX2" fmla="*/ 583008 w 3180366"/>
                    <a:gd name="connsiteY2" fmla="*/ 560832 h 2182368"/>
                    <a:gd name="connsiteX3" fmla="*/ 997536 w 3180366"/>
                    <a:gd name="connsiteY3" fmla="*/ 256032 h 2182368"/>
                    <a:gd name="connsiteX4" fmla="*/ 1460832 w 3180366"/>
                    <a:gd name="connsiteY4" fmla="*/ 73152 h 2182368"/>
                    <a:gd name="connsiteX5" fmla="*/ 1887552 w 3180366"/>
                    <a:gd name="connsiteY5" fmla="*/ 0 h 2182368"/>
                    <a:gd name="connsiteX6" fmla="*/ 2387424 w 3180366"/>
                    <a:gd name="connsiteY6" fmla="*/ 73152 h 2182368"/>
                    <a:gd name="connsiteX7" fmla="*/ 2789760 w 3180366"/>
                    <a:gd name="connsiteY7" fmla="*/ 329184 h 2182368"/>
                    <a:gd name="connsiteX8" fmla="*/ 3057984 w 3180366"/>
                    <a:gd name="connsiteY8" fmla="*/ 768096 h 2182368"/>
                    <a:gd name="connsiteX9" fmla="*/ 3155520 w 3180366"/>
                    <a:gd name="connsiteY9" fmla="*/ 1170432 h 2182368"/>
                    <a:gd name="connsiteX10" fmla="*/ 3167712 w 3180366"/>
                    <a:gd name="connsiteY10" fmla="*/ 1633728 h 2182368"/>
                    <a:gd name="connsiteX11" fmla="*/ 2997024 w 3180366"/>
                    <a:gd name="connsiteY11" fmla="*/ 1987296 h 2182368"/>
                    <a:gd name="connsiteX12" fmla="*/ 2619072 w 3180366"/>
                    <a:gd name="connsiteY12" fmla="*/ 2011680 h 2182368"/>
                    <a:gd name="connsiteX13" fmla="*/ 2533728 w 3180366"/>
                    <a:gd name="connsiteY13" fmla="*/ 1987296 h 2182368"/>
                    <a:gd name="connsiteX14" fmla="*/ 2375232 w 3180366"/>
                    <a:gd name="connsiteY14" fmla="*/ 2097024 h 2182368"/>
                    <a:gd name="connsiteX15" fmla="*/ 1899744 w 3180366"/>
                    <a:gd name="connsiteY15" fmla="*/ 2133600 h 2182368"/>
                    <a:gd name="connsiteX16" fmla="*/ 1485216 w 3180366"/>
                    <a:gd name="connsiteY16" fmla="*/ 1975104 h 2182368"/>
                    <a:gd name="connsiteX17" fmla="*/ 1229184 w 3180366"/>
                    <a:gd name="connsiteY17" fmla="*/ 1865376 h 2182368"/>
                    <a:gd name="connsiteX18" fmla="*/ 912192 w 3180366"/>
                    <a:gd name="connsiteY18" fmla="*/ 1853184 h 2182368"/>
                    <a:gd name="connsiteX19" fmla="*/ 668352 w 3180366"/>
                    <a:gd name="connsiteY19" fmla="*/ 2072640 h 2182368"/>
                    <a:gd name="connsiteX20" fmla="*/ 314784 w 3180366"/>
                    <a:gd name="connsiteY20" fmla="*/ 2182368 h 2182368"/>
                    <a:gd name="connsiteX21" fmla="*/ 58752 w 3180366"/>
                    <a:gd name="connsiteY21" fmla="*/ 2072640 h 2182368"/>
                    <a:gd name="connsiteX22" fmla="*/ 9984 w 3180366"/>
                    <a:gd name="connsiteY22" fmla="*/ 1828800 h 2182368"/>
                    <a:gd name="connsiteX23" fmla="*/ 22176 w 3180366"/>
                    <a:gd name="connsiteY23" fmla="*/ 1560576 h 218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80366" h="2182368">
                      <a:moveTo>
                        <a:pt x="22176" y="1560576"/>
                      </a:moveTo>
                      <a:cubicBezTo>
                        <a:pt x="58752" y="1424432"/>
                        <a:pt x="135968" y="1178560"/>
                        <a:pt x="229440" y="1011936"/>
                      </a:cubicBezTo>
                      <a:cubicBezTo>
                        <a:pt x="322912" y="845312"/>
                        <a:pt x="454992" y="686816"/>
                        <a:pt x="583008" y="560832"/>
                      </a:cubicBezTo>
                      <a:cubicBezTo>
                        <a:pt x="711024" y="434848"/>
                        <a:pt x="851232" y="337312"/>
                        <a:pt x="997536" y="256032"/>
                      </a:cubicBezTo>
                      <a:cubicBezTo>
                        <a:pt x="1143840" y="174752"/>
                        <a:pt x="1312496" y="115824"/>
                        <a:pt x="1460832" y="73152"/>
                      </a:cubicBezTo>
                      <a:cubicBezTo>
                        <a:pt x="1609168" y="30480"/>
                        <a:pt x="1733120" y="0"/>
                        <a:pt x="1887552" y="0"/>
                      </a:cubicBezTo>
                      <a:cubicBezTo>
                        <a:pt x="2041984" y="0"/>
                        <a:pt x="2237056" y="18288"/>
                        <a:pt x="2387424" y="73152"/>
                      </a:cubicBezTo>
                      <a:cubicBezTo>
                        <a:pt x="2537792" y="128016"/>
                        <a:pt x="2678000" y="213360"/>
                        <a:pt x="2789760" y="329184"/>
                      </a:cubicBezTo>
                      <a:cubicBezTo>
                        <a:pt x="2901520" y="445008"/>
                        <a:pt x="2997024" y="627888"/>
                        <a:pt x="3057984" y="768096"/>
                      </a:cubicBezTo>
                      <a:cubicBezTo>
                        <a:pt x="3118944" y="908304"/>
                        <a:pt x="3137232" y="1026160"/>
                        <a:pt x="3155520" y="1170432"/>
                      </a:cubicBezTo>
                      <a:cubicBezTo>
                        <a:pt x="3173808" y="1314704"/>
                        <a:pt x="3194128" y="1497584"/>
                        <a:pt x="3167712" y="1633728"/>
                      </a:cubicBezTo>
                      <a:cubicBezTo>
                        <a:pt x="3141296" y="1769872"/>
                        <a:pt x="3088464" y="1924304"/>
                        <a:pt x="2997024" y="1987296"/>
                      </a:cubicBezTo>
                      <a:cubicBezTo>
                        <a:pt x="2905584" y="2050288"/>
                        <a:pt x="2619072" y="2011680"/>
                        <a:pt x="2619072" y="2011680"/>
                      </a:cubicBezTo>
                      <a:cubicBezTo>
                        <a:pt x="2541856" y="2011680"/>
                        <a:pt x="2574368" y="1973072"/>
                        <a:pt x="2533728" y="1987296"/>
                      </a:cubicBezTo>
                      <a:cubicBezTo>
                        <a:pt x="2493088" y="2001520"/>
                        <a:pt x="2480896" y="2072640"/>
                        <a:pt x="2375232" y="2097024"/>
                      </a:cubicBezTo>
                      <a:cubicBezTo>
                        <a:pt x="2269568" y="2121408"/>
                        <a:pt x="2048080" y="2153920"/>
                        <a:pt x="1899744" y="2133600"/>
                      </a:cubicBezTo>
                      <a:cubicBezTo>
                        <a:pt x="1751408" y="2113280"/>
                        <a:pt x="1596976" y="2019808"/>
                        <a:pt x="1485216" y="1975104"/>
                      </a:cubicBezTo>
                      <a:cubicBezTo>
                        <a:pt x="1373456" y="1930400"/>
                        <a:pt x="1324688" y="1885696"/>
                        <a:pt x="1229184" y="1865376"/>
                      </a:cubicBezTo>
                      <a:cubicBezTo>
                        <a:pt x="1133680" y="1845056"/>
                        <a:pt x="1005664" y="1818640"/>
                        <a:pt x="912192" y="1853184"/>
                      </a:cubicBezTo>
                      <a:cubicBezTo>
                        <a:pt x="818720" y="1887728"/>
                        <a:pt x="767920" y="2017776"/>
                        <a:pt x="668352" y="2072640"/>
                      </a:cubicBezTo>
                      <a:cubicBezTo>
                        <a:pt x="568784" y="2127504"/>
                        <a:pt x="416384" y="2182368"/>
                        <a:pt x="314784" y="2182368"/>
                      </a:cubicBezTo>
                      <a:cubicBezTo>
                        <a:pt x="213184" y="2182368"/>
                        <a:pt x="109552" y="2131568"/>
                        <a:pt x="58752" y="2072640"/>
                      </a:cubicBezTo>
                      <a:cubicBezTo>
                        <a:pt x="7952" y="2013712"/>
                        <a:pt x="16080" y="1916176"/>
                        <a:pt x="9984" y="1828800"/>
                      </a:cubicBezTo>
                      <a:cubicBezTo>
                        <a:pt x="3888" y="1741424"/>
                        <a:pt x="-14400" y="1696720"/>
                        <a:pt x="22176" y="1560576"/>
                      </a:cubicBezTo>
                      <a:close/>
                    </a:path>
                  </a:pathLst>
                </a:cu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0" name="Freeform 29">
                <a:extLst>
                  <a:ext uri="{FF2B5EF4-FFF2-40B4-BE49-F238E27FC236}">
                    <a16:creationId xmlns:a16="http://schemas.microsoft.com/office/drawing/2014/main" id="{220D85A7-3EBC-DC4E-8CA3-7FBAA2B24B46}"/>
                  </a:ext>
                </a:extLst>
              </p:cNvPr>
              <p:cNvSpPr/>
              <p:nvPr/>
            </p:nvSpPr>
            <p:spPr>
              <a:xfrm>
                <a:off x="6189692" y="4448013"/>
                <a:ext cx="1129925" cy="662841"/>
              </a:xfrm>
              <a:custGeom>
                <a:avLst/>
                <a:gdLst>
                  <a:gd name="connsiteX0" fmla="*/ 327345 w 931779"/>
                  <a:gd name="connsiteY0" fmla="*/ 542441 h 546604"/>
                  <a:gd name="connsiteX1" fmla="*/ 110369 w 931779"/>
                  <a:gd name="connsiteY1" fmla="*/ 534692 h 546604"/>
                  <a:gd name="connsiteX2" fmla="*/ 9630 w 931779"/>
                  <a:gd name="connsiteY2" fmla="*/ 441702 h 546604"/>
                  <a:gd name="connsiteX3" fmla="*/ 25128 w 931779"/>
                  <a:gd name="connsiteY3" fmla="*/ 302217 h 546604"/>
                  <a:gd name="connsiteX4" fmla="*/ 195610 w 931779"/>
                  <a:gd name="connsiteY4" fmla="*/ 193729 h 546604"/>
                  <a:gd name="connsiteX5" fmla="*/ 490077 w 931779"/>
                  <a:gd name="connsiteY5" fmla="*/ 209228 h 546604"/>
                  <a:gd name="connsiteX6" fmla="*/ 931779 w 931779"/>
                  <a:gd name="connsiteY6" fmla="*/ 0 h 54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779" h="546604">
                    <a:moveTo>
                      <a:pt x="327345" y="542441"/>
                    </a:moveTo>
                    <a:cubicBezTo>
                      <a:pt x="245333" y="546961"/>
                      <a:pt x="163321" y="551482"/>
                      <a:pt x="110369" y="534692"/>
                    </a:cubicBezTo>
                    <a:cubicBezTo>
                      <a:pt x="57417" y="517902"/>
                      <a:pt x="23837" y="480448"/>
                      <a:pt x="9630" y="441702"/>
                    </a:cubicBezTo>
                    <a:cubicBezTo>
                      <a:pt x="-4577" y="402956"/>
                      <a:pt x="-5869" y="343546"/>
                      <a:pt x="25128" y="302217"/>
                    </a:cubicBezTo>
                    <a:cubicBezTo>
                      <a:pt x="56125" y="260888"/>
                      <a:pt x="118119" y="209227"/>
                      <a:pt x="195610" y="193729"/>
                    </a:cubicBezTo>
                    <a:cubicBezTo>
                      <a:pt x="273101" y="178231"/>
                      <a:pt x="367382" y="241516"/>
                      <a:pt x="490077" y="209228"/>
                    </a:cubicBezTo>
                    <a:cubicBezTo>
                      <a:pt x="612772" y="176940"/>
                      <a:pt x="772275" y="88470"/>
                      <a:pt x="931779" y="0"/>
                    </a:cubicBezTo>
                  </a:path>
                </a:pathLst>
              </a:custGeom>
              <a:ln w="22225" cap="rnd">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31">
                <a:extLst>
                  <a:ext uri="{FF2B5EF4-FFF2-40B4-BE49-F238E27FC236}">
                    <a16:creationId xmlns:a16="http://schemas.microsoft.com/office/drawing/2014/main" id="{BB5C8851-B6F3-0C43-B9BA-15489F9A9FD3}"/>
                  </a:ext>
                </a:extLst>
              </p:cNvPr>
              <p:cNvSpPr/>
              <p:nvPr/>
            </p:nvSpPr>
            <p:spPr>
              <a:xfrm>
                <a:off x="6343394" y="5656714"/>
                <a:ext cx="389542" cy="47009"/>
              </a:xfrm>
              <a:custGeom>
                <a:avLst/>
                <a:gdLst>
                  <a:gd name="connsiteX0" fmla="*/ 389542 w 389542"/>
                  <a:gd name="connsiteY0" fmla="*/ 22406 h 47009"/>
                  <a:gd name="connsiteX1" fmla="*/ 270629 w 389542"/>
                  <a:gd name="connsiteY1" fmla="*/ 1904 h 47009"/>
                  <a:gd name="connsiteX2" fmla="*/ 102511 w 389542"/>
                  <a:gd name="connsiteY2" fmla="*/ 6004 h 47009"/>
                  <a:gd name="connsiteX3" fmla="*/ 0 w 389542"/>
                  <a:gd name="connsiteY3" fmla="*/ 47009 h 47009"/>
                </a:gdLst>
                <a:ahLst/>
                <a:cxnLst>
                  <a:cxn ang="0">
                    <a:pos x="connsiteX0" y="connsiteY0"/>
                  </a:cxn>
                  <a:cxn ang="0">
                    <a:pos x="connsiteX1" y="connsiteY1"/>
                  </a:cxn>
                  <a:cxn ang="0">
                    <a:pos x="connsiteX2" y="connsiteY2"/>
                  </a:cxn>
                  <a:cxn ang="0">
                    <a:pos x="connsiteX3" y="connsiteY3"/>
                  </a:cxn>
                </a:cxnLst>
                <a:rect l="l" t="t" r="r" b="b"/>
                <a:pathLst>
                  <a:path w="389542" h="47009">
                    <a:moveTo>
                      <a:pt x="389542" y="22406"/>
                    </a:moveTo>
                    <a:cubicBezTo>
                      <a:pt x="354005" y="13522"/>
                      <a:pt x="318468" y="4638"/>
                      <a:pt x="270629" y="1904"/>
                    </a:cubicBezTo>
                    <a:cubicBezTo>
                      <a:pt x="222790" y="-830"/>
                      <a:pt x="147616" y="-1513"/>
                      <a:pt x="102511" y="6004"/>
                    </a:cubicBezTo>
                    <a:cubicBezTo>
                      <a:pt x="57406" y="13521"/>
                      <a:pt x="28703" y="30265"/>
                      <a:pt x="0" y="47009"/>
                    </a:cubicBezTo>
                  </a:path>
                </a:pathLst>
              </a:custGeom>
              <a:noFill/>
              <a:ln w="22225" cap="rnd">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C74F014F-D044-E04F-BF5E-327B78AF7950}"/>
                  </a:ext>
                </a:extLst>
              </p:cNvPr>
              <p:cNvSpPr/>
              <p:nvPr/>
            </p:nvSpPr>
            <p:spPr>
              <a:xfrm>
                <a:off x="6347494" y="5269077"/>
                <a:ext cx="479568" cy="45719"/>
              </a:xfrm>
              <a:custGeom>
                <a:avLst/>
                <a:gdLst>
                  <a:gd name="connsiteX0" fmla="*/ 0 w 410045"/>
                  <a:gd name="connsiteY0" fmla="*/ 0 h 32039"/>
                  <a:gd name="connsiteX1" fmla="*/ 65607 w 410045"/>
                  <a:gd name="connsiteY1" fmla="*/ 28703 h 32039"/>
                  <a:gd name="connsiteX2" fmla="*/ 200922 w 410045"/>
                  <a:gd name="connsiteY2" fmla="*/ 28703 h 32039"/>
                  <a:gd name="connsiteX3" fmla="*/ 319835 w 410045"/>
                  <a:gd name="connsiteY3" fmla="*/ 4100 h 32039"/>
                  <a:gd name="connsiteX4" fmla="*/ 410045 w 410045"/>
                  <a:gd name="connsiteY4" fmla="*/ 12301 h 3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045" h="32039">
                    <a:moveTo>
                      <a:pt x="0" y="0"/>
                    </a:moveTo>
                    <a:cubicBezTo>
                      <a:pt x="16060" y="11959"/>
                      <a:pt x="32120" y="23919"/>
                      <a:pt x="65607" y="28703"/>
                    </a:cubicBezTo>
                    <a:cubicBezTo>
                      <a:pt x="99094" y="33487"/>
                      <a:pt x="158551" y="32804"/>
                      <a:pt x="200922" y="28703"/>
                    </a:cubicBezTo>
                    <a:cubicBezTo>
                      <a:pt x="243293" y="24602"/>
                      <a:pt x="284981" y="6834"/>
                      <a:pt x="319835" y="4100"/>
                    </a:cubicBezTo>
                    <a:cubicBezTo>
                      <a:pt x="354689" y="1366"/>
                      <a:pt x="382367" y="6833"/>
                      <a:pt x="410045" y="12301"/>
                    </a:cubicBezTo>
                  </a:path>
                </a:pathLst>
              </a:custGeom>
              <a:noFill/>
              <a:ln w="22225" cap="rnd">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9984F4BA-48B1-D246-9A64-E3111813895D}"/>
                </a:ext>
              </a:extLst>
            </p:cNvPr>
            <p:cNvSpPr/>
            <p:nvPr/>
          </p:nvSpPr>
          <p:spPr>
            <a:xfrm rot="20924450">
              <a:off x="7677301" y="5047495"/>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8AF1A86-4509-FF4C-A01B-BA48473387CB}"/>
                </a:ext>
              </a:extLst>
            </p:cNvPr>
            <p:cNvSpPr/>
            <p:nvPr/>
          </p:nvSpPr>
          <p:spPr>
            <a:xfrm rot="21393256">
              <a:off x="8022479" y="4991438"/>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FF59A0ED-9298-1E4A-A980-CA9909C1F447}"/>
                </a:ext>
              </a:extLst>
            </p:cNvPr>
            <p:cNvSpPr/>
            <p:nvPr/>
          </p:nvSpPr>
          <p:spPr>
            <a:xfrm rot="21029838">
              <a:off x="7787503" y="5022891"/>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3CCFB8D-0D7B-5445-B38C-3E401F9ADC52}"/>
                </a:ext>
              </a:extLst>
            </p:cNvPr>
            <p:cNvSpPr/>
            <p:nvPr/>
          </p:nvSpPr>
          <p:spPr>
            <a:xfrm rot="21155004">
              <a:off x="7901928" y="5002765"/>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59D58449-B13B-014C-A0EE-71110D0AA330}"/>
                </a:ext>
              </a:extLst>
            </p:cNvPr>
            <p:cNvSpPr/>
            <p:nvPr/>
          </p:nvSpPr>
          <p:spPr>
            <a:xfrm rot="2078085">
              <a:off x="8353498" y="5068668"/>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24B660AD-2228-1B4B-872D-38B895A964AF}"/>
                </a:ext>
              </a:extLst>
            </p:cNvPr>
            <p:cNvSpPr/>
            <p:nvPr/>
          </p:nvSpPr>
          <p:spPr>
            <a:xfrm rot="482065">
              <a:off x="8138525" y="4991437"/>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1B15D39F-FA3F-ED4B-AD01-EBD75F61F4FB}"/>
                </a:ext>
              </a:extLst>
            </p:cNvPr>
            <p:cNvSpPr/>
            <p:nvPr/>
          </p:nvSpPr>
          <p:spPr>
            <a:xfrm rot="1343033">
              <a:off x="8245547" y="5017046"/>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5C845FB0-4031-FD4D-B8FE-824037F998A1}"/>
                </a:ext>
              </a:extLst>
            </p:cNvPr>
            <p:cNvSpPr/>
            <p:nvPr/>
          </p:nvSpPr>
          <p:spPr>
            <a:xfrm rot="2566663">
              <a:off x="8452925" y="5142340"/>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5FBAD799-F9F3-1F41-AFC0-C43FBF11085D}"/>
                </a:ext>
              </a:extLst>
            </p:cNvPr>
            <p:cNvSpPr/>
            <p:nvPr/>
          </p:nvSpPr>
          <p:spPr>
            <a:xfrm rot="2966086">
              <a:off x="8534368" y="5235976"/>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C6467B80-E335-2F4B-8623-B764C53A99A2}"/>
                </a:ext>
              </a:extLst>
            </p:cNvPr>
            <p:cNvSpPr/>
            <p:nvPr/>
          </p:nvSpPr>
          <p:spPr>
            <a:xfrm rot="19858239">
              <a:off x="5945103" y="5181616"/>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00E3629-5506-EE42-8FFE-A1F06865491A}"/>
                </a:ext>
              </a:extLst>
            </p:cNvPr>
            <p:cNvSpPr/>
            <p:nvPr/>
          </p:nvSpPr>
          <p:spPr>
            <a:xfrm rot="19612331">
              <a:off x="5849285" y="5240749"/>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DEB9B079-3B09-CF43-A6F6-5EEE081CD5BA}"/>
                </a:ext>
              </a:extLst>
            </p:cNvPr>
            <p:cNvSpPr/>
            <p:nvPr/>
          </p:nvSpPr>
          <p:spPr>
            <a:xfrm rot="19582384">
              <a:off x="5753466" y="5295348"/>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1F41E45-A02D-F449-A6EB-C1252A2F9A2C}"/>
                </a:ext>
              </a:extLst>
            </p:cNvPr>
            <p:cNvSpPr/>
            <p:nvPr/>
          </p:nvSpPr>
          <p:spPr>
            <a:xfrm rot="19612331">
              <a:off x="5657647" y="5356556"/>
              <a:ext cx="82550" cy="14976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B22DDFB9-78DC-0044-A2D4-F75721CF9D72}"/>
                </a:ext>
              </a:extLst>
            </p:cNvPr>
            <p:cNvSpPr txBox="1"/>
            <p:nvPr/>
          </p:nvSpPr>
          <p:spPr>
            <a:xfrm>
              <a:off x="7916592" y="4678864"/>
              <a:ext cx="864339" cy="369332"/>
            </a:xfrm>
            <a:prstGeom prst="rect">
              <a:avLst/>
            </a:prstGeom>
            <a:noFill/>
          </p:spPr>
          <p:txBody>
            <a:bodyPr wrap="none" rtlCol="0">
              <a:spAutoFit/>
            </a:bodyPr>
            <a:lstStyle/>
            <a:p>
              <a:r>
                <a:rPr lang="en-US" dirty="0"/>
                <a:t>mRNA</a:t>
              </a:r>
            </a:p>
          </p:txBody>
        </p:sp>
        <p:sp>
          <p:nvSpPr>
            <p:cNvPr id="49" name="TextBox 48">
              <a:extLst>
                <a:ext uri="{FF2B5EF4-FFF2-40B4-BE49-F238E27FC236}">
                  <a16:creationId xmlns:a16="http://schemas.microsoft.com/office/drawing/2014/main" id="{AD58A452-078A-DF49-B04F-836C1896C77C}"/>
                </a:ext>
              </a:extLst>
            </p:cNvPr>
            <p:cNvSpPr txBox="1"/>
            <p:nvPr/>
          </p:nvSpPr>
          <p:spPr>
            <a:xfrm>
              <a:off x="6347223" y="5715155"/>
              <a:ext cx="1133644" cy="369332"/>
            </a:xfrm>
            <a:prstGeom prst="rect">
              <a:avLst/>
            </a:prstGeom>
            <a:noFill/>
          </p:spPr>
          <p:txBody>
            <a:bodyPr wrap="none" rtlCol="0">
              <a:spAutoFit/>
            </a:bodyPr>
            <a:lstStyle/>
            <a:p>
              <a:r>
                <a:rPr lang="en-US" dirty="0"/>
                <a:t>ribosome</a:t>
              </a:r>
            </a:p>
          </p:txBody>
        </p:sp>
        <p:sp>
          <p:nvSpPr>
            <p:cNvPr id="10" name="Freeform 9">
              <a:extLst>
                <a:ext uri="{FF2B5EF4-FFF2-40B4-BE49-F238E27FC236}">
                  <a16:creationId xmlns:a16="http://schemas.microsoft.com/office/drawing/2014/main" id="{DB9F21BB-69AE-E64F-9D8B-E85ACEE754BA}"/>
                </a:ext>
              </a:extLst>
            </p:cNvPr>
            <p:cNvSpPr/>
            <p:nvPr/>
          </p:nvSpPr>
          <p:spPr>
            <a:xfrm>
              <a:off x="6753536" y="4421720"/>
              <a:ext cx="97708" cy="237744"/>
            </a:xfrm>
            <a:custGeom>
              <a:avLst/>
              <a:gdLst>
                <a:gd name="connsiteX0" fmla="*/ 15412 w 97708"/>
                <a:gd name="connsiteY0" fmla="*/ 0 h 237744"/>
                <a:gd name="connsiteX1" fmla="*/ 6268 w 97708"/>
                <a:gd name="connsiteY1" fmla="*/ 128016 h 237744"/>
                <a:gd name="connsiteX2" fmla="*/ 97708 w 97708"/>
                <a:gd name="connsiteY2" fmla="*/ 237744 h 237744"/>
              </a:gdLst>
              <a:ahLst/>
              <a:cxnLst>
                <a:cxn ang="0">
                  <a:pos x="connsiteX0" y="connsiteY0"/>
                </a:cxn>
                <a:cxn ang="0">
                  <a:pos x="connsiteX1" y="connsiteY1"/>
                </a:cxn>
                <a:cxn ang="0">
                  <a:pos x="connsiteX2" y="connsiteY2"/>
                </a:cxn>
              </a:cxnLst>
              <a:rect l="l" t="t" r="r" b="b"/>
              <a:pathLst>
                <a:path w="97708" h="237744">
                  <a:moveTo>
                    <a:pt x="15412" y="0"/>
                  </a:moveTo>
                  <a:cubicBezTo>
                    <a:pt x="3982" y="44196"/>
                    <a:pt x="-7448" y="88392"/>
                    <a:pt x="6268" y="128016"/>
                  </a:cubicBezTo>
                  <a:cubicBezTo>
                    <a:pt x="19984" y="167640"/>
                    <a:pt x="58846" y="202692"/>
                    <a:pt x="97708" y="237744"/>
                  </a:cubicBezTo>
                </a:path>
              </a:pathLst>
            </a:custGeom>
            <a:ln w="22225">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Oval 8">
              <a:extLst>
                <a:ext uri="{FF2B5EF4-FFF2-40B4-BE49-F238E27FC236}">
                  <a16:creationId xmlns:a16="http://schemas.microsoft.com/office/drawing/2014/main" id="{6FA743F4-AB60-7D4A-AC93-670FF4750278}"/>
                </a:ext>
              </a:extLst>
            </p:cNvPr>
            <p:cNvSpPr/>
            <p:nvPr/>
          </p:nvSpPr>
          <p:spPr>
            <a:xfrm>
              <a:off x="6631641" y="4305841"/>
              <a:ext cx="219604" cy="219604"/>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A3691FEC-A9B6-5A46-9431-D8F291F5F331}"/>
                </a:ext>
              </a:extLst>
            </p:cNvPr>
            <p:cNvSpPr/>
            <p:nvPr/>
          </p:nvSpPr>
          <p:spPr>
            <a:xfrm>
              <a:off x="6661300" y="4196039"/>
              <a:ext cx="219604" cy="219604"/>
            </a:xfrm>
            <a:prstGeom prst="ellips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A71A3B38-B524-7846-BAF8-5274588C8F72}"/>
                </a:ext>
              </a:extLst>
            </p:cNvPr>
            <p:cNvSpPr/>
            <p:nvPr/>
          </p:nvSpPr>
          <p:spPr>
            <a:xfrm>
              <a:off x="6732757" y="4105738"/>
              <a:ext cx="219604" cy="219604"/>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F17AC56B-432C-A34F-A341-500210261403}"/>
                </a:ext>
              </a:extLst>
            </p:cNvPr>
            <p:cNvSpPr/>
            <p:nvPr/>
          </p:nvSpPr>
          <p:spPr>
            <a:xfrm>
              <a:off x="6811151" y="4055418"/>
              <a:ext cx="219604" cy="219604"/>
            </a:xfrm>
            <a:prstGeom prst="ellips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18A5ECD3-CB34-6440-ACCB-CF876CD71C2B}"/>
                </a:ext>
              </a:extLst>
            </p:cNvPr>
            <p:cNvSpPr/>
            <p:nvPr/>
          </p:nvSpPr>
          <p:spPr>
            <a:xfrm>
              <a:off x="6898266" y="4028951"/>
              <a:ext cx="219604" cy="219604"/>
            </a:xfrm>
            <a:prstGeom prst="ellips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5F6EB87-9B81-3445-9ED0-6E53455929FC}"/>
                </a:ext>
              </a:extLst>
            </p:cNvPr>
            <p:cNvSpPr/>
            <p:nvPr/>
          </p:nvSpPr>
          <p:spPr>
            <a:xfrm>
              <a:off x="6988677" y="4003874"/>
              <a:ext cx="219604" cy="219604"/>
            </a:xfrm>
            <a:prstGeom prst="ellipse">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D33C5DF7-455D-2049-BE48-6538DDF430E9}"/>
                </a:ext>
              </a:extLst>
            </p:cNvPr>
            <p:cNvSpPr txBox="1"/>
            <p:nvPr/>
          </p:nvSpPr>
          <p:spPr>
            <a:xfrm>
              <a:off x="7250192" y="3935665"/>
              <a:ext cx="1364476" cy="369332"/>
            </a:xfrm>
            <a:prstGeom prst="rect">
              <a:avLst/>
            </a:prstGeom>
            <a:noFill/>
          </p:spPr>
          <p:txBody>
            <a:bodyPr wrap="none" rtlCol="0">
              <a:spAutoFit/>
            </a:bodyPr>
            <a:lstStyle/>
            <a:p>
              <a:r>
                <a:rPr lang="en-US" dirty="0"/>
                <a:t>polypeptide</a:t>
              </a:r>
            </a:p>
          </p:txBody>
        </p:sp>
      </p:grpSp>
      <p:sp>
        <p:nvSpPr>
          <p:cNvPr id="40" name="Slide Number Placeholder 5">
            <a:extLst>
              <a:ext uri="{FF2B5EF4-FFF2-40B4-BE49-F238E27FC236}">
                <a16:creationId xmlns:a16="http://schemas.microsoft.com/office/drawing/2014/main" id="{17BFA922-449E-6848-8FE5-A795D5AABE86}"/>
              </a:ext>
            </a:extLst>
          </p:cNvPr>
          <p:cNvSpPr>
            <a:spLocks noGrp="1"/>
          </p:cNvSpPr>
          <p:nvPr>
            <p:ph type="sldNum" sz="quarter" idx="4"/>
          </p:nvPr>
        </p:nvSpPr>
        <p:spPr>
          <a:xfrm>
            <a:off x="6692900" y="6280150"/>
            <a:ext cx="2133600" cy="365125"/>
          </a:xfrm>
        </p:spPr>
        <p:txBody>
          <a:bodyPr/>
          <a:lstStyle/>
          <a:p>
            <a:fld id="{24791E93-A2B7-0848-BDB4-10A6DF01D9B6}" type="slidenum">
              <a:rPr lang="en-US" smtClean="0"/>
              <a:pPr/>
              <a:t>9</a:t>
            </a:fld>
            <a:endParaRPr lang="en-US" dirty="0"/>
          </a:p>
        </p:txBody>
      </p:sp>
    </p:spTree>
    <p:extLst>
      <p:ext uri="{BB962C8B-B14F-4D97-AF65-F5344CB8AC3E}">
        <p14:creationId xmlns:p14="http://schemas.microsoft.com/office/powerpoint/2010/main" val="1577279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BE81A6D-C167-D143-B595-35E2D648C208}"/>
              </a:ext>
            </a:extLst>
          </p:cNvPr>
          <p:cNvSpPr/>
          <p:nvPr/>
        </p:nvSpPr>
        <p:spPr>
          <a:xfrm>
            <a:off x="6514122" y="3985807"/>
            <a:ext cx="1050347" cy="1077218"/>
          </a:xfrm>
          <a:prstGeom prst="rect">
            <a:avLst/>
          </a:prstGeom>
          <a:solidFill>
            <a:schemeClr val="accent3">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DD6B7C07-95AB-9C4F-B6D5-9491096EBD34}"/>
              </a:ext>
            </a:extLst>
          </p:cNvPr>
          <p:cNvSpPr/>
          <p:nvPr/>
        </p:nvSpPr>
        <p:spPr>
          <a:xfrm>
            <a:off x="6496715" y="2751140"/>
            <a:ext cx="1084201" cy="1077218"/>
          </a:xfrm>
          <a:prstGeom prst="rect">
            <a:avLst/>
          </a:prstGeom>
          <a:solidFill>
            <a:schemeClr val="accent3">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245612F-BF75-CF43-8B44-1D063CE92733}"/>
              </a:ext>
            </a:extLst>
          </p:cNvPr>
          <p:cNvSpPr/>
          <p:nvPr/>
        </p:nvSpPr>
        <p:spPr>
          <a:xfrm>
            <a:off x="5305908" y="3423853"/>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BB411482-6377-9A42-BA03-50E5027B6EBA}"/>
              </a:ext>
            </a:extLst>
          </p:cNvPr>
          <p:cNvSpPr/>
          <p:nvPr/>
        </p:nvSpPr>
        <p:spPr>
          <a:xfrm>
            <a:off x="7772637" y="2220334"/>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C70FE248-CBF7-8740-8367-EC877EF86715}"/>
              </a:ext>
            </a:extLst>
          </p:cNvPr>
          <p:cNvSpPr/>
          <p:nvPr/>
        </p:nvSpPr>
        <p:spPr>
          <a:xfrm>
            <a:off x="7772637" y="3415760"/>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5C37B2E-F4AB-A74F-802B-BDC7E4029662}"/>
              </a:ext>
            </a:extLst>
          </p:cNvPr>
          <p:cNvSpPr/>
          <p:nvPr/>
        </p:nvSpPr>
        <p:spPr>
          <a:xfrm>
            <a:off x="7772637" y="4614086"/>
            <a:ext cx="1184917" cy="1077218"/>
          </a:xfrm>
          <a:prstGeom prst="rect">
            <a:avLst/>
          </a:prstGeom>
          <a:solidFill>
            <a:schemeClr val="bg1">
              <a:lumMod val="95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B9DE1DB-CCDE-6540-955E-1C806C101704}"/>
              </a:ext>
            </a:extLst>
          </p:cNvPr>
          <p:cNvSpPr/>
          <p:nvPr/>
        </p:nvSpPr>
        <p:spPr>
          <a:xfrm>
            <a:off x="355240" y="3416050"/>
            <a:ext cx="1050347" cy="1077218"/>
          </a:xfrm>
          <a:prstGeom prst="rect">
            <a:avLst/>
          </a:prstGeom>
          <a:solidFill>
            <a:schemeClr val="bg1">
              <a:lumMod val="95000"/>
            </a:schemeClr>
          </a:solidFill>
          <a:ln w="349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itle 2">
            <a:extLst>
              <a:ext uri="{FF2B5EF4-FFF2-40B4-BE49-F238E27FC236}">
                <a16:creationId xmlns:a16="http://schemas.microsoft.com/office/drawing/2014/main" id="{4F7A8ADB-1F04-2247-8D1A-E4E76673161D}"/>
              </a:ext>
            </a:extLst>
          </p:cNvPr>
          <p:cNvSpPr>
            <a:spLocks noGrp="1"/>
          </p:cNvSpPr>
          <p:nvPr>
            <p:ph type="title"/>
          </p:nvPr>
        </p:nvSpPr>
        <p:spPr>
          <a:xfrm>
            <a:off x="211525" y="243699"/>
            <a:ext cx="7885057" cy="703937"/>
          </a:xfrm>
        </p:spPr>
        <p:txBody>
          <a:bodyPr/>
          <a:lstStyle/>
          <a:p>
            <a:r>
              <a:rPr lang="en-US" dirty="0"/>
              <a:t>The exercise: an overview</a:t>
            </a:r>
          </a:p>
        </p:txBody>
      </p:sp>
      <p:sp>
        <p:nvSpPr>
          <p:cNvPr id="4" name="Snip Same Side Corner Rectangle 3">
            <a:extLst>
              <a:ext uri="{FF2B5EF4-FFF2-40B4-BE49-F238E27FC236}">
                <a16:creationId xmlns:a16="http://schemas.microsoft.com/office/drawing/2014/main" id="{A9C71608-52B8-FE41-80B3-BE8CC054CAEE}"/>
              </a:ext>
            </a:extLst>
          </p:cNvPr>
          <p:cNvSpPr/>
          <p:nvPr/>
        </p:nvSpPr>
        <p:spPr>
          <a:xfrm rot="5400000">
            <a:off x="855139" y="863313"/>
            <a:ext cx="875615" cy="1800418"/>
          </a:xfrm>
          <a:prstGeom prst="snip2SameRect">
            <a:avLst>
              <a:gd name="adj1" fmla="val 0"/>
              <a:gd name="adj2" fmla="val 0"/>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94ADA7C1-CC12-914D-8F4A-10B14D68A3A1}"/>
              </a:ext>
            </a:extLst>
          </p:cNvPr>
          <p:cNvSpPr txBox="1"/>
          <p:nvPr/>
        </p:nvSpPr>
        <p:spPr>
          <a:xfrm>
            <a:off x="447751" y="1454247"/>
            <a:ext cx="1672253" cy="646331"/>
          </a:xfrm>
          <a:prstGeom prst="rect">
            <a:avLst/>
          </a:prstGeom>
          <a:noFill/>
          <a:ln>
            <a:solidFill>
              <a:schemeClr val="bg2">
                <a:lumMod val="50000"/>
              </a:schemeClr>
            </a:solidFill>
          </a:ln>
        </p:spPr>
        <p:txBody>
          <a:bodyPr wrap="none" rtlCol="0">
            <a:spAutoFit/>
          </a:bodyPr>
          <a:lstStyle/>
          <a:p>
            <a:r>
              <a:rPr lang="en-US" dirty="0"/>
              <a:t>Command line</a:t>
            </a:r>
          </a:p>
          <a:p>
            <a:r>
              <a:rPr lang="en-US" dirty="0"/>
              <a:t>review</a:t>
            </a:r>
          </a:p>
        </p:txBody>
      </p:sp>
      <p:sp>
        <p:nvSpPr>
          <p:cNvPr id="9" name="TextBox 8">
            <a:extLst>
              <a:ext uri="{FF2B5EF4-FFF2-40B4-BE49-F238E27FC236}">
                <a16:creationId xmlns:a16="http://schemas.microsoft.com/office/drawing/2014/main" id="{1F4C7415-008E-0E42-9E94-39A79C500479}"/>
              </a:ext>
            </a:extLst>
          </p:cNvPr>
          <p:cNvSpPr txBox="1"/>
          <p:nvPr/>
        </p:nvSpPr>
        <p:spPr>
          <a:xfrm>
            <a:off x="392737" y="3539161"/>
            <a:ext cx="1075305" cy="830997"/>
          </a:xfrm>
          <a:prstGeom prst="rect">
            <a:avLst/>
          </a:prstGeom>
          <a:noFill/>
        </p:spPr>
        <p:txBody>
          <a:bodyPr wrap="square" rtlCol="0">
            <a:spAutoFit/>
          </a:bodyPr>
          <a:lstStyle/>
          <a:p>
            <a:r>
              <a:rPr lang="en-US" sz="1600" dirty="0"/>
              <a:t>source raw 16S reads</a:t>
            </a:r>
          </a:p>
        </p:txBody>
      </p:sp>
      <p:sp>
        <p:nvSpPr>
          <p:cNvPr id="11" name="TextBox 10">
            <a:extLst>
              <a:ext uri="{FF2B5EF4-FFF2-40B4-BE49-F238E27FC236}">
                <a16:creationId xmlns:a16="http://schemas.microsoft.com/office/drawing/2014/main" id="{2201059B-3E17-F34D-A3AE-6B9BC97337F5}"/>
              </a:ext>
            </a:extLst>
          </p:cNvPr>
          <p:cNvSpPr txBox="1"/>
          <p:nvPr/>
        </p:nvSpPr>
        <p:spPr>
          <a:xfrm>
            <a:off x="1654554" y="3539161"/>
            <a:ext cx="1145561" cy="830997"/>
          </a:xfrm>
          <a:prstGeom prst="rect">
            <a:avLst/>
          </a:prstGeom>
          <a:noFill/>
        </p:spPr>
        <p:txBody>
          <a:bodyPr wrap="square" rtlCol="0">
            <a:spAutoFit/>
          </a:bodyPr>
          <a:lstStyle/>
          <a:p>
            <a:r>
              <a:rPr lang="en-US" sz="1600" dirty="0"/>
              <a:t>prepare reads for analysis</a:t>
            </a:r>
          </a:p>
        </p:txBody>
      </p:sp>
      <p:sp>
        <p:nvSpPr>
          <p:cNvPr id="14" name="TextBox 13">
            <a:extLst>
              <a:ext uri="{FF2B5EF4-FFF2-40B4-BE49-F238E27FC236}">
                <a16:creationId xmlns:a16="http://schemas.microsoft.com/office/drawing/2014/main" id="{567877B5-A4D7-5E4C-AF0E-94B2A07A7970}"/>
              </a:ext>
            </a:extLst>
          </p:cNvPr>
          <p:cNvSpPr txBox="1"/>
          <p:nvPr/>
        </p:nvSpPr>
        <p:spPr>
          <a:xfrm>
            <a:off x="2859839" y="3539161"/>
            <a:ext cx="1309759" cy="830997"/>
          </a:xfrm>
          <a:prstGeom prst="rect">
            <a:avLst/>
          </a:prstGeom>
          <a:noFill/>
        </p:spPr>
        <p:txBody>
          <a:bodyPr wrap="square" rtlCol="0">
            <a:spAutoFit/>
          </a:bodyPr>
          <a:lstStyle/>
          <a:p>
            <a:r>
              <a:rPr lang="en-US" sz="1600" dirty="0"/>
              <a:t>combine paired reads</a:t>
            </a:r>
          </a:p>
        </p:txBody>
      </p:sp>
      <p:sp>
        <p:nvSpPr>
          <p:cNvPr id="15" name="TextBox 14">
            <a:extLst>
              <a:ext uri="{FF2B5EF4-FFF2-40B4-BE49-F238E27FC236}">
                <a16:creationId xmlns:a16="http://schemas.microsoft.com/office/drawing/2014/main" id="{455F2EBD-9C18-364F-9935-5E4EFAD32434}"/>
              </a:ext>
            </a:extLst>
          </p:cNvPr>
          <p:cNvSpPr txBox="1"/>
          <p:nvPr/>
        </p:nvSpPr>
        <p:spPr>
          <a:xfrm>
            <a:off x="3997611" y="3431438"/>
            <a:ext cx="1182004" cy="1077218"/>
          </a:xfrm>
          <a:prstGeom prst="rect">
            <a:avLst/>
          </a:prstGeom>
          <a:noFill/>
        </p:spPr>
        <p:txBody>
          <a:bodyPr wrap="square" rtlCol="0">
            <a:spAutoFit/>
          </a:bodyPr>
          <a:lstStyle/>
          <a:p>
            <a:r>
              <a:rPr lang="en-US" sz="1600" dirty="0"/>
              <a:t>identify unique AND n&gt;1,</a:t>
            </a:r>
          </a:p>
          <a:p>
            <a:r>
              <a:rPr lang="en-US" sz="1600" dirty="0"/>
              <a:t>sequences</a:t>
            </a:r>
          </a:p>
        </p:txBody>
      </p:sp>
      <p:sp>
        <p:nvSpPr>
          <p:cNvPr id="16" name="TextBox 15">
            <a:extLst>
              <a:ext uri="{FF2B5EF4-FFF2-40B4-BE49-F238E27FC236}">
                <a16:creationId xmlns:a16="http://schemas.microsoft.com/office/drawing/2014/main" id="{6E58000E-CCF4-6543-BAFC-4ED5F6ECE802}"/>
              </a:ext>
            </a:extLst>
          </p:cNvPr>
          <p:cNvSpPr txBox="1"/>
          <p:nvPr/>
        </p:nvSpPr>
        <p:spPr>
          <a:xfrm>
            <a:off x="5425552" y="3662271"/>
            <a:ext cx="970001" cy="584775"/>
          </a:xfrm>
          <a:prstGeom prst="rect">
            <a:avLst/>
          </a:prstGeom>
          <a:noFill/>
        </p:spPr>
        <p:txBody>
          <a:bodyPr wrap="square" rtlCol="0">
            <a:spAutoFit/>
          </a:bodyPr>
          <a:lstStyle/>
          <a:p>
            <a:r>
              <a:rPr lang="en-US" sz="1600" dirty="0"/>
              <a:t>cluster OTUs</a:t>
            </a:r>
          </a:p>
        </p:txBody>
      </p:sp>
      <p:sp>
        <p:nvSpPr>
          <p:cNvPr id="18" name="Rectangle 17">
            <a:extLst>
              <a:ext uri="{FF2B5EF4-FFF2-40B4-BE49-F238E27FC236}">
                <a16:creationId xmlns:a16="http://schemas.microsoft.com/office/drawing/2014/main" id="{73AB5AA9-6E66-634F-8D11-F6522D7B6E9C}"/>
              </a:ext>
            </a:extLst>
          </p:cNvPr>
          <p:cNvSpPr/>
          <p:nvPr/>
        </p:nvSpPr>
        <p:spPr>
          <a:xfrm>
            <a:off x="1594830"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AF88597-FC0B-774B-8741-CCCDB7AF7D72}"/>
              </a:ext>
            </a:extLst>
          </p:cNvPr>
          <p:cNvSpPr/>
          <p:nvPr/>
        </p:nvSpPr>
        <p:spPr>
          <a:xfrm>
            <a:off x="2789758"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D050EF86-140B-F54F-8239-C476B4735082}"/>
              </a:ext>
            </a:extLst>
          </p:cNvPr>
          <p:cNvSpPr/>
          <p:nvPr/>
        </p:nvSpPr>
        <p:spPr>
          <a:xfrm>
            <a:off x="3984686" y="3416050"/>
            <a:ext cx="1194929"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26306C02-C7AC-2445-992A-70E0C9A59481}"/>
              </a:ext>
            </a:extLst>
          </p:cNvPr>
          <p:cNvSpPr txBox="1"/>
          <p:nvPr/>
        </p:nvSpPr>
        <p:spPr>
          <a:xfrm>
            <a:off x="6514123" y="4216640"/>
            <a:ext cx="1142786" cy="584775"/>
          </a:xfrm>
          <a:prstGeom prst="rect">
            <a:avLst/>
          </a:prstGeom>
          <a:noFill/>
        </p:spPr>
        <p:txBody>
          <a:bodyPr wrap="square" rtlCol="0">
            <a:spAutoFit/>
          </a:bodyPr>
          <a:lstStyle/>
          <a:p>
            <a:r>
              <a:rPr lang="en-US" sz="1600" dirty="0"/>
              <a:t>assign taxonomy</a:t>
            </a:r>
          </a:p>
        </p:txBody>
      </p:sp>
      <p:sp>
        <p:nvSpPr>
          <p:cNvPr id="27" name="TextBox 26">
            <a:extLst>
              <a:ext uri="{FF2B5EF4-FFF2-40B4-BE49-F238E27FC236}">
                <a16:creationId xmlns:a16="http://schemas.microsoft.com/office/drawing/2014/main" id="{A93F60F2-94DE-AF42-8204-BDF4B66FE3D5}"/>
              </a:ext>
            </a:extLst>
          </p:cNvPr>
          <p:cNvSpPr txBox="1"/>
          <p:nvPr/>
        </p:nvSpPr>
        <p:spPr>
          <a:xfrm>
            <a:off x="6654249" y="2850169"/>
            <a:ext cx="812603" cy="830997"/>
          </a:xfrm>
          <a:prstGeom prst="rect">
            <a:avLst/>
          </a:prstGeom>
          <a:noFill/>
        </p:spPr>
        <p:txBody>
          <a:bodyPr wrap="square" rtlCol="0">
            <a:spAutoFit/>
          </a:bodyPr>
          <a:lstStyle/>
          <a:p>
            <a:r>
              <a:rPr lang="en-US" sz="1600" dirty="0"/>
              <a:t>OTU count table</a:t>
            </a:r>
          </a:p>
        </p:txBody>
      </p:sp>
      <p:sp>
        <p:nvSpPr>
          <p:cNvPr id="29" name="TextBox 28">
            <a:extLst>
              <a:ext uri="{FF2B5EF4-FFF2-40B4-BE49-F238E27FC236}">
                <a16:creationId xmlns:a16="http://schemas.microsoft.com/office/drawing/2014/main" id="{A941CEE8-652A-4D43-A006-8B70E7458FB3}"/>
              </a:ext>
            </a:extLst>
          </p:cNvPr>
          <p:cNvSpPr txBox="1"/>
          <p:nvPr/>
        </p:nvSpPr>
        <p:spPr>
          <a:xfrm>
            <a:off x="2824798" y="3001870"/>
            <a:ext cx="980266" cy="369332"/>
          </a:xfrm>
          <a:prstGeom prst="rect">
            <a:avLst/>
          </a:prstGeom>
          <a:noFill/>
        </p:spPr>
        <p:txBody>
          <a:bodyPr wrap="square" rtlCol="0">
            <a:spAutoFit/>
          </a:bodyPr>
          <a:lstStyle/>
          <a:p>
            <a:pPr algn="ctr"/>
            <a:r>
              <a:rPr lang="en-US" b="1" dirty="0" err="1">
                <a:solidFill>
                  <a:schemeClr val="accent1"/>
                </a:solidFill>
              </a:rPr>
              <a:t>FLASh</a:t>
            </a:r>
            <a:endParaRPr lang="en-US" b="1" dirty="0">
              <a:solidFill>
                <a:schemeClr val="accent1"/>
              </a:solidFill>
            </a:endParaRPr>
          </a:p>
        </p:txBody>
      </p:sp>
      <p:sp>
        <p:nvSpPr>
          <p:cNvPr id="30" name="TextBox 29">
            <a:extLst>
              <a:ext uri="{FF2B5EF4-FFF2-40B4-BE49-F238E27FC236}">
                <a16:creationId xmlns:a16="http://schemas.microsoft.com/office/drawing/2014/main" id="{1089AAA2-1B4F-BB4A-A4D7-C54F61504C4B}"/>
              </a:ext>
            </a:extLst>
          </p:cNvPr>
          <p:cNvSpPr txBox="1"/>
          <p:nvPr/>
        </p:nvSpPr>
        <p:spPr>
          <a:xfrm>
            <a:off x="4018865" y="300187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1" name="TextBox 30">
            <a:extLst>
              <a:ext uri="{FF2B5EF4-FFF2-40B4-BE49-F238E27FC236}">
                <a16:creationId xmlns:a16="http://schemas.microsoft.com/office/drawing/2014/main" id="{B21F2EEE-6B60-2F43-ACAC-B182F4EE3CBD}"/>
              </a:ext>
            </a:extLst>
          </p:cNvPr>
          <p:cNvSpPr txBox="1"/>
          <p:nvPr/>
        </p:nvSpPr>
        <p:spPr>
          <a:xfrm>
            <a:off x="1640776" y="3001870"/>
            <a:ext cx="980266" cy="369332"/>
          </a:xfrm>
          <a:prstGeom prst="rect">
            <a:avLst/>
          </a:prstGeom>
          <a:noFill/>
        </p:spPr>
        <p:txBody>
          <a:bodyPr wrap="square" rtlCol="0">
            <a:spAutoFit/>
          </a:bodyPr>
          <a:lstStyle/>
          <a:p>
            <a:pPr algn="ctr"/>
            <a:r>
              <a:rPr lang="en-US" b="1" dirty="0" err="1">
                <a:solidFill>
                  <a:schemeClr val="accent1"/>
                </a:solidFill>
              </a:rPr>
              <a:t>linux</a:t>
            </a:r>
            <a:endParaRPr lang="en-US" b="1" dirty="0">
              <a:solidFill>
                <a:schemeClr val="accent1"/>
              </a:solidFill>
            </a:endParaRPr>
          </a:p>
        </p:txBody>
      </p:sp>
      <p:sp>
        <p:nvSpPr>
          <p:cNvPr id="32" name="TextBox 31">
            <a:extLst>
              <a:ext uri="{FF2B5EF4-FFF2-40B4-BE49-F238E27FC236}">
                <a16:creationId xmlns:a16="http://schemas.microsoft.com/office/drawing/2014/main" id="{038BAA94-BC65-3042-9F3A-98ED173212E4}"/>
              </a:ext>
            </a:extLst>
          </p:cNvPr>
          <p:cNvSpPr txBox="1"/>
          <p:nvPr/>
        </p:nvSpPr>
        <p:spPr>
          <a:xfrm>
            <a:off x="332376" y="2724871"/>
            <a:ext cx="1487697" cy="646331"/>
          </a:xfrm>
          <a:prstGeom prst="rect">
            <a:avLst/>
          </a:prstGeom>
          <a:noFill/>
        </p:spPr>
        <p:txBody>
          <a:bodyPr wrap="square" rtlCol="0">
            <a:spAutoFit/>
          </a:bodyPr>
          <a:lstStyle/>
          <a:p>
            <a:r>
              <a:rPr lang="en-US" b="1" dirty="0" err="1">
                <a:solidFill>
                  <a:schemeClr val="accent1"/>
                </a:solidFill>
              </a:rPr>
              <a:t>Diab</a:t>
            </a:r>
            <a:r>
              <a:rPr lang="en-US" b="1" dirty="0">
                <a:solidFill>
                  <a:schemeClr val="accent1"/>
                </a:solidFill>
              </a:rPr>
              <a:t>-</a:t>
            </a:r>
          </a:p>
          <a:p>
            <a:r>
              <a:rPr lang="en-US" b="1" dirty="0">
                <a:solidFill>
                  <a:schemeClr val="accent1"/>
                </a:solidFill>
              </a:rPr>
              <a:t>immune</a:t>
            </a:r>
          </a:p>
        </p:txBody>
      </p:sp>
      <p:sp>
        <p:nvSpPr>
          <p:cNvPr id="33" name="TextBox 32">
            <a:extLst>
              <a:ext uri="{FF2B5EF4-FFF2-40B4-BE49-F238E27FC236}">
                <a16:creationId xmlns:a16="http://schemas.microsoft.com/office/drawing/2014/main" id="{E8057561-36A5-0E45-BF48-8B4B39049FAD}"/>
              </a:ext>
            </a:extLst>
          </p:cNvPr>
          <p:cNvSpPr txBox="1"/>
          <p:nvPr/>
        </p:nvSpPr>
        <p:spPr>
          <a:xfrm>
            <a:off x="6460139" y="233592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4" name="TextBox 33">
            <a:extLst>
              <a:ext uri="{FF2B5EF4-FFF2-40B4-BE49-F238E27FC236}">
                <a16:creationId xmlns:a16="http://schemas.microsoft.com/office/drawing/2014/main" id="{77B081A9-BD4C-9C4D-94EF-FA4795C0F60E}"/>
              </a:ext>
            </a:extLst>
          </p:cNvPr>
          <p:cNvSpPr txBox="1"/>
          <p:nvPr/>
        </p:nvSpPr>
        <p:spPr>
          <a:xfrm>
            <a:off x="6484272" y="5072574"/>
            <a:ext cx="1249068" cy="646331"/>
          </a:xfrm>
          <a:prstGeom prst="rect">
            <a:avLst/>
          </a:prstGeom>
          <a:noFill/>
        </p:spPr>
        <p:txBody>
          <a:bodyPr wrap="square" rtlCol="0">
            <a:spAutoFit/>
          </a:bodyPr>
          <a:lstStyle/>
          <a:p>
            <a:r>
              <a:rPr lang="en-US" b="1" dirty="0" err="1">
                <a:solidFill>
                  <a:schemeClr val="accent1"/>
                </a:solidFill>
              </a:rPr>
              <a:t>rdp</a:t>
            </a:r>
            <a:r>
              <a:rPr lang="en-US" b="1" dirty="0">
                <a:solidFill>
                  <a:schemeClr val="accent1"/>
                </a:solidFill>
              </a:rPr>
              <a:t> </a:t>
            </a:r>
          </a:p>
          <a:p>
            <a:r>
              <a:rPr lang="en-US" b="1" dirty="0">
                <a:solidFill>
                  <a:schemeClr val="accent1"/>
                </a:solidFill>
              </a:rPr>
              <a:t>classifier</a:t>
            </a:r>
          </a:p>
        </p:txBody>
      </p:sp>
      <p:sp>
        <p:nvSpPr>
          <p:cNvPr id="35" name="TextBox 34">
            <a:extLst>
              <a:ext uri="{FF2B5EF4-FFF2-40B4-BE49-F238E27FC236}">
                <a16:creationId xmlns:a16="http://schemas.microsoft.com/office/drawing/2014/main" id="{703F8EB0-B893-BE49-8BAC-4183CD19725F}"/>
              </a:ext>
            </a:extLst>
          </p:cNvPr>
          <p:cNvSpPr txBox="1"/>
          <p:nvPr/>
        </p:nvSpPr>
        <p:spPr>
          <a:xfrm>
            <a:off x="7782553" y="2385600"/>
            <a:ext cx="1193288" cy="830997"/>
          </a:xfrm>
          <a:prstGeom prst="rect">
            <a:avLst/>
          </a:prstGeom>
          <a:noFill/>
        </p:spPr>
        <p:txBody>
          <a:bodyPr wrap="square" rtlCol="0">
            <a:spAutoFit/>
          </a:bodyPr>
          <a:lstStyle/>
          <a:p>
            <a:r>
              <a:rPr lang="en-US" sz="1600" dirty="0"/>
              <a:t>relative abundance table</a:t>
            </a:r>
          </a:p>
        </p:txBody>
      </p:sp>
      <p:sp>
        <p:nvSpPr>
          <p:cNvPr id="37" name="TextBox 36">
            <a:extLst>
              <a:ext uri="{FF2B5EF4-FFF2-40B4-BE49-F238E27FC236}">
                <a16:creationId xmlns:a16="http://schemas.microsoft.com/office/drawing/2014/main" id="{8612B96F-78FC-3D49-9112-4A7D31F019AF}"/>
              </a:ext>
            </a:extLst>
          </p:cNvPr>
          <p:cNvSpPr txBox="1"/>
          <p:nvPr/>
        </p:nvSpPr>
        <p:spPr>
          <a:xfrm>
            <a:off x="7819129" y="3544450"/>
            <a:ext cx="970001" cy="830997"/>
          </a:xfrm>
          <a:prstGeom prst="rect">
            <a:avLst/>
          </a:prstGeom>
          <a:noFill/>
        </p:spPr>
        <p:txBody>
          <a:bodyPr wrap="square" rtlCol="0">
            <a:spAutoFit/>
          </a:bodyPr>
          <a:lstStyle/>
          <a:p>
            <a:r>
              <a:rPr lang="en-US" sz="1600" dirty="0"/>
              <a:t>alpha diversity</a:t>
            </a:r>
          </a:p>
          <a:p>
            <a:r>
              <a:rPr lang="en-US" sz="1600" dirty="0"/>
              <a:t>plot</a:t>
            </a:r>
          </a:p>
        </p:txBody>
      </p:sp>
      <p:sp>
        <p:nvSpPr>
          <p:cNvPr id="39" name="TextBox 38">
            <a:extLst>
              <a:ext uri="{FF2B5EF4-FFF2-40B4-BE49-F238E27FC236}">
                <a16:creationId xmlns:a16="http://schemas.microsoft.com/office/drawing/2014/main" id="{6CC9F484-A31C-0744-A736-5B963734D991}"/>
              </a:ext>
            </a:extLst>
          </p:cNvPr>
          <p:cNvSpPr txBox="1"/>
          <p:nvPr/>
        </p:nvSpPr>
        <p:spPr>
          <a:xfrm>
            <a:off x="7852983" y="4746784"/>
            <a:ext cx="970001" cy="830997"/>
          </a:xfrm>
          <a:prstGeom prst="rect">
            <a:avLst/>
          </a:prstGeom>
          <a:noFill/>
        </p:spPr>
        <p:txBody>
          <a:bodyPr wrap="square" rtlCol="0">
            <a:spAutoFit/>
          </a:bodyPr>
          <a:lstStyle/>
          <a:p>
            <a:r>
              <a:rPr lang="en-US" sz="1600" dirty="0"/>
              <a:t>beta diversity plot</a:t>
            </a:r>
          </a:p>
        </p:txBody>
      </p:sp>
      <p:sp>
        <p:nvSpPr>
          <p:cNvPr id="41" name="TextBox 40">
            <a:extLst>
              <a:ext uri="{FF2B5EF4-FFF2-40B4-BE49-F238E27FC236}">
                <a16:creationId xmlns:a16="http://schemas.microsoft.com/office/drawing/2014/main" id="{220D9715-F548-CC46-8868-30C7AAB60CBC}"/>
              </a:ext>
            </a:extLst>
          </p:cNvPr>
          <p:cNvSpPr txBox="1"/>
          <p:nvPr/>
        </p:nvSpPr>
        <p:spPr>
          <a:xfrm>
            <a:off x="7711774" y="1495191"/>
            <a:ext cx="1318932" cy="646331"/>
          </a:xfrm>
          <a:prstGeom prst="rect">
            <a:avLst/>
          </a:prstGeom>
          <a:noFill/>
        </p:spPr>
        <p:txBody>
          <a:bodyPr wrap="square" rtlCol="0">
            <a:spAutoFit/>
          </a:bodyPr>
          <a:lstStyle/>
          <a:p>
            <a:pPr algn="ctr"/>
            <a:r>
              <a:rPr lang="en-US" b="1" dirty="0" err="1">
                <a:solidFill>
                  <a:schemeClr val="accent1"/>
                </a:solidFill>
              </a:rPr>
              <a:t>metaseqR</a:t>
            </a:r>
            <a:endParaRPr lang="en-US" b="1" dirty="0">
              <a:solidFill>
                <a:schemeClr val="accent1"/>
              </a:solidFill>
            </a:endParaRPr>
          </a:p>
          <a:p>
            <a:pPr algn="ctr"/>
            <a:r>
              <a:rPr lang="en-US" b="1" dirty="0" err="1">
                <a:solidFill>
                  <a:schemeClr val="accent1"/>
                </a:solidFill>
              </a:rPr>
              <a:t>phyloseq</a:t>
            </a:r>
            <a:endParaRPr lang="en-US" b="1" dirty="0">
              <a:solidFill>
                <a:schemeClr val="accent1"/>
              </a:solidFill>
            </a:endParaRPr>
          </a:p>
        </p:txBody>
      </p:sp>
      <p:sp>
        <p:nvSpPr>
          <p:cNvPr id="42" name="TextBox 41">
            <a:extLst>
              <a:ext uri="{FF2B5EF4-FFF2-40B4-BE49-F238E27FC236}">
                <a16:creationId xmlns:a16="http://schemas.microsoft.com/office/drawing/2014/main" id="{50CA71ED-F41F-EB4B-9E63-14C83A916B40}"/>
              </a:ext>
            </a:extLst>
          </p:cNvPr>
          <p:cNvSpPr txBox="1"/>
          <p:nvPr/>
        </p:nvSpPr>
        <p:spPr>
          <a:xfrm>
            <a:off x="5277652" y="3001870"/>
            <a:ext cx="1078603"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cxnSp>
        <p:nvCxnSpPr>
          <p:cNvPr id="44" name="Straight Arrow Connector 43">
            <a:extLst>
              <a:ext uri="{FF2B5EF4-FFF2-40B4-BE49-F238E27FC236}">
                <a16:creationId xmlns:a16="http://schemas.microsoft.com/office/drawing/2014/main" id="{3A76467E-C50E-184C-9DC2-220D2D9288CC}"/>
              </a:ext>
            </a:extLst>
          </p:cNvPr>
          <p:cNvCxnSpPr>
            <a:cxnSpLocks/>
          </p:cNvCxnSpPr>
          <p:nvPr/>
        </p:nvCxnSpPr>
        <p:spPr>
          <a:xfrm>
            <a:off x="877824" y="2220334"/>
            <a:ext cx="0" cy="430054"/>
          </a:xfrm>
          <a:prstGeom prst="straightConnector1">
            <a:avLst/>
          </a:prstGeom>
          <a:ln w="28575">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5E65E1B-3CAD-F542-947D-6E06EB03C498}"/>
              </a:ext>
            </a:extLst>
          </p:cNvPr>
          <p:cNvSpPr txBox="1"/>
          <p:nvPr/>
        </p:nvSpPr>
        <p:spPr>
          <a:xfrm>
            <a:off x="2789758" y="1801541"/>
            <a:ext cx="3434828" cy="923330"/>
          </a:xfrm>
          <a:prstGeom prst="rect">
            <a:avLst/>
          </a:prstGeom>
          <a:noFill/>
        </p:spPr>
        <p:txBody>
          <a:bodyPr wrap="square" rtlCol="0">
            <a:spAutoFit/>
          </a:bodyPr>
          <a:lstStyle/>
          <a:p>
            <a:r>
              <a:rPr lang="en-US" dirty="0"/>
              <a:t>• match sample reads to OTUs</a:t>
            </a:r>
          </a:p>
          <a:p>
            <a:r>
              <a:rPr lang="en-US" dirty="0"/>
              <a:t>• count how many times each OTU got a match</a:t>
            </a:r>
          </a:p>
        </p:txBody>
      </p:sp>
      <p:sp>
        <p:nvSpPr>
          <p:cNvPr id="45" name="TextBox 44">
            <a:extLst>
              <a:ext uri="{FF2B5EF4-FFF2-40B4-BE49-F238E27FC236}">
                <a16:creationId xmlns:a16="http://schemas.microsoft.com/office/drawing/2014/main" id="{8730C520-7544-A146-B6D0-5579F21AECCC}"/>
              </a:ext>
            </a:extLst>
          </p:cNvPr>
          <p:cNvSpPr txBox="1"/>
          <p:nvPr/>
        </p:nvSpPr>
        <p:spPr>
          <a:xfrm>
            <a:off x="2747758" y="4746784"/>
            <a:ext cx="3558196" cy="369332"/>
          </a:xfrm>
          <a:prstGeom prst="rect">
            <a:avLst/>
          </a:prstGeom>
          <a:noFill/>
        </p:spPr>
        <p:txBody>
          <a:bodyPr wrap="square" rtlCol="0">
            <a:spAutoFit/>
          </a:bodyPr>
          <a:lstStyle/>
          <a:p>
            <a:r>
              <a:rPr lang="en-US" dirty="0"/>
              <a:t>• assign taxonomy for each OTU</a:t>
            </a:r>
          </a:p>
        </p:txBody>
      </p:sp>
    </p:spTree>
    <p:extLst>
      <p:ext uri="{BB962C8B-B14F-4D97-AF65-F5344CB8AC3E}">
        <p14:creationId xmlns:p14="http://schemas.microsoft.com/office/powerpoint/2010/main" val="21952056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B411482-6377-9A42-BA03-50E5027B6EBA}"/>
              </a:ext>
            </a:extLst>
          </p:cNvPr>
          <p:cNvSpPr/>
          <p:nvPr/>
        </p:nvSpPr>
        <p:spPr>
          <a:xfrm>
            <a:off x="7772637" y="2220334"/>
            <a:ext cx="1184917" cy="1077218"/>
          </a:xfrm>
          <a:prstGeom prst="rect">
            <a:avLst/>
          </a:prstGeom>
          <a:solidFill>
            <a:schemeClr val="accent3">
              <a:lumMod val="20000"/>
              <a:lumOff val="80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C70FE248-CBF7-8740-8367-EC877EF86715}"/>
              </a:ext>
            </a:extLst>
          </p:cNvPr>
          <p:cNvSpPr/>
          <p:nvPr/>
        </p:nvSpPr>
        <p:spPr>
          <a:xfrm>
            <a:off x="7772637" y="3415760"/>
            <a:ext cx="1184917" cy="1077218"/>
          </a:xfrm>
          <a:prstGeom prst="rect">
            <a:avLst/>
          </a:prstGeom>
          <a:solidFill>
            <a:schemeClr val="accent3">
              <a:lumMod val="20000"/>
              <a:lumOff val="80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45C37B2E-F4AB-A74F-802B-BDC7E4029662}"/>
              </a:ext>
            </a:extLst>
          </p:cNvPr>
          <p:cNvSpPr/>
          <p:nvPr/>
        </p:nvSpPr>
        <p:spPr>
          <a:xfrm>
            <a:off x="7772637" y="4614086"/>
            <a:ext cx="1184917" cy="1077218"/>
          </a:xfrm>
          <a:prstGeom prst="rect">
            <a:avLst/>
          </a:prstGeom>
          <a:solidFill>
            <a:schemeClr val="accent3">
              <a:lumMod val="20000"/>
              <a:lumOff val="80000"/>
            </a:schemeClr>
          </a:solidFill>
          <a:ln w="317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B9DE1DB-CCDE-6540-955E-1C806C101704}"/>
              </a:ext>
            </a:extLst>
          </p:cNvPr>
          <p:cNvSpPr/>
          <p:nvPr/>
        </p:nvSpPr>
        <p:spPr>
          <a:xfrm>
            <a:off x="355240" y="3416050"/>
            <a:ext cx="1050347" cy="1077218"/>
          </a:xfrm>
          <a:prstGeom prst="rect">
            <a:avLst/>
          </a:prstGeom>
          <a:solidFill>
            <a:schemeClr val="bg1">
              <a:lumMod val="95000"/>
            </a:schemeClr>
          </a:solidFill>
          <a:ln w="349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itle 2">
            <a:extLst>
              <a:ext uri="{FF2B5EF4-FFF2-40B4-BE49-F238E27FC236}">
                <a16:creationId xmlns:a16="http://schemas.microsoft.com/office/drawing/2014/main" id="{4F7A8ADB-1F04-2247-8D1A-E4E76673161D}"/>
              </a:ext>
            </a:extLst>
          </p:cNvPr>
          <p:cNvSpPr>
            <a:spLocks noGrp="1"/>
          </p:cNvSpPr>
          <p:nvPr>
            <p:ph type="title"/>
          </p:nvPr>
        </p:nvSpPr>
        <p:spPr>
          <a:xfrm>
            <a:off x="211525" y="243699"/>
            <a:ext cx="7885057" cy="703937"/>
          </a:xfrm>
        </p:spPr>
        <p:txBody>
          <a:bodyPr/>
          <a:lstStyle/>
          <a:p>
            <a:r>
              <a:rPr lang="en-US" dirty="0"/>
              <a:t>The exercise: an overview</a:t>
            </a:r>
          </a:p>
        </p:txBody>
      </p:sp>
      <p:sp>
        <p:nvSpPr>
          <p:cNvPr id="4" name="Snip Same Side Corner Rectangle 3">
            <a:extLst>
              <a:ext uri="{FF2B5EF4-FFF2-40B4-BE49-F238E27FC236}">
                <a16:creationId xmlns:a16="http://schemas.microsoft.com/office/drawing/2014/main" id="{A9C71608-52B8-FE41-80B3-BE8CC054CAEE}"/>
              </a:ext>
            </a:extLst>
          </p:cNvPr>
          <p:cNvSpPr/>
          <p:nvPr/>
        </p:nvSpPr>
        <p:spPr>
          <a:xfrm rot="5400000">
            <a:off x="855139" y="863313"/>
            <a:ext cx="875615" cy="1800418"/>
          </a:xfrm>
          <a:prstGeom prst="snip2SameRect">
            <a:avLst>
              <a:gd name="adj1" fmla="val 0"/>
              <a:gd name="adj2" fmla="val 0"/>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94ADA7C1-CC12-914D-8F4A-10B14D68A3A1}"/>
              </a:ext>
            </a:extLst>
          </p:cNvPr>
          <p:cNvSpPr txBox="1"/>
          <p:nvPr/>
        </p:nvSpPr>
        <p:spPr>
          <a:xfrm>
            <a:off x="447751" y="1454247"/>
            <a:ext cx="1672253" cy="646331"/>
          </a:xfrm>
          <a:prstGeom prst="rect">
            <a:avLst/>
          </a:prstGeom>
          <a:noFill/>
          <a:ln>
            <a:solidFill>
              <a:schemeClr val="bg2">
                <a:lumMod val="50000"/>
              </a:schemeClr>
            </a:solidFill>
          </a:ln>
        </p:spPr>
        <p:txBody>
          <a:bodyPr wrap="none" rtlCol="0">
            <a:spAutoFit/>
          </a:bodyPr>
          <a:lstStyle/>
          <a:p>
            <a:r>
              <a:rPr lang="en-US" dirty="0"/>
              <a:t>Command line</a:t>
            </a:r>
          </a:p>
          <a:p>
            <a:r>
              <a:rPr lang="en-US" dirty="0"/>
              <a:t>review</a:t>
            </a:r>
          </a:p>
        </p:txBody>
      </p:sp>
      <p:sp>
        <p:nvSpPr>
          <p:cNvPr id="9" name="TextBox 8">
            <a:extLst>
              <a:ext uri="{FF2B5EF4-FFF2-40B4-BE49-F238E27FC236}">
                <a16:creationId xmlns:a16="http://schemas.microsoft.com/office/drawing/2014/main" id="{1F4C7415-008E-0E42-9E94-39A79C500479}"/>
              </a:ext>
            </a:extLst>
          </p:cNvPr>
          <p:cNvSpPr txBox="1"/>
          <p:nvPr/>
        </p:nvSpPr>
        <p:spPr>
          <a:xfrm>
            <a:off x="392737" y="3539161"/>
            <a:ext cx="1075305" cy="830997"/>
          </a:xfrm>
          <a:prstGeom prst="rect">
            <a:avLst/>
          </a:prstGeom>
          <a:noFill/>
        </p:spPr>
        <p:txBody>
          <a:bodyPr wrap="square" rtlCol="0">
            <a:spAutoFit/>
          </a:bodyPr>
          <a:lstStyle/>
          <a:p>
            <a:r>
              <a:rPr lang="en-US" sz="1600" dirty="0"/>
              <a:t>source raw 16S reads</a:t>
            </a:r>
          </a:p>
        </p:txBody>
      </p:sp>
      <p:sp>
        <p:nvSpPr>
          <p:cNvPr id="11" name="TextBox 10">
            <a:extLst>
              <a:ext uri="{FF2B5EF4-FFF2-40B4-BE49-F238E27FC236}">
                <a16:creationId xmlns:a16="http://schemas.microsoft.com/office/drawing/2014/main" id="{2201059B-3E17-F34D-A3AE-6B9BC97337F5}"/>
              </a:ext>
            </a:extLst>
          </p:cNvPr>
          <p:cNvSpPr txBox="1"/>
          <p:nvPr/>
        </p:nvSpPr>
        <p:spPr>
          <a:xfrm>
            <a:off x="1654554" y="3539161"/>
            <a:ext cx="1145561" cy="830997"/>
          </a:xfrm>
          <a:prstGeom prst="rect">
            <a:avLst/>
          </a:prstGeom>
          <a:noFill/>
        </p:spPr>
        <p:txBody>
          <a:bodyPr wrap="square" rtlCol="0">
            <a:spAutoFit/>
          </a:bodyPr>
          <a:lstStyle/>
          <a:p>
            <a:r>
              <a:rPr lang="en-US" sz="1600" dirty="0"/>
              <a:t>prepare reads for analysis</a:t>
            </a:r>
          </a:p>
        </p:txBody>
      </p:sp>
      <p:sp>
        <p:nvSpPr>
          <p:cNvPr id="14" name="TextBox 13">
            <a:extLst>
              <a:ext uri="{FF2B5EF4-FFF2-40B4-BE49-F238E27FC236}">
                <a16:creationId xmlns:a16="http://schemas.microsoft.com/office/drawing/2014/main" id="{567877B5-A4D7-5E4C-AF0E-94B2A07A7970}"/>
              </a:ext>
            </a:extLst>
          </p:cNvPr>
          <p:cNvSpPr txBox="1"/>
          <p:nvPr/>
        </p:nvSpPr>
        <p:spPr>
          <a:xfrm>
            <a:off x="2859839" y="3539161"/>
            <a:ext cx="1309759" cy="830997"/>
          </a:xfrm>
          <a:prstGeom prst="rect">
            <a:avLst/>
          </a:prstGeom>
          <a:noFill/>
        </p:spPr>
        <p:txBody>
          <a:bodyPr wrap="square" rtlCol="0">
            <a:spAutoFit/>
          </a:bodyPr>
          <a:lstStyle/>
          <a:p>
            <a:r>
              <a:rPr lang="en-US" sz="1600" dirty="0"/>
              <a:t>combine paired reads</a:t>
            </a:r>
          </a:p>
        </p:txBody>
      </p:sp>
      <p:sp>
        <p:nvSpPr>
          <p:cNvPr id="15" name="TextBox 14">
            <a:extLst>
              <a:ext uri="{FF2B5EF4-FFF2-40B4-BE49-F238E27FC236}">
                <a16:creationId xmlns:a16="http://schemas.microsoft.com/office/drawing/2014/main" id="{455F2EBD-9C18-364F-9935-5E4EFAD32434}"/>
              </a:ext>
            </a:extLst>
          </p:cNvPr>
          <p:cNvSpPr txBox="1"/>
          <p:nvPr/>
        </p:nvSpPr>
        <p:spPr>
          <a:xfrm>
            <a:off x="3997611" y="3431438"/>
            <a:ext cx="1182004" cy="1077218"/>
          </a:xfrm>
          <a:prstGeom prst="rect">
            <a:avLst/>
          </a:prstGeom>
          <a:noFill/>
        </p:spPr>
        <p:txBody>
          <a:bodyPr wrap="square" rtlCol="0">
            <a:spAutoFit/>
          </a:bodyPr>
          <a:lstStyle/>
          <a:p>
            <a:r>
              <a:rPr lang="en-US" sz="1600" dirty="0"/>
              <a:t>identify unique AND n&gt;1,</a:t>
            </a:r>
          </a:p>
          <a:p>
            <a:r>
              <a:rPr lang="en-US" sz="1600" dirty="0"/>
              <a:t>sequences</a:t>
            </a:r>
          </a:p>
        </p:txBody>
      </p:sp>
      <p:sp>
        <p:nvSpPr>
          <p:cNvPr id="16" name="TextBox 15">
            <a:extLst>
              <a:ext uri="{FF2B5EF4-FFF2-40B4-BE49-F238E27FC236}">
                <a16:creationId xmlns:a16="http://schemas.microsoft.com/office/drawing/2014/main" id="{6E58000E-CCF4-6543-BAFC-4ED5F6ECE802}"/>
              </a:ext>
            </a:extLst>
          </p:cNvPr>
          <p:cNvSpPr txBox="1"/>
          <p:nvPr/>
        </p:nvSpPr>
        <p:spPr>
          <a:xfrm>
            <a:off x="5425552" y="3662271"/>
            <a:ext cx="970001" cy="584775"/>
          </a:xfrm>
          <a:prstGeom prst="rect">
            <a:avLst/>
          </a:prstGeom>
          <a:noFill/>
        </p:spPr>
        <p:txBody>
          <a:bodyPr wrap="square" rtlCol="0">
            <a:spAutoFit/>
          </a:bodyPr>
          <a:lstStyle/>
          <a:p>
            <a:r>
              <a:rPr lang="en-US" sz="1600" dirty="0"/>
              <a:t>cluster OTUs</a:t>
            </a:r>
          </a:p>
        </p:txBody>
      </p:sp>
      <p:sp>
        <p:nvSpPr>
          <p:cNvPr id="18" name="Rectangle 17">
            <a:extLst>
              <a:ext uri="{FF2B5EF4-FFF2-40B4-BE49-F238E27FC236}">
                <a16:creationId xmlns:a16="http://schemas.microsoft.com/office/drawing/2014/main" id="{73AB5AA9-6E66-634F-8D11-F6522D7B6E9C}"/>
              </a:ext>
            </a:extLst>
          </p:cNvPr>
          <p:cNvSpPr/>
          <p:nvPr/>
        </p:nvSpPr>
        <p:spPr>
          <a:xfrm>
            <a:off x="1594830"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AF88597-FC0B-774B-8741-CCCDB7AF7D72}"/>
              </a:ext>
            </a:extLst>
          </p:cNvPr>
          <p:cNvSpPr/>
          <p:nvPr/>
        </p:nvSpPr>
        <p:spPr>
          <a:xfrm>
            <a:off x="2789758" y="3416050"/>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D050EF86-140B-F54F-8239-C476B4735082}"/>
              </a:ext>
            </a:extLst>
          </p:cNvPr>
          <p:cNvSpPr/>
          <p:nvPr/>
        </p:nvSpPr>
        <p:spPr>
          <a:xfrm>
            <a:off x="3984686" y="3416050"/>
            <a:ext cx="1194929"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245612F-BF75-CF43-8B44-1D063CE92733}"/>
              </a:ext>
            </a:extLst>
          </p:cNvPr>
          <p:cNvSpPr/>
          <p:nvPr/>
        </p:nvSpPr>
        <p:spPr>
          <a:xfrm>
            <a:off x="5305908" y="3423853"/>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26306C02-C7AC-2445-992A-70E0C9A59481}"/>
              </a:ext>
            </a:extLst>
          </p:cNvPr>
          <p:cNvSpPr txBox="1"/>
          <p:nvPr/>
        </p:nvSpPr>
        <p:spPr>
          <a:xfrm>
            <a:off x="6514123" y="4216640"/>
            <a:ext cx="1142786" cy="584775"/>
          </a:xfrm>
          <a:prstGeom prst="rect">
            <a:avLst/>
          </a:prstGeom>
          <a:noFill/>
        </p:spPr>
        <p:txBody>
          <a:bodyPr wrap="square" rtlCol="0">
            <a:spAutoFit/>
          </a:bodyPr>
          <a:lstStyle/>
          <a:p>
            <a:r>
              <a:rPr lang="en-US" sz="1600" dirty="0"/>
              <a:t>assign taxonomy</a:t>
            </a:r>
          </a:p>
        </p:txBody>
      </p:sp>
      <p:sp>
        <p:nvSpPr>
          <p:cNvPr id="24" name="Rectangle 23">
            <a:extLst>
              <a:ext uri="{FF2B5EF4-FFF2-40B4-BE49-F238E27FC236}">
                <a16:creationId xmlns:a16="http://schemas.microsoft.com/office/drawing/2014/main" id="{ABE81A6D-C167-D143-B595-35E2D648C208}"/>
              </a:ext>
            </a:extLst>
          </p:cNvPr>
          <p:cNvSpPr/>
          <p:nvPr/>
        </p:nvSpPr>
        <p:spPr>
          <a:xfrm>
            <a:off x="6514122" y="3985807"/>
            <a:ext cx="1050347"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A93F60F2-94DE-AF42-8204-BDF4B66FE3D5}"/>
              </a:ext>
            </a:extLst>
          </p:cNvPr>
          <p:cNvSpPr txBox="1"/>
          <p:nvPr/>
        </p:nvSpPr>
        <p:spPr>
          <a:xfrm>
            <a:off x="6638207" y="2850169"/>
            <a:ext cx="812603" cy="830997"/>
          </a:xfrm>
          <a:prstGeom prst="rect">
            <a:avLst/>
          </a:prstGeom>
          <a:noFill/>
        </p:spPr>
        <p:txBody>
          <a:bodyPr wrap="square" rtlCol="0">
            <a:spAutoFit/>
          </a:bodyPr>
          <a:lstStyle/>
          <a:p>
            <a:r>
              <a:rPr lang="en-US" sz="1600" dirty="0"/>
              <a:t>OTU count table</a:t>
            </a:r>
          </a:p>
        </p:txBody>
      </p:sp>
      <p:sp>
        <p:nvSpPr>
          <p:cNvPr id="28" name="Rectangle 27">
            <a:extLst>
              <a:ext uri="{FF2B5EF4-FFF2-40B4-BE49-F238E27FC236}">
                <a16:creationId xmlns:a16="http://schemas.microsoft.com/office/drawing/2014/main" id="{DD6B7C07-95AB-9C4F-B6D5-9491096EBD34}"/>
              </a:ext>
            </a:extLst>
          </p:cNvPr>
          <p:cNvSpPr/>
          <p:nvPr/>
        </p:nvSpPr>
        <p:spPr>
          <a:xfrm>
            <a:off x="6496715" y="2751140"/>
            <a:ext cx="1084201" cy="1077218"/>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A941CEE8-652A-4D43-A006-8B70E7458FB3}"/>
              </a:ext>
            </a:extLst>
          </p:cNvPr>
          <p:cNvSpPr txBox="1"/>
          <p:nvPr/>
        </p:nvSpPr>
        <p:spPr>
          <a:xfrm>
            <a:off x="2824798" y="3001870"/>
            <a:ext cx="980266" cy="369332"/>
          </a:xfrm>
          <a:prstGeom prst="rect">
            <a:avLst/>
          </a:prstGeom>
          <a:noFill/>
        </p:spPr>
        <p:txBody>
          <a:bodyPr wrap="square" rtlCol="0">
            <a:spAutoFit/>
          </a:bodyPr>
          <a:lstStyle/>
          <a:p>
            <a:pPr algn="ctr"/>
            <a:r>
              <a:rPr lang="en-US" b="1" dirty="0" err="1">
                <a:solidFill>
                  <a:schemeClr val="accent1"/>
                </a:solidFill>
              </a:rPr>
              <a:t>FLASh</a:t>
            </a:r>
            <a:endParaRPr lang="en-US" b="1" dirty="0">
              <a:solidFill>
                <a:schemeClr val="accent1"/>
              </a:solidFill>
            </a:endParaRPr>
          </a:p>
        </p:txBody>
      </p:sp>
      <p:sp>
        <p:nvSpPr>
          <p:cNvPr id="30" name="TextBox 29">
            <a:extLst>
              <a:ext uri="{FF2B5EF4-FFF2-40B4-BE49-F238E27FC236}">
                <a16:creationId xmlns:a16="http://schemas.microsoft.com/office/drawing/2014/main" id="{1089AAA2-1B4F-BB4A-A4D7-C54F61504C4B}"/>
              </a:ext>
            </a:extLst>
          </p:cNvPr>
          <p:cNvSpPr txBox="1"/>
          <p:nvPr/>
        </p:nvSpPr>
        <p:spPr>
          <a:xfrm>
            <a:off x="4018865" y="300187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1" name="TextBox 30">
            <a:extLst>
              <a:ext uri="{FF2B5EF4-FFF2-40B4-BE49-F238E27FC236}">
                <a16:creationId xmlns:a16="http://schemas.microsoft.com/office/drawing/2014/main" id="{B21F2EEE-6B60-2F43-ACAC-B182F4EE3CBD}"/>
              </a:ext>
            </a:extLst>
          </p:cNvPr>
          <p:cNvSpPr txBox="1"/>
          <p:nvPr/>
        </p:nvSpPr>
        <p:spPr>
          <a:xfrm>
            <a:off x="1640776" y="3001870"/>
            <a:ext cx="980266" cy="369332"/>
          </a:xfrm>
          <a:prstGeom prst="rect">
            <a:avLst/>
          </a:prstGeom>
          <a:noFill/>
        </p:spPr>
        <p:txBody>
          <a:bodyPr wrap="square" rtlCol="0">
            <a:spAutoFit/>
          </a:bodyPr>
          <a:lstStyle/>
          <a:p>
            <a:pPr algn="ctr"/>
            <a:r>
              <a:rPr lang="en-US" b="1" dirty="0" err="1">
                <a:solidFill>
                  <a:schemeClr val="accent1"/>
                </a:solidFill>
              </a:rPr>
              <a:t>linux</a:t>
            </a:r>
            <a:endParaRPr lang="en-US" b="1" dirty="0">
              <a:solidFill>
                <a:schemeClr val="accent1"/>
              </a:solidFill>
            </a:endParaRPr>
          </a:p>
        </p:txBody>
      </p:sp>
      <p:sp>
        <p:nvSpPr>
          <p:cNvPr id="32" name="TextBox 31">
            <a:extLst>
              <a:ext uri="{FF2B5EF4-FFF2-40B4-BE49-F238E27FC236}">
                <a16:creationId xmlns:a16="http://schemas.microsoft.com/office/drawing/2014/main" id="{038BAA94-BC65-3042-9F3A-98ED173212E4}"/>
              </a:ext>
            </a:extLst>
          </p:cNvPr>
          <p:cNvSpPr txBox="1"/>
          <p:nvPr/>
        </p:nvSpPr>
        <p:spPr>
          <a:xfrm>
            <a:off x="332376" y="2724871"/>
            <a:ext cx="1487697" cy="646331"/>
          </a:xfrm>
          <a:prstGeom prst="rect">
            <a:avLst/>
          </a:prstGeom>
          <a:noFill/>
        </p:spPr>
        <p:txBody>
          <a:bodyPr wrap="square" rtlCol="0">
            <a:spAutoFit/>
          </a:bodyPr>
          <a:lstStyle/>
          <a:p>
            <a:r>
              <a:rPr lang="en-US" b="1" dirty="0" err="1">
                <a:solidFill>
                  <a:schemeClr val="accent1"/>
                </a:solidFill>
              </a:rPr>
              <a:t>Diab</a:t>
            </a:r>
            <a:r>
              <a:rPr lang="en-US" b="1" dirty="0">
                <a:solidFill>
                  <a:schemeClr val="accent1"/>
                </a:solidFill>
              </a:rPr>
              <a:t>-</a:t>
            </a:r>
          </a:p>
          <a:p>
            <a:r>
              <a:rPr lang="en-US" b="1" dirty="0">
                <a:solidFill>
                  <a:schemeClr val="accent1"/>
                </a:solidFill>
              </a:rPr>
              <a:t>immune</a:t>
            </a:r>
          </a:p>
        </p:txBody>
      </p:sp>
      <p:sp>
        <p:nvSpPr>
          <p:cNvPr id="33" name="TextBox 32">
            <a:extLst>
              <a:ext uri="{FF2B5EF4-FFF2-40B4-BE49-F238E27FC236}">
                <a16:creationId xmlns:a16="http://schemas.microsoft.com/office/drawing/2014/main" id="{E8057561-36A5-0E45-BF48-8B4B39049FAD}"/>
              </a:ext>
            </a:extLst>
          </p:cNvPr>
          <p:cNvSpPr txBox="1"/>
          <p:nvPr/>
        </p:nvSpPr>
        <p:spPr>
          <a:xfrm>
            <a:off x="6460139" y="2335920"/>
            <a:ext cx="1145184"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sp>
        <p:nvSpPr>
          <p:cNvPr id="34" name="TextBox 33">
            <a:extLst>
              <a:ext uri="{FF2B5EF4-FFF2-40B4-BE49-F238E27FC236}">
                <a16:creationId xmlns:a16="http://schemas.microsoft.com/office/drawing/2014/main" id="{77B081A9-BD4C-9C4D-94EF-FA4795C0F60E}"/>
              </a:ext>
            </a:extLst>
          </p:cNvPr>
          <p:cNvSpPr txBox="1"/>
          <p:nvPr/>
        </p:nvSpPr>
        <p:spPr>
          <a:xfrm>
            <a:off x="6484272" y="5072574"/>
            <a:ext cx="1249068" cy="646331"/>
          </a:xfrm>
          <a:prstGeom prst="rect">
            <a:avLst/>
          </a:prstGeom>
          <a:noFill/>
        </p:spPr>
        <p:txBody>
          <a:bodyPr wrap="square" rtlCol="0">
            <a:spAutoFit/>
          </a:bodyPr>
          <a:lstStyle/>
          <a:p>
            <a:r>
              <a:rPr lang="en-US" b="1" dirty="0" err="1">
                <a:solidFill>
                  <a:schemeClr val="accent1"/>
                </a:solidFill>
              </a:rPr>
              <a:t>rdp</a:t>
            </a:r>
            <a:r>
              <a:rPr lang="en-US" b="1" dirty="0">
                <a:solidFill>
                  <a:schemeClr val="accent1"/>
                </a:solidFill>
              </a:rPr>
              <a:t> </a:t>
            </a:r>
          </a:p>
          <a:p>
            <a:r>
              <a:rPr lang="en-US" b="1" dirty="0">
                <a:solidFill>
                  <a:schemeClr val="accent1"/>
                </a:solidFill>
              </a:rPr>
              <a:t>classifier</a:t>
            </a:r>
          </a:p>
        </p:txBody>
      </p:sp>
      <p:sp>
        <p:nvSpPr>
          <p:cNvPr id="35" name="TextBox 34">
            <a:extLst>
              <a:ext uri="{FF2B5EF4-FFF2-40B4-BE49-F238E27FC236}">
                <a16:creationId xmlns:a16="http://schemas.microsoft.com/office/drawing/2014/main" id="{703F8EB0-B893-BE49-8BAC-4183CD19725F}"/>
              </a:ext>
            </a:extLst>
          </p:cNvPr>
          <p:cNvSpPr txBox="1"/>
          <p:nvPr/>
        </p:nvSpPr>
        <p:spPr>
          <a:xfrm>
            <a:off x="7782553" y="2385600"/>
            <a:ext cx="1193288" cy="830997"/>
          </a:xfrm>
          <a:prstGeom prst="rect">
            <a:avLst/>
          </a:prstGeom>
          <a:noFill/>
        </p:spPr>
        <p:txBody>
          <a:bodyPr wrap="square" rtlCol="0">
            <a:spAutoFit/>
          </a:bodyPr>
          <a:lstStyle/>
          <a:p>
            <a:r>
              <a:rPr lang="en-US" sz="1600" dirty="0"/>
              <a:t>relative abundance table</a:t>
            </a:r>
          </a:p>
        </p:txBody>
      </p:sp>
      <p:sp>
        <p:nvSpPr>
          <p:cNvPr id="37" name="TextBox 36">
            <a:extLst>
              <a:ext uri="{FF2B5EF4-FFF2-40B4-BE49-F238E27FC236}">
                <a16:creationId xmlns:a16="http://schemas.microsoft.com/office/drawing/2014/main" id="{8612B96F-78FC-3D49-9112-4A7D31F019AF}"/>
              </a:ext>
            </a:extLst>
          </p:cNvPr>
          <p:cNvSpPr txBox="1"/>
          <p:nvPr/>
        </p:nvSpPr>
        <p:spPr>
          <a:xfrm>
            <a:off x="7819129" y="3544450"/>
            <a:ext cx="970001" cy="830997"/>
          </a:xfrm>
          <a:prstGeom prst="rect">
            <a:avLst/>
          </a:prstGeom>
          <a:noFill/>
        </p:spPr>
        <p:txBody>
          <a:bodyPr wrap="square" rtlCol="0">
            <a:spAutoFit/>
          </a:bodyPr>
          <a:lstStyle/>
          <a:p>
            <a:r>
              <a:rPr lang="en-US" sz="1600" dirty="0"/>
              <a:t>alpha diversity</a:t>
            </a:r>
          </a:p>
          <a:p>
            <a:r>
              <a:rPr lang="en-US" sz="1600" dirty="0"/>
              <a:t>plot</a:t>
            </a:r>
          </a:p>
        </p:txBody>
      </p:sp>
      <p:sp>
        <p:nvSpPr>
          <p:cNvPr id="39" name="TextBox 38">
            <a:extLst>
              <a:ext uri="{FF2B5EF4-FFF2-40B4-BE49-F238E27FC236}">
                <a16:creationId xmlns:a16="http://schemas.microsoft.com/office/drawing/2014/main" id="{6CC9F484-A31C-0744-A736-5B963734D991}"/>
              </a:ext>
            </a:extLst>
          </p:cNvPr>
          <p:cNvSpPr txBox="1"/>
          <p:nvPr/>
        </p:nvSpPr>
        <p:spPr>
          <a:xfrm>
            <a:off x="7852983" y="4746784"/>
            <a:ext cx="970001" cy="830997"/>
          </a:xfrm>
          <a:prstGeom prst="rect">
            <a:avLst/>
          </a:prstGeom>
          <a:noFill/>
        </p:spPr>
        <p:txBody>
          <a:bodyPr wrap="square" rtlCol="0">
            <a:spAutoFit/>
          </a:bodyPr>
          <a:lstStyle/>
          <a:p>
            <a:r>
              <a:rPr lang="en-US" sz="1600" dirty="0"/>
              <a:t>beta diversity plot</a:t>
            </a:r>
          </a:p>
        </p:txBody>
      </p:sp>
      <p:sp>
        <p:nvSpPr>
          <p:cNvPr id="41" name="TextBox 40">
            <a:extLst>
              <a:ext uri="{FF2B5EF4-FFF2-40B4-BE49-F238E27FC236}">
                <a16:creationId xmlns:a16="http://schemas.microsoft.com/office/drawing/2014/main" id="{220D9715-F548-CC46-8868-30C7AAB60CBC}"/>
              </a:ext>
            </a:extLst>
          </p:cNvPr>
          <p:cNvSpPr txBox="1"/>
          <p:nvPr/>
        </p:nvSpPr>
        <p:spPr>
          <a:xfrm>
            <a:off x="7711774" y="1495191"/>
            <a:ext cx="1318932" cy="646331"/>
          </a:xfrm>
          <a:prstGeom prst="rect">
            <a:avLst/>
          </a:prstGeom>
          <a:noFill/>
        </p:spPr>
        <p:txBody>
          <a:bodyPr wrap="square" rtlCol="0">
            <a:spAutoFit/>
          </a:bodyPr>
          <a:lstStyle/>
          <a:p>
            <a:pPr algn="ctr"/>
            <a:r>
              <a:rPr lang="en-US" b="1" dirty="0" err="1">
                <a:solidFill>
                  <a:schemeClr val="accent1"/>
                </a:solidFill>
              </a:rPr>
              <a:t>metaseqR</a:t>
            </a:r>
            <a:endParaRPr lang="en-US" b="1" dirty="0">
              <a:solidFill>
                <a:schemeClr val="accent1"/>
              </a:solidFill>
            </a:endParaRPr>
          </a:p>
          <a:p>
            <a:pPr algn="ctr"/>
            <a:r>
              <a:rPr lang="en-US" b="1" dirty="0" err="1">
                <a:solidFill>
                  <a:schemeClr val="accent1"/>
                </a:solidFill>
              </a:rPr>
              <a:t>phyloseq</a:t>
            </a:r>
            <a:endParaRPr lang="en-US" b="1" dirty="0">
              <a:solidFill>
                <a:schemeClr val="accent1"/>
              </a:solidFill>
            </a:endParaRPr>
          </a:p>
        </p:txBody>
      </p:sp>
      <p:sp>
        <p:nvSpPr>
          <p:cNvPr id="42" name="TextBox 41">
            <a:extLst>
              <a:ext uri="{FF2B5EF4-FFF2-40B4-BE49-F238E27FC236}">
                <a16:creationId xmlns:a16="http://schemas.microsoft.com/office/drawing/2014/main" id="{50CA71ED-F41F-EB4B-9E63-14C83A916B40}"/>
              </a:ext>
            </a:extLst>
          </p:cNvPr>
          <p:cNvSpPr txBox="1"/>
          <p:nvPr/>
        </p:nvSpPr>
        <p:spPr>
          <a:xfrm>
            <a:off x="5277652" y="3001870"/>
            <a:ext cx="1078603" cy="369332"/>
          </a:xfrm>
          <a:prstGeom prst="rect">
            <a:avLst/>
          </a:prstGeom>
          <a:noFill/>
        </p:spPr>
        <p:txBody>
          <a:bodyPr wrap="square" rtlCol="0">
            <a:spAutoFit/>
          </a:bodyPr>
          <a:lstStyle/>
          <a:p>
            <a:pPr algn="ctr"/>
            <a:r>
              <a:rPr lang="en-US" b="1" dirty="0" err="1">
                <a:solidFill>
                  <a:schemeClr val="accent1"/>
                </a:solidFill>
              </a:rPr>
              <a:t>usearch</a:t>
            </a:r>
            <a:endParaRPr lang="en-US" b="1" dirty="0">
              <a:solidFill>
                <a:schemeClr val="accent1"/>
              </a:solidFill>
            </a:endParaRPr>
          </a:p>
        </p:txBody>
      </p:sp>
      <p:cxnSp>
        <p:nvCxnSpPr>
          <p:cNvPr id="44" name="Straight Arrow Connector 43">
            <a:extLst>
              <a:ext uri="{FF2B5EF4-FFF2-40B4-BE49-F238E27FC236}">
                <a16:creationId xmlns:a16="http://schemas.microsoft.com/office/drawing/2014/main" id="{3A76467E-C50E-184C-9DC2-220D2D9288CC}"/>
              </a:ext>
            </a:extLst>
          </p:cNvPr>
          <p:cNvCxnSpPr>
            <a:cxnSpLocks/>
          </p:cNvCxnSpPr>
          <p:nvPr/>
        </p:nvCxnSpPr>
        <p:spPr>
          <a:xfrm>
            <a:off x="877824" y="2220334"/>
            <a:ext cx="0" cy="430054"/>
          </a:xfrm>
          <a:prstGeom prst="straightConnector1">
            <a:avLst/>
          </a:prstGeom>
          <a:ln w="28575">
            <a:solidFill>
              <a:schemeClr val="bg2">
                <a:lumMod val="75000"/>
              </a:schemeClr>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47676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54731B-68C4-FF48-85F2-AF2CEFB397E4}"/>
              </a:ext>
            </a:extLst>
          </p:cNvPr>
          <p:cNvSpPr>
            <a:spLocks noGrp="1"/>
          </p:cNvSpPr>
          <p:nvPr>
            <p:ph type="sldNum" sz="quarter" idx="4"/>
          </p:nvPr>
        </p:nvSpPr>
        <p:spPr/>
        <p:txBody>
          <a:bodyPr/>
          <a:lstStyle/>
          <a:p>
            <a:fld id="{24791E93-A2B7-0848-BDB4-10A6DF01D9B6}" type="slidenum">
              <a:rPr lang="en-US" smtClean="0"/>
              <a:pPr/>
              <a:t>92</a:t>
            </a:fld>
            <a:endParaRPr lang="en-US" dirty="0"/>
          </a:p>
        </p:txBody>
      </p:sp>
      <p:sp>
        <p:nvSpPr>
          <p:cNvPr id="4" name="Title 2">
            <a:extLst>
              <a:ext uri="{FF2B5EF4-FFF2-40B4-BE49-F238E27FC236}">
                <a16:creationId xmlns:a16="http://schemas.microsoft.com/office/drawing/2014/main" id="{7D7A87EE-B7E9-2F42-82EC-79D92A2BD420}"/>
              </a:ext>
            </a:extLst>
          </p:cNvPr>
          <p:cNvSpPr>
            <a:spLocks noGrp="1"/>
          </p:cNvSpPr>
          <p:nvPr>
            <p:ph type="title"/>
          </p:nvPr>
        </p:nvSpPr>
        <p:spPr>
          <a:xfrm>
            <a:off x="668725" y="58611"/>
            <a:ext cx="7885057" cy="703937"/>
          </a:xfrm>
        </p:spPr>
        <p:txBody>
          <a:bodyPr/>
          <a:lstStyle/>
          <a:p>
            <a:r>
              <a:rPr lang="en-US" dirty="0"/>
              <a:t>Revisiting our goals</a:t>
            </a:r>
          </a:p>
        </p:txBody>
      </p:sp>
      <p:sp>
        <p:nvSpPr>
          <p:cNvPr id="5" name="TextBox 4">
            <a:extLst>
              <a:ext uri="{FF2B5EF4-FFF2-40B4-BE49-F238E27FC236}">
                <a16:creationId xmlns:a16="http://schemas.microsoft.com/office/drawing/2014/main" id="{41B7FEFE-9B65-9C4D-9D22-4FC1D734ECE6}"/>
              </a:ext>
            </a:extLst>
          </p:cNvPr>
          <p:cNvSpPr txBox="1"/>
          <p:nvPr/>
        </p:nvSpPr>
        <p:spPr>
          <a:xfrm>
            <a:off x="668725" y="1279122"/>
            <a:ext cx="8157775" cy="4401205"/>
          </a:xfrm>
          <a:prstGeom prst="rect">
            <a:avLst/>
          </a:prstGeom>
          <a:noFill/>
        </p:spPr>
        <p:txBody>
          <a:bodyPr wrap="square" rtlCol="0">
            <a:spAutoFit/>
          </a:bodyPr>
          <a:lstStyle/>
          <a:p>
            <a:endParaRPr lang="en-US" sz="2000" dirty="0">
              <a:solidFill>
                <a:schemeClr val="bg2">
                  <a:lumMod val="75000"/>
                </a:schemeClr>
              </a:solidFill>
              <a:sym typeface="Wingdings" pitchFamily="2" charset="2"/>
            </a:endParaRPr>
          </a:p>
          <a:p>
            <a:r>
              <a:rPr lang="en-US" sz="2000" b="1" dirty="0">
                <a:solidFill>
                  <a:schemeClr val="bg2">
                    <a:lumMod val="75000"/>
                  </a:schemeClr>
                </a:solidFill>
                <a:sym typeface="Wingdings" pitchFamily="2" charset="2"/>
              </a:rPr>
              <a:t>Conceptual goals for students</a:t>
            </a:r>
          </a:p>
          <a:p>
            <a:r>
              <a:rPr lang="en-US" sz="2000" dirty="0">
                <a:solidFill>
                  <a:schemeClr val="bg2">
                    <a:lumMod val="75000"/>
                  </a:schemeClr>
                </a:solidFill>
                <a:sym typeface="Wingdings" pitchFamily="2" charset="2"/>
              </a:rPr>
              <a:t>• why do we sequence the 16S gene?</a:t>
            </a:r>
          </a:p>
          <a:p>
            <a:r>
              <a:rPr lang="en-US" sz="2000" dirty="0">
                <a:solidFill>
                  <a:schemeClr val="bg2">
                    <a:lumMod val="75000"/>
                  </a:schemeClr>
                </a:solidFill>
                <a:sym typeface="Wingdings" pitchFamily="2" charset="2"/>
              </a:rPr>
              <a:t>• how do we decide which 16S sequences belong to which organism?</a:t>
            </a:r>
          </a:p>
          <a:p>
            <a:r>
              <a:rPr lang="en-US" sz="2000" dirty="0">
                <a:solidFill>
                  <a:schemeClr val="bg2">
                    <a:lumMod val="75000"/>
                  </a:schemeClr>
                </a:solidFill>
                <a:sym typeface="Wingdings" pitchFamily="2" charset="2"/>
              </a:rPr>
              <a:t>• what can relative abundance and diversity plots tell us?</a:t>
            </a:r>
          </a:p>
          <a:p>
            <a:r>
              <a:rPr lang="en-US" sz="2000" dirty="0">
                <a:solidFill>
                  <a:schemeClr val="bg2">
                    <a:lumMod val="75000"/>
                  </a:schemeClr>
                </a:solidFill>
                <a:sym typeface="Wingdings" pitchFamily="2" charset="2"/>
              </a:rPr>
              <a:t>• develop hypothesis and test it</a:t>
            </a:r>
          </a:p>
          <a:p>
            <a:endParaRPr lang="en-US" sz="2000" dirty="0">
              <a:solidFill>
                <a:schemeClr val="bg2">
                  <a:lumMod val="75000"/>
                </a:schemeClr>
              </a:solidFill>
              <a:sym typeface="Wingdings" pitchFamily="2" charset="2"/>
            </a:endParaRPr>
          </a:p>
          <a:p>
            <a:endParaRPr lang="en-US" sz="2000" dirty="0">
              <a:solidFill>
                <a:schemeClr val="bg2">
                  <a:lumMod val="75000"/>
                </a:schemeClr>
              </a:solidFill>
              <a:sym typeface="Wingdings" pitchFamily="2" charset="2"/>
            </a:endParaRPr>
          </a:p>
          <a:p>
            <a:r>
              <a:rPr lang="en-US" sz="2000" b="1" dirty="0">
                <a:solidFill>
                  <a:schemeClr val="bg2">
                    <a:lumMod val="75000"/>
                  </a:schemeClr>
                </a:solidFill>
                <a:sym typeface="Wingdings" pitchFamily="2" charset="2"/>
              </a:rPr>
              <a:t>Data science goals for students</a:t>
            </a:r>
          </a:p>
          <a:p>
            <a:r>
              <a:rPr lang="en-US" sz="2000" dirty="0">
                <a:solidFill>
                  <a:schemeClr val="bg2">
                    <a:lumMod val="75000"/>
                  </a:schemeClr>
                </a:solidFill>
                <a:sym typeface="Wingdings" pitchFamily="2" charset="2"/>
              </a:rPr>
              <a:t>• file manipulation from the command line</a:t>
            </a:r>
          </a:p>
          <a:p>
            <a:r>
              <a:rPr lang="en-US" sz="2000" dirty="0">
                <a:solidFill>
                  <a:schemeClr val="bg2">
                    <a:lumMod val="75000"/>
                  </a:schemeClr>
                </a:solidFill>
                <a:sym typeface="Wingdings" pitchFamily="2" charset="2"/>
              </a:rPr>
              <a:t>• writing and executing ”for loops”</a:t>
            </a:r>
          </a:p>
          <a:p>
            <a:r>
              <a:rPr lang="en-US" sz="2000" dirty="0">
                <a:solidFill>
                  <a:schemeClr val="bg2">
                    <a:lumMod val="75000"/>
                  </a:schemeClr>
                </a:solidFill>
                <a:sym typeface="Wingdings" pitchFamily="2" charset="2"/>
              </a:rPr>
              <a:t>• running commands in terminal</a:t>
            </a:r>
          </a:p>
          <a:p>
            <a:r>
              <a:rPr lang="en-US" sz="2000" dirty="0">
                <a:solidFill>
                  <a:schemeClr val="bg2">
                    <a:lumMod val="75000"/>
                  </a:schemeClr>
                </a:solidFill>
                <a:sym typeface="Wingdings" pitchFamily="2" charset="2"/>
              </a:rPr>
              <a:t>• data visualization in R</a:t>
            </a:r>
          </a:p>
          <a:p>
            <a:r>
              <a:rPr lang="en-US" sz="2000" dirty="0">
                <a:solidFill>
                  <a:schemeClr val="bg2">
                    <a:lumMod val="75000"/>
                  </a:schemeClr>
                </a:solidFill>
                <a:sym typeface="Wingdings" pitchFamily="2" charset="2"/>
              </a:rPr>
              <a:t>• writing R notebooks</a:t>
            </a:r>
          </a:p>
        </p:txBody>
      </p:sp>
    </p:spTree>
    <p:extLst>
      <p:ext uri="{BB962C8B-B14F-4D97-AF65-F5344CB8AC3E}">
        <p14:creationId xmlns:p14="http://schemas.microsoft.com/office/powerpoint/2010/main" val="2936078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54731B-68C4-FF48-85F2-AF2CEFB397E4}"/>
              </a:ext>
            </a:extLst>
          </p:cNvPr>
          <p:cNvSpPr>
            <a:spLocks noGrp="1"/>
          </p:cNvSpPr>
          <p:nvPr>
            <p:ph type="sldNum" sz="quarter" idx="4"/>
          </p:nvPr>
        </p:nvSpPr>
        <p:spPr/>
        <p:txBody>
          <a:bodyPr/>
          <a:lstStyle/>
          <a:p>
            <a:fld id="{24791E93-A2B7-0848-BDB4-10A6DF01D9B6}" type="slidenum">
              <a:rPr lang="en-US" smtClean="0"/>
              <a:pPr/>
              <a:t>93</a:t>
            </a:fld>
            <a:endParaRPr lang="en-US" dirty="0"/>
          </a:p>
        </p:txBody>
      </p:sp>
      <p:sp>
        <p:nvSpPr>
          <p:cNvPr id="6" name="TextBox 5">
            <a:extLst>
              <a:ext uri="{FF2B5EF4-FFF2-40B4-BE49-F238E27FC236}">
                <a16:creationId xmlns:a16="http://schemas.microsoft.com/office/drawing/2014/main" id="{A1E12B57-FB95-7C46-A454-174FA9B8AB97}"/>
              </a:ext>
            </a:extLst>
          </p:cNvPr>
          <p:cNvSpPr txBox="1"/>
          <p:nvPr/>
        </p:nvSpPr>
        <p:spPr>
          <a:xfrm>
            <a:off x="668725" y="1772898"/>
            <a:ext cx="8157775" cy="2554545"/>
          </a:xfrm>
          <a:prstGeom prst="rect">
            <a:avLst/>
          </a:prstGeom>
          <a:noFill/>
        </p:spPr>
        <p:txBody>
          <a:bodyPr wrap="square" rtlCol="0">
            <a:spAutoFit/>
          </a:bodyPr>
          <a:lstStyle/>
          <a:p>
            <a:r>
              <a:rPr lang="en-US" sz="2000" b="1" dirty="0">
                <a:solidFill>
                  <a:schemeClr val="bg2">
                    <a:lumMod val="75000"/>
                  </a:schemeClr>
                </a:solidFill>
                <a:sym typeface="Wingdings" pitchFamily="2" charset="2"/>
              </a:rPr>
              <a:t>Teaching implementation goals</a:t>
            </a:r>
          </a:p>
          <a:p>
            <a:endParaRPr lang="en-US" sz="2000" b="1" dirty="0">
              <a:solidFill>
                <a:schemeClr val="bg2">
                  <a:lumMod val="75000"/>
                </a:schemeClr>
              </a:solidFill>
              <a:sym typeface="Wingdings" pitchFamily="2" charset="2"/>
            </a:endParaRPr>
          </a:p>
          <a:p>
            <a:r>
              <a:rPr lang="en-US" sz="2000" dirty="0">
                <a:solidFill>
                  <a:schemeClr val="bg2">
                    <a:lumMod val="75000"/>
                  </a:schemeClr>
                </a:solidFill>
                <a:sym typeface="Wingdings" pitchFamily="2" charset="2"/>
              </a:rPr>
              <a:t>• allows for individual student curiosity &amp; open-endedness</a:t>
            </a:r>
            <a:endParaRPr lang="en-US" sz="2000" b="1" dirty="0">
              <a:solidFill>
                <a:schemeClr val="bg2">
                  <a:lumMod val="75000"/>
                </a:schemeClr>
              </a:solidFill>
              <a:sym typeface="Wingdings" pitchFamily="2" charset="2"/>
            </a:endParaRPr>
          </a:p>
          <a:p>
            <a:r>
              <a:rPr lang="en-US" sz="2000" dirty="0">
                <a:solidFill>
                  <a:schemeClr val="bg2">
                    <a:lumMod val="75000"/>
                  </a:schemeClr>
                </a:solidFill>
                <a:sym typeface="Wingdings" pitchFamily="2" charset="2"/>
              </a:rPr>
              <a:t>• real-world medical relevance</a:t>
            </a:r>
          </a:p>
          <a:p>
            <a:r>
              <a:rPr lang="en-US" sz="2000" dirty="0">
                <a:solidFill>
                  <a:schemeClr val="bg2">
                    <a:lumMod val="75000"/>
                  </a:schemeClr>
                </a:solidFill>
                <a:sym typeface="Wingdings" pitchFamily="2" charset="2"/>
              </a:rPr>
              <a:t>• easily sourced raw data</a:t>
            </a:r>
          </a:p>
          <a:p>
            <a:r>
              <a:rPr lang="en-US" sz="2000" dirty="0">
                <a:solidFill>
                  <a:schemeClr val="bg2">
                    <a:lumMod val="75000"/>
                  </a:schemeClr>
                </a:solidFill>
                <a:sym typeface="Wingdings" pitchFamily="2" charset="2"/>
              </a:rPr>
              <a:t>• do not have to wait for code to run</a:t>
            </a:r>
          </a:p>
          <a:p>
            <a:r>
              <a:rPr lang="en-US" sz="2000" dirty="0">
                <a:solidFill>
                  <a:schemeClr val="bg2">
                    <a:lumMod val="75000"/>
                  </a:schemeClr>
                </a:solidFill>
                <a:sym typeface="Wingdings" pitchFamily="2" charset="2"/>
              </a:rPr>
              <a:t>• avoid painful coding “typos”</a:t>
            </a:r>
          </a:p>
          <a:p>
            <a:r>
              <a:rPr lang="en-US" sz="2000" dirty="0">
                <a:solidFill>
                  <a:schemeClr val="bg2">
                    <a:lumMod val="75000"/>
                  </a:schemeClr>
                </a:solidFill>
                <a:sym typeface="Wingdings" pitchFamily="2" charset="2"/>
              </a:rPr>
              <a:t>• avoid version/compatibility issues</a:t>
            </a:r>
          </a:p>
        </p:txBody>
      </p:sp>
      <p:sp>
        <p:nvSpPr>
          <p:cNvPr id="4" name="Title 2">
            <a:extLst>
              <a:ext uri="{FF2B5EF4-FFF2-40B4-BE49-F238E27FC236}">
                <a16:creationId xmlns:a16="http://schemas.microsoft.com/office/drawing/2014/main" id="{7D7A87EE-B7E9-2F42-82EC-79D92A2BD420}"/>
              </a:ext>
            </a:extLst>
          </p:cNvPr>
          <p:cNvSpPr>
            <a:spLocks noGrp="1"/>
          </p:cNvSpPr>
          <p:nvPr>
            <p:ph type="title"/>
          </p:nvPr>
        </p:nvSpPr>
        <p:spPr>
          <a:xfrm>
            <a:off x="668725" y="58611"/>
            <a:ext cx="7885057" cy="703937"/>
          </a:xfrm>
        </p:spPr>
        <p:txBody>
          <a:bodyPr/>
          <a:lstStyle/>
          <a:p>
            <a:r>
              <a:rPr lang="en-US" dirty="0"/>
              <a:t>Revisiting our goals</a:t>
            </a:r>
          </a:p>
        </p:txBody>
      </p:sp>
    </p:spTree>
    <p:extLst>
      <p:ext uri="{BB962C8B-B14F-4D97-AF65-F5344CB8AC3E}">
        <p14:creationId xmlns:p14="http://schemas.microsoft.com/office/powerpoint/2010/main" val="10023312"/>
      </p:ext>
    </p:extLst>
  </p:cSld>
  <p:clrMapOvr>
    <a:masterClrMapping/>
  </p:clrMapOvr>
</p:sld>
</file>

<file path=ppt/theme/theme1.xml><?xml version="1.0" encoding="utf-8"?>
<a:theme xmlns:a="http://schemas.openxmlformats.org/drawingml/2006/main" name="Dark Blu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ark Blue - Simpl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ight Blu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k Green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ark Grey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Ros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Dark Grey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8.xml><?xml version="1.0" encoding="utf-8"?>
<a:theme xmlns:a="http://schemas.openxmlformats.org/drawingml/2006/main" name="Dark Blue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2209610e-df6f-447e-99d3-d6b53c1764b5">RE3PAVPHPHDH-36-50</_dlc_DocId>
    <_dlc_DocIdUrl xmlns="2209610e-df6f-447e-99d3-d6b53c1764b5">
      <Url>https://myjax-p.jax.org/Communications/branding/_layouts/15/DocIdRedir.aspx?ID=RE3PAVPHPHDH-36-50</Url>
      <Description>RE3PAVPHPHDH-36-50</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E557724A787E584E8DA99739C3056F59" ma:contentTypeVersion="0" ma:contentTypeDescription="Create a new document." ma:contentTypeScope="" ma:versionID="aadfabe7bd00eae052e70035c3efe49d">
  <xsd:schema xmlns:xsd="http://www.w3.org/2001/XMLSchema" xmlns:xs="http://www.w3.org/2001/XMLSchema" xmlns:p="http://schemas.microsoft.com/office/2006/metadata/properties" xmlns:ns2="2209610e-df6f-447e-99d3-d6b53c1764b5" targetNamespace="http://schemas.microsoft.com/office/2006/metadata/properties" ma:root="true" ma:fieldsID="6507ef799be153e5a11b5b4720479aed" ns2:_="">
    <xsd:import namespace="2209610e-df6f-447e-99d3-d6b53c1764b5"/>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09610e-df6f-447e-99d3-d6b53c1764b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D3250F-B65D-4CCD-8891-C03B97B6EFD4}">
  <ds:schemaRefs>
    <ds:schemaRef ds:uri="http://schemas.microsoft.com/sharepoint/v3/contenttype/forms"/>
  </ds:schemaRefs>
</ds:datastoreItem>
</file>

<file path=customXml/itemProps2.xml><?xml version="1.0" encoding="utf-8"?>
<ds:datastoreItem xmlns:ds="http://schemas.openxmlformats.org/officeDocument/2006/customXml" ds:itemID="{013F49B1-098B-4C42-A5F6-EEB959683482}">
  <ds:schemaRefs>
    <ds:schemaRef ds:uri="http://schemas.microsoft.com/sharepoint/events"/>
  </ds:schemaRefs>
</ds:datastoreItem>
</file>

<file path=customXml/itemProps3.xml><?xml version="1.0" encoding="utf-8"?>
<ds:datastoreItem xmlns:ds="http://schemas.openxmlformats.org/officeDocument/2006/customXml" ds:itemID="{21422FE4-141B-4A57-8491-2399461B8D11}">
  <ds:schemaRefs>
    <ds:schemaRef ds:uri="http://schemas.microsoft.com/office/2006/metadata/properties"/>
    <ds:schemaRef ds:uri="http://schemas.microsoft.com/office/infopath/2007/PartnerControls"/>
    <ds:schemaRef ds:uri="2209610e-df6f-447e-99d3-d6b53c1764b5"/>
  </ds:schemaRefs>
</ds:datastoreItem>
</file>

<file path=customXml/itemProps4.xml><?xml version="1.0" encoding="utf-8"?>
<ds:datastoreItem xmlns:ds="http://schemas.openxmlformats.org/officeDocument/2006/customXml" ds:itemID="{6D623471-470F-435B-93FB-B02D1810F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09610e-df6f-447e-99d3-d6b53c1764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18812</TotalTime>
  <Words>8866</Words>
  <Application>Microsoft Macintosh PowerPoint</Application>
  <PresentationFormat>On-screen Show (4:3)</PresentationFormat>
  <Paragraphs>1850</Paragraphs>
  <Slides>93</Slides>
  <Notes>77</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93</vt:i4>
      </vt:variant>
    </vt:vector>
  </HeadingPairs>
  <TitlesOfParts>
    <vt:vector size="108" baseType="lpstr">
      <vt:lpstr>Arial</vt:lpstr>
      <vt:lpstr>Calibri</vt:lpstr>
      <vt:lpstr>Cambria Math</vt:lpstr>
      <vt:lpstr>Courier</vt:lpstr>
      <vt:lpstr>Courier New</vt:lpstr>
      <vt:lpstr>Times New Roman</vt:lpstr>
      <vt:lpstr>Wingdings</vt:lpstr>
      <vt:lpstr>Dark Blue Master</vt:lpstr>
      <vt:lpstr>Dark Blue - Simple</vt:lpstr>
      <vt:lpstr>Light Blue Master</vt:lpstr>
      <vt:lpstr>Dark Green Master</vt:lpstr>
      <vt:lpstr>Dark Grey Master</vt:lpstr>
      <vt:lpstr>Rose Master</vt:lpstr>
      <vt:lpstr>Dark Grey Solid Master</vt:lpstr>
      <vt:lpstr>Dark Blue Solid Master</vt:lpstr>
      <vt:lpstr>Introduction to sequencing microbiota</vt:lpstr>
      <vt:lpstr>PowerPoint Presentation</vt:lpstr>
      <vt:lpstr>Big data to knowledge</vt:lpstr>
      <vt:lpstr>Pedagogical strategy</vt:lpstr>
      <vt:lpstr>PowerPoint Presentation</vt:lpstr>
      <vt:lpstr>Microbial communities are all around</vt:lpstr>
      <vt:lpstr>How do we identify members of microbiomes?</vt:lpstr>
      <vt:lpstr>We need a “microbial fingerprint”</vt:lpstr>
      <vt:lpstr>The 16S ribosomal RNA as a microbial fingerprint</vt:lpstr>
      <vt:lpstr>The 16S ribosomal RNA as a microbial fingerprint</vt:lpstr>
      <vt:lpstr>Hypervariable 16S regions can be used for species identification</vt:lpstr>
      <vt:lpstr>PowerPoint Presentation</vt:lpstr>
      <vt:lpstr>PowerPoint Presentation</vt:lpstr>
      <vt:lpstr>The human microbiome by the numbers</vt:lpstr>
      <vt:lpstr>As a community, microbes actually play diverse physiological roles</vt:lpstr>
      <vt:lpstr>As a community, microbes actually play diverse physiological roles</vt:lpstr>
      <vt:lpstr>The human microbiome is dynamic</vt:lpstr>
      <vt:lpstr>How can we better understand our microbiomes?  2) What is a typical experimental &amp; computational workflow? </vt:lpstr>
      <vt:lpstr>Key elements of a microbiome study</vt:lpstr>
      <vt:lpstr>Key elements of a microbiome study</vt:lpstr>
      <vt:lpstr>Studies can be descriptive</vt:lpstr>
      <vt:lpstr>Or studies can be case-control</vt:lpstr>
      <vt:lpstr>What biological questions can we address with our big data approach?</vt:lpstr>
      <vt:lpstr>A sampling of microbiome questions</vt:lpstr>
      <vt:lpstr>Key elements of a microbiome study</vt:lpstr>
      <vt:lpstr>Key elements of a microbiome study</vt:lpstr>
      <vt:lpstr>Sample size is related to our ability to make a claim</vt:lpstr>
      <vt:lpstr>Sample size is related to our ability to make a claim</vt:lpstr>
      <vt:lpstr>Sample size is related to our ability to make a claim</vt:lpstr>
      <vt:lpstr>Study design</vt:lpstr>
      <vt:lpstr>Study design</vt:lpstr>
      <vt:lpstr>Study design</vt:lpstr>
      <vt:lpstr>Study design</vt:lpstr>
      <vt:lpstr>Study design</vt:lpstr>
      <vt:lpstr>Study design</vt:lpstr>
      <vt:lpstr>Study design</vt:lpstr>
      <vt:lpstr>A workflow for 16S analysis</vt:lpstr>
      <vt:lpstr>A workflow for 16S analysis</vt:lpstr>
      <vt:lpstr>A workflow for 16S analysis</vt:lpstr>
      <vt:lpstr>A workflow for 16S analysis</vt:lpstr>
      <vt:lpstr>A workflow for 16S analysis</vt:lpstr>
      <vt:lpstr>A workflow for 16S analysis</vt:lpstr>
      <vt:lpstr>A workflow for 16S analysis</vt:lpstr>
      <vt:lpstr>A real world 16S application</vt:lpstr>
      <vt:lpstr>Sample collection</vt:lpstr>
      <vt:lpstr>DNA extraction</vt:lpstr>
      <vt:lpstr>Amplify hypervariable regions of interest from 16S gene</vt:lpstr>
      <vt:lpstr>Hypervariable 16S regions can be used for species identification</vt:lpstr>
      <vt:lpstr>Hypervariable 16S regions can be used for species identification</vt:lpstr>
      <vt:lpstr>Hypervariable 16S regions can be used for species identification</vt:lpstr>
      <vt:lpstr>Hypervariable 16S regions can be used for species identification</vt:lpstr>
      <vt:lpstr>Hypervariable 16S regions can be used for species identification</vt:lpstr>
      <vt:lpstr>Hypervariable 16S regions can be used for species identification</vt:lpstr>
      <vt:lpstr>Hypervariable 16S regions can be used for species identification</vt:lpstr>
      <vt:lpstr>Hypervariable 16S regions can be used for species identification</vt:lpstr>
      <vt:lpstr>16S Amplification occurs in 2 steps</vt:lpstr>
      <vt:lpstr>Sequence processing</vt:lpstr>
      <vt:lpstr>Read assembly for each clone</vt:lpstr>
      <vt:lpstr>Where do we want to go next?</vt:lpstr>
      <vt:lpstr>It is trivial to catalog identical objects</vt:lpstr>
      <vt:lpstr>Cataloging variable objects is hard</vt:lpstr>
      <vt:lpstr>PowerPoint Presentation</vt:lpstr>
      <vt:lpstr>We catalog variable objects by iterative pairwise comparison</vt:lpstr>
      <vt:lpstr>We catalog variable objects by iterative pairwise comparison</vt:lpstr>
      <vt:lpstr>Clusters arise of similar items </vt:lpstr>
      <vt:lpstr>Similar fruits cluster together</vt:lpstr>
      <vt:lpstr>Where do we want to go next?</vt:lpstr>
      <vt:lpstr>Sequences to OTUs to OTU abundance</vt:lpstr>
      <vt:lpstr>How can we visualize this data?  3) What kind of biological insights can we derive? </vt:lpstr>
      <vt:lpstr>Visualizing the OTU table: relative abundance plot</vt:lpstr>
      <vt:lpstr>Relative abundance plot captures variation in abundance across samples</vt:lpstr>
      <vt:lpstr>Visualizing diversity: alpha v beta</vt:lpstr>
      <vt:lpstr>Visualizing diversity: alpha v beta</vt:lpstr>
      <vt:lpstr>Visualizing diversity: alpha v beta</vt:lpstr>
      <vt:lpstr>Visualizing diversity: alpha v beta</vt:lpstr>
      <vt:lpstr>16S is powerful, but has limitations</vt:lpstr>
      <vt:lpstr>Thank you</vt:lpstr>
      <vt:lpstr>PowerPoint Presentation</vt:lpstr>
      <vt:lpstr>A workflow for 16S analysis</vt:lpstr>
      <vt:lpstr>A microbiome module by design</vt:lpstr>
      <vt:lpstr>A microbiome module by design</vt:lpstr>
      <vt:lpstr>The exercise: an overview</vt:lpstr>
      <vt:lpstr>The exercise: an overview</vt:lpstr>
      <vt:lpstr>The exercise: an overview</vt:lpstr>
      <vt:lpstr>The exercise: an overview</vt:lpstr>
      <vt:lpstr>The exercise: an overview</vt:lpstr>
      <vt:lpstr>The exercise: an overview</vt:lpstr>
      <vt:lpstr>The exercise: an overview</vt:lpstr>
      <vt:lpstr>The exercise: an overview</vt:lpstr>
      <vt:lpstr>The exercise: an overview</vt:lpstr>
      <vt:lpstr>The exercise: an overview</vt:lpstr>
      <vt:lpstr>Revisiting our goals</vt:lpstr>
      <vt:lpstr>Revisiting our goals</vt:lpstr>
    </vt:vector>
  </TitlesOfParts>
  <Manager/>
  <Company>Sametz Blackstone Associates</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Aaron Powers</dc:creator>
  <cp:keywords/>
  <dc:description/>
  <cp:lastModifiedBy>Ada Zhan</cp:lastModifiedBy>
  <cp:revision>599</cp:revision>
  <dcterms:created xsi:type="dcterms:W3CDTF">2013-06-03T21:39:57Z</dcterms:created>
  <dcterms:modified xsi:type="dcterms:W3CDTF">2018-10-04T18:58:19Z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0x010100E557724A787E584E8DA99739C3056F59</vt:lpwstr>
  </property>
  <property fmtid="{D5CDD505-2E9C-101B-9397-08002B2CF9AE}" pid="3" name="_dlc_DocIdItemGuid">
    <vt:lpwstr>3412288a-8d40-4e52-b17d-e6b0c9c1582f</vt:lpwstr>
  </property>
</Properties>
</file>